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2" r:id="rId2"/>
  </p:sldMasterIdLst>
  <p:notesMasterIdLst>
    <p:notesMasterId r:id="rId54"/>
  </p:notesMasterIdLst>
  <p:sldIdLst>
    <p:sldId id="257" r:id="rId3"/>
    <p:sldId id="262" r:id="rId4"/>
    <p:sldId id="268" r:id="rId5"/>
    <p:sldId id="263" r:id="rId6"/>
    <p:sldId id="266" r:id="rId7"/>
    <p:sldId id="264" r:id="rId8"/>
    <p:sldId id="267" r:id="rId9"/>
    <p:sldId id="265" r:id="rId10"/>
    <p:sldId id="319" r:id="rId11"/>
    <p:sldId id="404" r:id="rId12"/>
    <p:sldId id="385" r:id="rId13"/>
    <p:sldId id="402" r:id="rId14"/>
    <p:sldId id="408" r:id="rId15"/>
    <p:sldId id="414" r:id="rId16"/>
    <p:sldId id="409" r:id="rId17"/>
    <p:sldId id="411" r:id="rId18"/>
    <p:sldId id="415" r:id="rId19"/>
    <p:sldId id="412" r:id="rId20"/>
    <p:sldId id="420" r:id="rId21"/>
    <p:sldId id="386" r:id="rId22"/>
    <p:sldId id="418" r:id="rId23"/>
    <p:sldId id="416" r:id="rId24"/>
    <p:sldId id="421" r:id="rId25"/>
    <p:sldId id="419" r:id="rId26"/>
    <p:sldId id="417" r:id="rId27"/>
    <p:sldId id="393" r:id="rId28"/>
    <p:sldId id="403" r:id="rId29"/>
    <p:sldId id="270" r:id="rId30"/>
    <p:sldId id="271" r:id="rId31"/>
    <p:sldId id="281" r:id="rId32"/>
    <p:sldId id="425" r:id="rId33"/>
    <p:sldId id="426" r:id="rId34"/>
    <p:sldId id="427" r:id="rId35"/>
    <p:sldId id="428" r:id="rId36"/>
    <p:sldId id="429" r:id="rId37"/>
    <p:sldId id="430" r:id="rId38"/>
    <p:sldId id="280" r:id="rId39"/>
    <p:sldId id="273" r:id="rId40"/>
    <p:sldId id="274" r:id="rId41"/>
    <p:sldId id="276" r:id="rId42"/>
    <p:sldId id="277" r:id="rId43"/>
    <p:sldId id="283" r:id="rId44"/>
    <p:sldId id="282" r:id="rId45"/>
    <p:sldId id="285" r:id="rId46"/>
    <p:sldId id="272" r:id="rId47"/>
    <p:sldId id="284" r:id="rId48"/>
    <p:sldId id="422" r:id="rId49"/>
    <p:sldId id="405" r:id="rId50"/>
    <p:sldId id="423" r:id="rId51"/>
    <p:sldId id="424" r:id="rId52"/>
    <p:sldId id="431" r:id="rId53"/>
  </p:sldIdLst>
  <p:sldSz cx="12192000" cy="68580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1798F-BD41-4A2D-8D4B-2D1B8112CAD4}" v="2194" dt="2024-11-19T19:42:06.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howGuides="1">
      <p:cViewPr varScale="1">
        <p:scale>
          <a:sx n="106" d="100"/>
          <a:sy n="106" d="100"/>
        </p:scale>
        <p:origin x="86" y="125"/>
      </p:cViewPr>
      <p:guideLst/>
    </p:cSldViewPr>
  </p:slideViewPr>
  <p:notesTextViewPr>
    <p:cViewPr>
      <p:scale>
        <a:sx n="1" d="1"/>
        <a:sy n="1" d="1"/>
      </p:scale>
      <p:origin x="0" y="0"/>
    </p:cViewPr>
  </p:notesTextViewPr>
  <p:notesViewPr>
    <p:cSldViewPr>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34.0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56,'0'-1,"0"0,0 0,1 0,-1 0,1 0,-1 0,1 0,-1 0,1 1,0-1,-1 0,1 0,0 0,0 1,0-1,-1 0,1 1,0-1,0 1,0-1,0 1,0-1,0 1,0 0,0 0,0-1,2 1,35-5,-33 4,305-4,-174 7,243-1,858-2,-674-13,122 0,-665 14,708 23,56 14,-2-38,-371-1,92-13,54 1,-424 14,288 11,-79 11,244 30,-304-2,-222-44,92-4,-92-4,92 11,22 24,-47-8,-82-17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9:09:33.3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1201 21,'123'-10,"-83"5,69 0,75 12,403 7,-583-14,21-2,-1 2,1 1,0 1,-1 1,1 2,36 10,-13-1,0-3,1-2,0-2,67 2,-50-5,106 21,-101-11,142 10,-138-16,0 4,0 3,138 47,-165-45,-1 3,66 37,-101-52,0 0,0 0,1-1,-1-1,1 0,0-1,0 0,22-1,44 8,-24 3,228 40,18-21,455 67,-709-87,54 21,-18-6,-61-21,-1-1,36 2,-5-1,42 3,151-7,-110-4,-75 4,-8 0,0-2,80-12,-105 9,62-16,-57 12,0 2,-1 1,2 2,36 0,-61 3,-386 18,-88 2,-433-16,232-3,338 8,-48 1,-2459-10,2602-11,-17 1,238 9,-1 0,1-2,0 1,-1-2,-14-5,12 4,0 0,-31-4,1 7,-55 3,70 2,0-3,0 0,0-2,-60-11,88 12,1 1,0 0,0-1,-1 0,1 0,0 1,0-1,0 0,0-1,0 1,0 0,0 0,0-1,0 0,1 1,-1-1,1 0,-1 1,1-1,-1 0,1 0,-2-4,3 4,1-1,-1 1,0 0,1 0,-1 0,1 0,0 0,-1 0,1 0,0 0,0 0,1 0,-1 0,0 1,0-1,1 0,-1 1,1-1,0 1,-1 0,1-1,0 1,0 0,3-2,31-16,1 2,1 1,0 2,49-12,-64 19,15-3,2 2,-1 2,61-3,124 10,-82 2,1396-3,-1391 9,-3 1,-90-10,-10-1,-1 2,1 2,49 9,-34-1,1-3,67 1,124-10,-92-1,-10 12,2 1,1098-12,-1245 1,0 0,0 0,0 0,0-1,0 1,0-1,0 0,0 0,-1 0,1-1,0 1,0-1,5-4,-7 4,0 0,0-1,0 1,0-1,0 0,-1 0,1 0,-1 0,0 0,0 0,0 0,0 0,0 0,-1 0,1-1,-1 1,0-6,0 4,0 0,0-1,-1 1,1 0,-1 0,0-1,-1 1,1 0,-1 0,0 0,0 1,0-1,-1 0,0 1,0-1,0 1,0 0,-1 0,0 0,0 1,0-1,0 1,0 0,0 0,-1 0,0 1,0 0,1-1,-1 2,0-1,0 1,-1-1,1 1,-11 0,131 3,-47-2,92 1,1366 0,-1408-2,0-5,118-21,-13-5,44-7,-212 31,1 2,107 4,-155 2,10-1,1-1,-1-1,34-9,-28 6,35-4,326 3,-227 10,2480-3,-2618 0,1-1,-1-1,38-8,-52 7,-12 1,-20 0,-116 1,-453 0,-2154 4,444 47,-521 1,2484-53,298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24:13.3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4964 1,'26'2,"0"2,0 1,0 1,43 19,49 11,78 0,64 14,-34-4,96 23,-84-21,-141-17,75 17,-132-41,-16-4,0 2,0 0,-1 2,37 18,-36-14,-1-2,39 9,-42-13,0 1,0 1,0 1,27 16,-2 3,0-2,1-3,50 14,147 33,-205-59,36 3,1-4,1-4,89-7,-43 0,-100 0,1-1,41-12,-39 9,-1 0,34-1,43 8,46-3,-143 2,-1-1,0 0,0 0,1 0,-1-1,0 1,0-1,0 0,0 0,0-1,0 1,-1-1,1 1,-1-1,1 0,-1 0,0 0,0-1,0 1,2-4,3-11,1 0,-2-1,6-21,14-36,-10 44,2 1,0 0,28-34,-35 52,0 0,1 1,1 0,0 1,0 1,0 0,1 2,22-11,-6 8,0 1,0 2,1 1,39-1,125 6,-103 4,3056-1,-2826 18,-51-1,782-14,-545-7,-499 3,-3 1,0-1,-1 0,1-1,0 1,-1-1,1-1,6-2,-12 4,0 0,0 0,0 0,1 0,-1-1,0 1,0 0,0 0,0 0,0-1,0 1,1 0,-1 0,0-1,0 1,0 0,0 0,0 0,0-1,0 1,0 0,0 0,0-1,0 1,0 0,0 0,0-1,0 1,0 0,0 0,0-1,0 1,-1 0,1 0,0 0,0-1,0 1,0 0,0 0,0 0,-1-1,1 1,0 0,0 0,0 0,0 0,-1 0,1-1,0 1,0 0,0 0,-1 0,1 0,0 0,0 0,0 0,-1 0,1 0,0 0,0 0,0 0,-1 0,1 0,0 0,0 0,0 0,0 0,-1 1,-22-8,-148-3,131 9,-2096-7,1232 12,-2852-4,3744-1,-1-1,0-1,1 0,0-1,0 0,0-2,-17-9,16 7,-1 1,0 1,0 1,-1 0,-17-2,-245 3,142 8,-1778-4,1899-2,0 0,0-1,-19-7,17 5,-2 0,-27-3,41 8,0 0,0 0,0 0,0 0,0 1,0 0,0 0,0 0,0 1,1-1,-1 1,0 0,1 1,-1-1,1 1,-5 4,5-2,0-1,0 1,0 0,1 0,-1 0,1 1,0-1,0 1,1 0,-1-1,1 1,0 0,0 0,0 9,0 14,3 51,0-43,-2 66,4 62,-4-161,1 0,0 0,0 0,0-1,0 1,0-1,1 1,0-1,-1 0,1 1,0-1,0 0,0 0,1-1,-1 1,0-1,1 1,0-1,-1 0,1 0,0 0,0-1,0 1,0-1,5 2,10 3,0-1,0-1,25 1,-19-2,156 13,185-13,-197-5,831 1,-980 3,-19-2,0 0,0 0,1 0,-1 0,0 0,0 0,0 0,0 0,0 1,0-1,0 0,1 0,-1 0,0 0,0 0,0 0,0 0,0 0,0 0,0 1,0-1,0 0,0 0,1 0,-1 0,0 0,0 1,0-1,0 0,0 0,0 0,0 0,0 0,0 1,0-1,0 0,0 0,0 0,0 0,0 1,0-1,0 0,0 0,0 0,-1 0,1 0,0 0,0 1,0-1,0 0,0 0,0 0,0 0,0 0,-31 15,-105 8,-262 3,340-24,-1366 3,755-8,-3583 3,10942 0,-6538 8,217 48,-183-23,71-18,-97-10,-55 13,-71-11,49 4,-4-9,193 18,-180-9,128-6,-171-5,-26 1,0 2,43 12,-42-8,1-2,30 2,-39-6,-5 0,1 0,-1-2,0 1,0-2,13-3,-21 4,0 0,0 0,0-1,0 0,0 0,0 0,0 0,-1-1,1 1,0-1,-1 0,0 1,0-2,1 1,-1 0,-1 0,1-1,0 1,-1-1,1 0,1-6,0-9,0 1,0-1,-2 0,0 0,0 0,-3-21,2 37,-1-32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24:46.4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3383 916,'-47'-3,"-64"-13,-33-3,-731 15,441 8,-153-28,278 7,282 12,0 0,1-2,-28-12,27 9,1 1,-49-7,-59-3,-98-5,171 27,44 0,-1-2,1 0,-1-2,1 0,-1-2,-23-6,38 8,1 0,0 0,0 0,0 0,0 0,0 0,0-1,0 0,0 1,1-1,-1 0,0 0,1 0,-1 0,1 0,0-1,0 1,-1 0,1-1,0 1,1-1,-1 1,0-1,0 0,1 0,0 1,-1-1,1 0,0 0,0 1,0-1,0 0,1 0,-1 1,0-1,1 0,0 1,0-1,1-4,4-10,1 0,0 0,1 1,16-24,-16 26,-1 3,0-1,0 0,-1 0,-1 0,1-1,-2 0,1-1,-1 1,-1-1,3-22,15-104,-12 90,-8 44,0 0,1 1,-1-1,1 1,0 0,0-1,0 1,1 1,0-1,-1 0,1 1,1-1,-1 1,0 0,1 0,0 1,0-1,0 1,0 0,0 1,0-1,1 1,-1 0,1 0,6-1,10-2,1 1,-1 2,0 1,31 2,-23 0,2781-26,-2620 21,639 0,-559 20,101 2,1690-11,-1113-10,2483 3,-2897-20,-4 0,667 22,-1167-2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9:18:18.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3383 916,'-47'-3,"-64"-13,-33-3,-731 15,441 8,-153-28,278 7,282 12,0 0,1-2,-28-12,27 9,1 1,-49-7,-59-3,-98-5,171 27,44 0,-1-2,1 0,-1-2,1 0,-1-2,-23-6,38 8,1 0,0 0,0 0,0 0,0 0,0 0,0-1,0 0,0 1,1-1,-1 0,0 0,1 0,-1 0,1 0,0-1,0 1,-1 0,1-1,0 1,1-1,-1 1,0-1,0 0,1 0,0 1,-1-1,1 0,0 0,0 1,0-1,0 0,1 0,-1 1,0-1,1 0,0 1,0-1,1-4,4-10,1 0,0 0,1 1,16-24,-16 26,-1 3,0-1,0 0,-1 0,-1 0,1-1,-2 0,1-1,-1 1,-1-1,3-22,15-104,-12 90,-8 44,0 0,1 1,-1-1,1 1,0 0,0-1,0 1,1 1,0-1,-1 0,1 1,1-1,-1 1,0 0,1 0,0 1,0-1,0 1,0 0,0 1,0-1,1 1,-1 0,1 0,6-1,10-2,1 1,-1 2,0 1,31 2,-23 0,2781-26,-2620 21,639 0,-559 20,101 2,1690-11,-1113-10,2483 3,-2897-20,-4 0,667 22,-1167-2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24:54.8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8813 1564,'-8652'0,"8641"1,1-2,0 0,0 0,0-1,0-1,0 0,-18-9,24 10,1 0,-1-1,1 1,-1-1,1 0,0 0,0-1,0 1,0-1,0 0,1 0,-1 0,1 0,0-1,0 1,0-1,1 1,-1-1,1 0,0 0,-1-9,-2-44,2 1,6-80,0 8,-5 86,3 0,0 0,13-72,-10 87,-4 19,1 1,-1 0,1 0,0 0,5-12,-5 17,-1 0,1 1,-1-1,1 1,0-1,0 1,0 0,0 0,1 0,-1 0,0 0,1 0,-1 1,1 0,-1 0,1-1,0 2,2-2,42-6,1 3,0 2,-1 2,82 13,-29-3,1589 20,-1179-31,483 19,-132 0,-533-15,1369 28,-463-19,-735-14,-127 23,11 0,323 1,149-3,-550-20,1817 2,-2116 0,1 0,0-1,-1 0,1 0,-1 0,1-1,-1 0,1-1,-1 0,10-6,-12 6,-1 0,0 0,0-1,0 1,0-1,0 0,-1 0,1 0,-1-1,0 1,0 0,0-1,-1 0,1 0,-1 1,0-1,0 0,0-8,3-39,-2 0,-6-98,0 18,3 68,-1 32,2-1,1 1,1-1,10-61,-11 91,0 0,0-1,-1 1,1-1,-1 1,1-1,-1 1,0-1,0 1,0-1,-1 1,1-1,-1 1,0-1,1 1,-3-5,2 6,-1 0,0-1,1 1,-1 0,0 0,0 0,0 1,0-1,-1 1,1-1,0 1,-1 0,1 0,0 0,-1 0,1 0,-1 1,1 0,-5-1,-66-5,-100 8,73 2,-1060-1,779-4,24 19,74-1,-1314-10,879-11,-6624 4,7312-2,0-1,-37-11,34 6,-53-4,-361 11,214 3,206-2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24:13.3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4964 1,'26'2,"0"2,0 1,0 1,43 19,49 11,78 0,64 14,-34-4,96 23,-84-21,-141-17,75 17,-132-41,-16-4,0 2,0 0,-1 2,37 18,-36-14,-1-2,39 9,-42-13,0 1,0 1,0 1,27 16,-2 3,0-2,1-3,50 14,147 33,-205-59,36 3,1-4,1-4,89-7,-43 0,-100 0,1-1,41-12,-39 9,-1 0,34-1,43 8,46-3,-143 2,-1-1,0 0,0 0,1 0,-1-1,0 1,0-1,0 0,0 0,0-1,0 1,-1-1,1 1,-1-1,1 0,-1 0,0 0,0-1,0 1,2-4,3-11,1 0,-2-1,6-21,14-36,-10 44,2 1,0 0,28-34,-35 52,0 0,1 1,1 0,0 1,0 1,0 0,1 2,22-11,-6 8,0 1,0 2,1 1,39-1,125 6,-103 4,3056-1,-2826 18,-51-1,782-14,-545-7,-499 3,-3 1,0-1,-1 0,1-1,0 1,-1-1,1-1,6-2,-12 4,0 0,0 0,0 0,1 0,-1-1,0 1,0 0,0 0,0 0,0-1,0 1,1 0,-1 0,0-1,0 1,0 0,0 0,0 0,0-1,0 1,0 0,0 0,0-1,0 1,0 0,0 0,0-1,0 1,0 0,0 0,0-1,0 1,-1 0,1 0,0 0,0-1,0 1,0 0,0 0,0 0,-1-1,1 1,0 0,0 0,0 0,0 0,-1 0,1-1,0 1,0 0,0 0,-1 0,1 0,0 0,0 0,0 0,-1 0,1 0,0 0,0 0,0 0,-1 0,1 0,0 0,0 0,0 0,0 0,-1 1,-22-8,-148-3,131 9,-2096-7,1232 12,-2852-4,3744-1,-1-1,0-1,1 0,0-1,0 0,0-2,-17-9,16 7,-1 1,0 1,0 1,-1 0,-17-2,-245 3,142 8,-1778-4,1899-2,0 0,0-1,-19-7,17 5,-2 0,-27-3,41 8,0 0,0 0,0 0,0 0,0 1,0 0,0 0,0 0,0 1,1-1,-1 1,0 0,1 1,-1-1,1 1,-5 4,5-2,0-1,0 1,0 0,1 0,-1 0,1 1,0-1,0 1,1 0,-1-1,1 1,0 0,0 0,0 9,0 14,3 51,0-43,-2 66,4 62,-4-161,1 0,0 0,0 0,0-1,0 1,0-1,1 1,0-1,-1 0,1 1,0-1,0 0,0 0,1-1,-1 1,0-1,1 1,0-1,-1 0,1 0,0 0,0-1,0 1,0-1,5 2,10 3,0-1,0-1,25 1,-19-2,156 13,185-13,-197-5,831 1,-980 3,-19-2,0 0,0 0,1 0,-1 0,0 0,0 0,0 0,0 0,0 1,0-1,0 0,1 0,-1 0,0 0,0 0,0 0,0 0,0 0,0 0,0 1,0-1,0 0,0 0,1 0,-1 0,0 0,0 1,0-1,0 0,0 0,0 0,0 0,0 0,0 1,0-1,0 0,0 0,0 0,0 0,0 1,0-1,0 0,0 0,0 0,-1 0,1 0,0 0,0 1,0-1,0 0,0 0,0 0,0 0,0 0,-31 15,-105 8,-262 3,340-24,-1366 3,755-8,-3583 3,10942 0,-6538 8,217 48,-183-23,71-18,-97-10,-55 13,-71-11,49 4,-4-9,193 18,-180-9,128-6,-171-5,-26 1,0 2,43 12,-42-8,1-2,30 2,-39-6,-5 0,1 0,-1-2,0 1,0-2,13-3,-21 4,0 0,0 0,0-1,0 0,0 0,0 0,0 0,-1-1,1 1,0-1,-1 0,0 1,0-2,1 1,-1 0,-1 0,1-1,0 1,-1-1,1 0,1-6,0-9,0 1,0-1,-2 0,0 0,0 0,-3-21,2 37,-1-32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24:41.5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6024 764,'-2492'0,"2442"3,-56 12,-16 2,-545-10,366-11,-1648 4,1925-2,0-2,0-1,0-1,1-2,0-1,-41-23,-32-11,93 42,1 0,0 1,0-1,0 0,0-1,0 1,0 0,0-1,0 0,0 1,0-1,1 0,-3-3,3 4,1 0,0 0,-1 0,1 0,-1-1,1 1,0 0,0 0,0 0,-1-1,1 1,0 0,0 0,1-1,-1 1,0 0,0 0,0-1,1 1,-1 0,1-2,3-5,0 0,1 0,0 1,0-1,0 1,9-8,11-17,-15 13,0 0,14-38,-1 1,8-6,-23 49,-1 1,0-1,-1-1,-1 1,1-1,-2-1,0 1,0-1,-1 0,3-27,-6 33,1 0,-1 0,1 0,1 0,-1 1,1-1,3-8,-3 14,0-1,0 1,0 0,0 0,1 0,-1 0,1 1,-1-1,1 1,0 0,0-1,0 2,0-1,0 0,0 1,0 0,0 0,4-1,39-10,1 3,-1 2,95 2,-78 4,1597 19,-1164 11,265 7,72-39,-623 22,-29 0,466-11,2364 24,-2764-33,68 20,-46-1,368-2,696 7,230-23,-1523 2,69 16,-68-10,65 3,227-12,-313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24:46.4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3383 916,'-47'-3,"-64"-13,-33-3,-731 15,441 8,-153-28,278 7,282 12,0 0,1-2,-28-12,27 9,1 1,-49-7,-59-3,-98-5,171 27,44 0,-1-2,1 0,-1-2,1 0,-1-2,-23-6,38 8,1 0,0 0,0 0,0 0,0 0,0 0,0-1,0 0,0 1,1-1,-1 0,0 0,1 0,-1 0,1 0,0-1,0 1,-1 0,1-1,0 1,1-1,-1 1,0-1,0 0,1 0,0 1,-1-1,1 0,0 0,0 1,0-1,0 0,1 0,-1 1,0-1,1 0,0 1,0-1,1-4,4-10,1 0,0 0,1 1,16-24,-16 26,-1 3,0-1,0 0,-1 0,-1 0,1-1,-2 0,1-1,-1 1,-1-1,3-22,15-104,-12 90,-8 44,0 0,1 1,-1-1,1 1,0 0,0-1,0 1,1 1,0-1,-1 0,1 1,1-1,-1 1,0 0,1 0,0 1,0-1,0 1,0 0,0 1,0-1,1 1,-1 0,1 0,6-1,10-2,1 1,-1 2,0 1,31 2,-23 0,2781-26,-2620 21,639 0,-559 20,101 2,1690-11,-1113-10,2483 3,-2897-20,-4 0,667 22,-1167-2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24:54.8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8813 1564,'-8652'0,"8641"1,1-2,0 0,0 0,0-1,0-1,0 0,-18-9,24 10,1 0,-1-1,1 1,-1-1,1 0,0 0,0-1,0 1,0-1,0 0,1 0,-1 0,1 0,0-1,0 1,0-1,1 1,-1-1,1 0,0 0,-1-9,-2-44,2 1,6-80,0 8,-5 86,3 0,0 0,13-72,-10 87,-4 19,1 1,-1 0,1 0,0 0,5-12,-5 17,-1 0,1 1,-1-1,1 1,0-1,0 1,0 0,0 0,1 0,-1 0,0 0,1 0,-1 1,1 0,-1 0,1-1,0 2,2-2,42-6,1 3,0 2,-1 2,82 13,-29-3,1589 20,-1179-31,483 19,-132 0,-533-15,1369 28,-463-19,-735-14,-127 23,11 0,323 1,149-3,-550-20,1817 2,-2116 0,1 0,0-1,-1 0,1 0,-1 0,1-1,-1 0,1-1,-1 0,10-6,-12 6,-1 0,0 0,0-1,0 1,0-1,0 0,-1 0,1 0,-1-1,0 1,0 0,0-1,-1 0,1 0,-1 1,0-1,0 0,0-8,3-39,-2 0,-6-98,0 18,3 68,-1 32,2-1,1 1,1-1,10-61,-11 91,0 0,0-1,-1 1,1-1,-1 1,1-1,-1 1,0-1,0 1,0-1,-1 1,1-1,-1 1,0-1,1 1,-3-5,2 6,-1 0,0-1,1 1,-1 0,0 0,0 0,0 1,0-1,-1 1,1-1,0 1,-1 0,1 0,0 0,-1 0,1 0,-1 1,1 0,-5-1,-66-5,-100 8,73 2,-1060-1,779-4,24 19,74-1,-1314-10,879-11,-6624 4,7312-2,0-1,-37-11,34 6,-53-4,-361 11,214 3,206-2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9:26:19.4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1,'1513'0,"-1355"10,5 1,-85-12,334 13,-388-10,12 1,0 1,0 1,-1 3,36 11,-50-12,2-1,-1-1,1-1,31 2,94-5,-77-3,1429 2,-1473-1,43-8,-41 4,34 0,792 3,-417 4,2416-2,-2068-34,-617 24,7-2,436-13,-541 26,79 11,-35-4,-93-7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35.9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29,'32'-2,"62"-10,-62 6,60-3,101 10,-169-1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9:25:13.4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10180 1,'9'1,"-1"1,1 0,-1 0,1 1,-1 0,0 0,0 1,13 8,9 4,321 164,-332-170,1 0,-1 1,-1 2,0 0,0 0,17 19,-12-9,-9-8,0 0,1-1,1 0,1-1,0-1,0-1,1 0,24 10,-17-12,0 1,-1 0,0 2,-1 1,-1 1,0 1,40 35,-54-41,1-1,1 0,0 0,0-1,1 0,-1 0,1-1,1-1,-1 0,1 0,0-2,0 1,0-1,1-1,-1 0,15 0,34-2,0-3,110-20,-157 19,0-1,-1-1,1 0,-1 0,0-2,15-10,35-19,-44 26,-1 1,24-20,19-11,-42 28,-1 0,0-2,-2 0,0-1,26-32,21-20,-51 56,-5 7,-1-1,0 0,-1 0,1 0,-1-1,7-12,-7 11,0 1,0-1,1 1,11-11,-13 14,1-1,-1 1,0-1,0 0,0 0,-1 0,0-1,0 1,0-1,0 0,1-7,-4 11,1 1,-1-1,-1 1,1-1,0 1,0 0,0-1,-1 1,1-1,-1 1,1-1,-1 1,1 0,-1-1,0 1,0 0,0 0,0 0,0-1,0 1,0 0,0 0,0 0,0 1,0-1,-1 0,1 0,0 1,-1-1,1 1,0-1,-1 1,1-1,-1 1,-1 0,-8-3,-1 1,1 1,-17-1,22 2,-170 2,108 2,-111-10,150 1,1-1,-32-12,37 11,0 0,0 2,-1 0,-27-1,-262 6,136 2,173-2,0-1,-1 2,1-1,0 0,0 1,0 0,0 0,0 0,1 1,-1-1,0 1,0 0,1 0,-1 0,1 0,0 1,0-1,-1 1,2 0,-1 0,0 0,1 0,-1 0,1 1,0-1,0 1,0 0,1-1,-1 1,1 0,0 0,-1 5,-8 47,3 1,2-1,3 73,2-123,-1 1,1-1,-1 0,0 0,-1 0,1 0,-1 0,-1 0,1 0,-1 0,0-1,0 1,0-1,-1 0,0 0,0-1,0 1,-1-1,0 1,1-1,-1-1,-1 1,1-1,0 0,-1 0,-7 2,-9 4,-1-2,0 0,-1-1,0-2,-32 3,-207 14,-217 30,400-41,-1-3,-139-7,91-2,-2170 2,2235-4,1-3,-1-2,-76-23,20 6,12 1,-68-11,33 8,-16-1,52 8,76 14,0 0,-40-2,-11 7,31 1,1-2,-81-15,-283-46,270 46,-11 5,-225 9,190 7,-1047-3,1219-1,0-1,0-1,0-1,-24-7,24 5,0 2,-1 0,-35-3,-418 7,211 2,70 8,14 0,27-11,-91 2,64 18,-42 1,194-15,0 1,1 1,-31 13,29-10,-1-1,-41 8,30-11,-95 20,115-21,0 1,1 1,0 0,0 2,-23 15,5 1,2 2,0 1,-40 47,-74 109,140-175,1 1,0 0,0 0,1 1,0 0,-6 20,10-29,1 0,-1 1,1-1,-1 0,1 0,0 1,0-1,0 0,0 0,1 1,-1-1,1 0,-1 0,1 0,0 0,0 1,-1-1,2 0,-1 0,0 0,0-1,1 1,-1 0,0 0,1-1,0 1,-1-1,1 1,0-1,0 0,0 0,0 0,0 0,0 0,0 0,0 0,1-1,-1 1,0-1,0 0,1 1,1-1,40 4,-1-2,69-6,-22 0,580 3,-621-2,0-2,92-22,13-2,474-8,2259 40,-1507-5,390 2,-1420 10,9 1,1787-12,-1968 11,-16 0,507-10,-654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9:33:04.3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6892 0,'1'2,"1"0,0 0,-1 0,1-1,0 1,0 0,0-1,0 0,0 1,1-1,-1 0,0 0,1 0,2 1,-2-1,39 13,-33-12,1 1,-1 1,0-1,0 1,-1 1,15 9,22 14,-37-24,0 1,-1-1,1 1,-1 1,0-1,0 1,-1 0,7 9,-6-6,4 6,0 0,13 26,-22-37,0 0,-1 0,1 0,-1 0,0 0,0 0,0 0,-1 0,1 0,-1 0,0 1,0-1,0 0,-1 0,1 0,-1 1,-2 3,3-7,-1 0,0 0,1 0,-1-1,1 1,-1 0,1 0,0 0,-1 0,1 0,0 0,0 0,0 0,0 0,0 0,0 0,0 0,0 0,0 0,0 0,0 0,1 0,-1 0,0 0,1 0,-1 0,1 0,0 1,2-1,-1 0,1-1,0 1,-1-1,1 0,0 1,0-1,-1 0,1-1,3 1,107-14,-74 8,56-2,71 10,-52 1,223-24,-244 3,-55 9,72-7,292 13,-198 6,-105-2,113-3,-206 2,-1-1,0 0,0 0,0-1,0 0,-1 0,1 0,0 0,-1-1,1 1,-1-1,0 0,0-1,0 1,0-1,4-5,-7 7,1 0,-1 0,0 1,0-1,0 0,0 0,-1 0,1 0,-1 0,1 0,-1 0,1 0,-1 0,0 0,0 0,0 0,-1-4,0 4,0 0,0-1,0 1,0 0,0-1,-1 1,1 0,-1 0,1 0,-1 0,0 0,0 1,0-1,0 0,0 1,0 0,-4-2,-20-10,-1 1,0 1,-1 2,1 0,-2 2,1 2,-36-4,-209 1,210 8,-82 3,-118-3,183-10,45 5,-42-1,-920 7,990 0,0-1,0 1,0 1,0-1,1 1,-1 0,0 1,1-1,-1 1,1 1,0-1,0 1,1 0,-1 1,-9 9,-3 1,-262 229,272-236,0-1,0 0,-1-1,0 0,0 0,0-1,-1 0,1 0,-1-1,0-1,-1 0,1 0,0-1,-1 0,0-1,-12 1,-102 15,82-9,-68 3,-594-10,326-3,354 3,1 2,-1 0,-25 8,-48 7,-308-12,225-8,-49 14,117-3,-158-8,123-3,-3458 2,3584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40.4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1,'9'0,"1"1,0 0,0 1,-1 0,1 1,-1 0,13 6,64 37,-21-10,139 46,-19-9,-123-49,1-2,66 13,-124-34,28 6,1-1,62 3,72-10,-67-1,541 1,-622 0,1-1,37-9,-36 6,0 1,27-1,116 5,-157 0,-9-2,-15-3,9 3,-35-10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42.0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1,'28'1,"1"2,-1 2,45 12,-3 0,100 11,281 12,179-38,-315-5,463 3,-745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44.3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0,'0'1,"0"0,1-1,-1 1,0 0,1-1,-1 1,0 0,1-1,-1 1,1 0,-1-1,1 1,-1-1,1 1,0-1,-1 1,1-1,0 0,-1 1,1-1,0 0,1 1,21 6,-17-5,28 7,0-1,45 5,735 39,-525-42,136 9,1106 67,1983 33,-31-126,-3452 6,57-11,18-2,77 15,39-3,-194-2,-1-1,0-1,0-2,28-11,-30 10,1 0,-1 2,1 1,42-5,186 13,-235 0,-1 2,0 0,-1 0,21 9,-19-6,1-1,35 7,-28-10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46.0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1,'1415'14,"-1280"-11,3133 9,-2266-13,-267 30,-242-4,-252-11,83 2,-296-17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48.3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61,'10375'0,"-10337"-2,60-11,-58 7,45-2,-49 8,0-2,65-12,-54 6,0 3,1 2,86 6,-38-1,-51 0,58 10,27 2,-106-13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49.9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1,'2627'0,"-2610"1,-1 1,1 0,21 7,-19-5,37 5,103-8,-99-1,-36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14:10:54.7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1712 281,'-2'-1,"0"0,1 0,-1 0,0 0,0 0,0 0,1 0,-1 1,0-1,0 1,0 0,0-1,0 1,0 0,-3 0,-10-1,-569-112,-212-30,764 138,15 2,0 1,0 0,-1 1,1 1,0 0,0 2,-25 4,37-4,1-1,0 1,0 0,0 0,1 0,-1 1,0-1,1 1,0 0,-1 0,1 0,1 0,-6 8,3-4,0 1,1 1,0-1,1 1,-4 11,0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A06E4-D71B-47FD-BAF4-88B251B301DF}" type="datetimeFigureOut">
              <a:rPr lang="en-GB" smtClean="0"/>
              <a:t>19/11/2024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8EF9A-48EA-4022-B504-C7308630371D}" type="slidenum">
              <a:rPr lang="en-GB" smtClean="0"/>
              <a:t>‹#›</a:t>
            </a:fld>
            <a:endParaRPr lang="en-GB"/>
          </a:p>
        </p:txBody>
      </p:sp>
    </p:spTree>
    <p:extLst>
      <p:ext uri="{BB962C8B-B14F-4D97-AF65-F5344CB8AC3E}">
        <p14:creationId xmlns:p14="http://schemas.microsoft.com/office/powerpoint/2010/main" val="90545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8EF9A-48EA-4022-B504-C7308630371D}" type="slidenum">
              <a:rPr lang="en-GB" smtClean="0"/>
              <a:t>0</a:t>
            </a:fld>
            <a:endParaRPr lang="en-GB"/>
          </a:p>
        </p:txBody>
      </p:sp>
    </p:spTree>
    <p:extLst>
      <p:ext uri="{BB962C8B-B14F-4D97-AF65-F5344CB8AC3E}">
        <p14:creationId xmlns:p14="http://schemas.microsoft.com/office/powerpoint/2010/main" val="233233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10</a:t>
            </a:fld>
            <a:endParaRPr lang="en-US" dirty="0"/>
          </a:p>
        </p:txBody>
      </p:sp>
    </p:spTree>
    <p:extLst>
      <p:ext uri="{BB962C8B-B14F-4D97-AF65-F5344CB8AC3E}">
        <p14:creationId xmlns:p14="http://schemas.microsoft.com/office/powerpoint/2010/main" val="1614309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19</a:t>
            </a:fld>
            <a:endParaRPr lang="en-US" dirty="0"/>
          </a:p>
        </p:txBody>
      </p:sp>
    </p:spTree>
    <p:extLst>
      <p:ext uri="{BB962C8B-B14F-4D97-AF65-F5344CB8AC3E}">
        <p14:creationId xmlns:p14="http://schemas.microsoft.com/office/powerpoint/2010/main" val="241975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20</a:t>
            </a:fld>
            <a:endParaRPr lang="en-US" dirty="0"/>
          </a:p>
        </p:txBody>
      </p:sp>
    </p:spTree>
    <p:extLst>
      <p:ext uri="{BB962C8B-B14F-4D97-AF65-F5344CB8AC3E}">
        <p14:creationId xmlns:p14="http://schemas.microsoft.com/office/powerpoint/2010/main" val="323627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21</a:t>
            </a:fld>
            <a:endParaRPr lang="en-US" dirty="0"/>
          </a:p>
        </p:txBody>
      </p:sp>
    </p:spTree>
    <p:extLst>
      <p:ext uri="{BB962C8B-B14F-4D97-AF65-F5344CB8AC3E}">
        <p14:creationId xmlns:p14="http://schemas.microsoft.com/office/powerpoint/2010/main" val="1503913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22</a:t>
            </a:fld>
            <a:endParaRPr lang="en-US" dirty="0"/>
          </a:p>
        </p:txBody>
      </p:sp>
    </p:spTree>
    <p:extLst>
      <p:ext uri="{BB962C8B-B14F-4D97-AF65-F5344CB8AC3E}">
        <p14:creationId xmlns:p14="http://schemas.microsoft.com/office/powerpoint/2010/main" val="222727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23</a:t>
            </a:fld>
            <a:endParaRPr lang="en-US" dirty="0"/>
          </a:p>
        </p:txBody>
      </p:sp>
    </p:spTree>
    <p:extLst>
      <p:ext uri="{BB962C8B-B14F-4D97-AF65-F5344CB8AC3E}">
        <p14:creationId xmlns:p14="http://schemas.microsoft.com/office/powerpoint/2010/main" val="941995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24</a:t>
            </a:fld>
            <a:endParaRPr lang="en-US" dirty="0"/>
          </a:p>
        </p:txBody>
      </p:sp>
    </p:spTree>
    <p:extLst>
      <p:ext uri="{BB962C8B-B14F-4D97-AF65-F5344CB8AC3E}">
        <p14:creationId xmlns:p14="http://schemas.microsoft.com/office/powerpoint/2010/main" val="51705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25</a:t>
            </a:fld>
            <a:endParaRPr lang="en-US" dirty="0"/>
          </a:p>
        </p:txBody>
      </p:sp>
    </p:spTree>
    <p:extLst>
      <p:ext uri="{BB962C8B-B14F-4D97-AF65-F5344CB8AC3E}">
        <p14:creationId xmlns:p14="http://schemas.microsoft.com/office/powerpoint/2010/main" val="91530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26</a:t>
            </a:fld>
            <a:endParaRPr lang="en-US" dirty="0"/>
          </a:p>
        </p:txBody>
      </p:sp>
    </p:spTree>
    <p:extLst>
      <p:ext uri="{BB962C8B-B14F-4D97-AF65-F5344CB8AC3E}">
        <p14:creationId xmlns:p14="http://schemas.microsoft.com/office/powerpoint/2010/main" val="31367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8EF9A-48EA-4022-B504-C7308630371D}" type="slidenum">
              <a:rPr lang="en-GB" smtClean="0"/>
              <a:t>27</a:t>
            </a:fld>
            <a:endParaRPr lang="en-GB"/>
          </a:p>
        </p:txBody>
      </p:sp>
    </p:spTree>
    <p:extLst>
      <p:ext uri="{BB962C8B-B14F-4D97-AF65-F5344CB8AC3E}">
        <p14:creationId xmlns:p14="http://schemas.microsoft.com/office/powerpoint/2010/main" val="370740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the only form ADR</a:t>
            </a:r>
          </a:p>
          <a:p>
            <a:endParaRPr lang="en-GB" dirty="0"/>
          </a:p>
          <a:p>
            <a:endParaRPr lang="en-GB" dirty="0"/>
          </a:p>
          <a:p>
            <a:endParaRPr lang="en-GB" dirty="0"/>
          </a:p>
          <a:p>
            <a:r>
              <a:rPr lang="en-GB" dirty="0"/>
              <a:t>Expert needs to be independent  - Have you got auditor issues?</a:t>
            </a:r>
          </a:p>
          <a:p>
            <a:endParaRPr lang="en-GB" dirty="0"/>
          </a:p>
          <a:p>
            <a:r>
              <a:rPr lang="en-GB" dirty="0"/>
              <a:t>May not be the only matters in dispute -  be v careful that the specific issues for determination are all that is in scope (Warranty claims by the back door)</a:t>
            </a:r>
          </a:p>
          <a:p>
            <a:endParaRPr lang="en-GB" dirty="0"/>
          </a:p>
          <a:p>
            <a:r>
              <a:rPr lang="en-GB" dirty="0"/>
              <a:t>Are the matters a smokescreen for bad advice or poor drafting – if so be careful and if necessary direct with the parties</a:t>
            </a:r>
          </a:p>
        </p:txBody>
      </p:sp>
      <p:sp>
        <p:nvSpPr>
          <p:cNvPr id="4" name="Slide Number Placeholder 3"/>
          <p:cNvSpPr>
            <a:spLocks noGrp="1"/>
          </p:cNvSpPr>
          <p:nvPr>
            <p:ph type="sldNum" sz="quarter" idx="5"/>
          </p:nvPr>
        </p:nvSpPr>
        <p:spPr/>
        <p:txBody>
          <a:bodyPr/>
          <a:lstStyle/>
          <a:p>
            <a:fld id="{A5E8EF9A-48EA-4022-B504-C7308630371D}" type="slidenum">
              <a:rPr lang="en-GB" smtClean="0"/>
              <a:t>1</a:t>
            </a:fld>
            <a:endParaRPr lang="en-GB"/>
          </a:p>
        </p:txBody>
      </p:sp>
    </p:spTree>
    <p:extLst>
      <p:ext uri="{BB962C8B-B14F-4D97-AF65-F5344CB8AC3E}">
        <p14:creationId xmlns:p14="http://schemas.microsoft.com/office/powerpoint/2010/main" val="96978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r>
              <a:rPr lang="en-GB" dirty="0"/>
              <a:t>CGT Implications of Separation &amp; Divorce - Post April 2023</a:t>
            </a:r>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45242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48</a:t>
            </a:fld>
            <a:endParaRPr lang="en-US" dirty="0"/>
          </a:p>
        </p:txBody>
      </p:sp>
    </p:spTree>
    <p:extLst>
      <p:ext uri="{BB962C8B-B14F-4D97-AF65-F5344CB8AC3E}">
        <p14:creationId xmlns:p14="http://schemas.microsoft.com/office/powerpoint/2010/main" val="1614309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CGT Implication of Separation &amp; Divorce - Post April 2023</a:t>
            </a:r>
            <a:endParaRPr lang="en-US" dirty="0"/>
          </a:p>
        </p:txBody>
      </p:sp>
      <p:sp>
        <p:nvSpPr>
          <p:cNvPr id="5" name="Slide Number Placeholder 4"/>
          <p:cNvSpPr>
            <a:spLocks noGrp="1"/>
          </p:cNvSpPr>
          <p:nvPr>
            <p:ph type="sldNum" sz="quarter" idx="5"/>
          </p:nvPr>
        </p:nvSpPr>
        <p:spPr/>
        <p:txBody>
          <a:bodyPr/>
          <a:lstStyle/>
          <a:p>
            <a:pPr>
              <a:defRPr/>
            </a:pPr>
            <a:fld id="{AA073B67-2FED-4E8F-99F9-0785CF98ACD0}" type="slidenum">
              <a:rPr lang="en-US" smtClean="0"/>
              <a:pPr>
                <a:defRPr/>
              </a:pPr>
              <a:t>50</a:t>
            </a:fld>
            <a:endParaRPr lang="en-US" dirty="0"/>
          </a:p>
        </p:txBody>
      </p:sp>
    </p:spTree>
    <p:extLst>
      <p:ext uri="{BB962C8B-B14F-4D97-AF65-F5344CB8AC3E}">
        <p14:creationId xmlns:p14="http://schemas.microsoft.com/office/powerpoint/2010/main" val="336018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Binding save for fraud and manifest error – but not only that  - see later</a:t>
            </a:r>
          </a:p>
          <a:p>
            <a:endParaRPr lang="en-GB" dirty="0"/>
          </a:p>
          <a:p>
            <a:r>
              <a:rPr lang="en-GB" dirty="0"/>
              <a:t>Indicative – increasingly being seen – I am very suspicious  - </a:t>
            </a:r>
          </a:p>
          <a:p>
            <a:endParaRPr lang="en-GB" dirty="0"/>
          </a:p>
          <a:p>
            <a:r>
              <a:rPr lang="en-GB" dirty="0"/>
              <a:t>why do the parties want this? – </a:t>
            </a:r>
          </a:p>
          <a:p>
            <a:r>
              <a:rPr lang="en-GB" dirty="0"/>
              <a:t>another bite at the cherry – </a:t>
            </a:r>
          </a:p>
          <a:p>
            <a:r>
              <a:rPr lang="en-GB" dirty="0"/>
              <a:t>opinion shopping – </a:t>
            </a:r>
          </a:p>
          <a:p>
            <a:r>
              <a:rPr lang="en-GB" dirty="0"/>
              <a:t>does this reduce candour or increase ?</a:t>
            </a:r>
          </a:p>
          <a:p>
            <a:r>
              <a:rPr lang="en-GB" dirty="0"/>
              <a:t>is the matter seen as important if it can be ignored?</a:t>
            </a:r>
          </a:p>
        </p:txBody>
      </p:sp>
      <p:sp>
        <p:nvSpPr>
          <p:cNvPr id="4" name="Slide Number Placeholder 3"/>
          <p:cNvSpPr>
            <a:spLocks noGrp="1"/>
          </p:cNvSpPr>
          <p:nvPr>
            <p:ph type="sldNum" sz="quarter" idx="5"/>
          </p:nvPr>
        </p:nvSpPr>
        <p:spPr/>
        <p:txBody>
          <a:bodyPr/>
          <a:lstStyle/>
          <a:p>
            <a:fld id="{A5E8EF9A-48EA-4022-B504-C7308630371D}" type="slidenum">
              <a:rPr lang="en-GB" smtClean="0"/>
              <a:t>2</a:t>
            </a:fld>
            <a:endParaRPr lang="en-GB"/>
          </a:p>
        </p:txBody>
      </p:sp>
    </p:spTree>
    <p:extLst>
      <p:ext uri="{BB962C8B-B14F-4D97-AF65-F5344CB8AC3E}">
        <p14:creationId xmlns:p14="http://schemas.microsoft.com/office/powerpoint/2010/main" val="95278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careful of conflicts between articles and shareholder agreement which may say different things  - be clear what you are being appointed under</a:t>
            </a:r>
          </a:p>
          <a:p>
            <a:endParaRPr lang="en-GB" dirty="0"/>
          </a:p>
          <a:p>
            <a:r>
              <a:rPr lang="en-GB" dirty="0"/>
              <a:t>M&amp;A related most common for us</a:t>
            </a:r>
          </a:p>
          <a:p>
            <a:r>
              <a:rPr lang="en-GB" dirty="0"/>
              <a:t> be very clear, completion accounts are not accounts per say.  Normal rule only apply if specifically carved in  - if they are not what rule apply – often there is a hierarchy of rules to follow.  Don’t fall into the trap of simply preparing management accounts </a:t>
            </a:r>
          </a:p>
          <a:p>
            <a:endParaRPr lang="en-GB" dirty="0"/>
          </a:p>
          <a:p>
            <a:r>
              <a:rPr lang="en-GB" dirty="0"/>
              <a:t>Weird and wacky – matrimonial, pursuant to a judgement on liability – give quantum up to ED, - regulator requires a clear picture on something (financial undertakings, sanctions etc) </a:t>
            </a:r>
          </a:p>
          <a:p>
            <a:endParaRPr lang="en-GB" dirty="0"/>
          </a:p>
          <a:p>
            <a:r>
              <a:rPr lang="en-GB" dirty="0"/>
              <a:t>May not call it ED but does it look and feel like one then it probably is!</a:t>
            </a:r>
          </a:p>
          <a:p>
            <a:endParaRPr lang="en-GB" dirty="0"/>
          </a:p>
          <a:p>
            <a:r>
              <a:rPr lang="en-GB" dirty="0"/>
              <a:t>Valuation – be clear on basis – what does it say – not what you might otherwise do or the parties think they were meant to say</a:t>
            </a:r>
          </a:p>
          <a:p>
            <a:endParaRPr lang="en-GB" dirty="0"/>
          </a:p>
          <a:p>
            <a:r>
              <a:rPr lang="en-GB" dirty="0"/>
              <a:t>Are Court orders clear -  if not get clarification (even from the judge directly)</a:t>
            </a:r>
          </a:p>
          <a:p>
            <a:endParaRPr lang="en-GB" dirty="0"/>
          </a:p>
          <a:p>
            <a:r>
              <a:rPr lang="en-GB" dirty="0"/>
              <a:t>Are the requirements formula driven – follow the formula</a:t>
            </a:r>
          </a:p>
        </p:txBody>
      </p:sp>
      <p:sp>
        <p:nvSpPr>
          <p:cNvPr id="4" name="Slide Number Placeholder 3"/>
          <p:cNvSpPr>
            <a:spLocks noGrp="1"/>
          </p:cNvSpPr>
          <p:nvPr>
            <p:ph type="sldNum" sz="quarter" idx="5"/>
          </p:nvPr>
        </p:nvSpPr>
        <p:spPr/>
        <p:txBody>
          <a:bodyPr/>
          <a:lstStyle/>
          <a:p>
            <a:fld id="{A5E8EF9A-48EA-4022-B504-C7308630371D}" type="slidenum">
              <a:rPr lang="en-GB" smtClean="0"/>
              <a:t>3</a:t>
            </a:fld>
            <a:endParaRPr lang="en-GB"/>
          </a:p>
        </p:txBody>
      </p:sp>
    </p:spTree>
    <p:extLst>
      <p:ext uri="{BB962C8B-B14F-4D97-AF65-F5344CB8AC3E}">
        <p14:creationId xmlns:p14="http://schemas.microsoft.com/office/powerpoint/2010/main" val="124708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Speed – well might or might no be – we have one running for 4 years and going nowhere </a:t>
            </a:r>
          </a:p>
          <a:p>
            <a:endParaRPr lang="en-GB" dirty="0"/>
          </a:p>
          <a:p>
            <a:r>
              <a:rPr lang="en-GB" dirty="0"/>
              <a:t>Efficiency – why would an expert take a chance and be sued or appealed based on a lower evidential burden than a judge who can only be appealed.  Procedures are less rigorous but evidence submission should be the same.  Witness evidence is often irrelevant</a:t>
            </a:r>
          </a:p>
          <a:p>
            <a:endParaRPr lang="en-GB" dirty="0"/>
          </a:p>
          <a:p>
            <a:r>
              <a:rPr lang="en-GB" dirty="0"/>
              <a:t>Does the case need to go before a judge because the matter is a matter of law?</a:t>
            </a:r>
          </a:p>
        </p:txBody>
      </p:sp>
      <p:sp>
        <p:nvSpPr>
          <p:cNvPr id="4" name="Slide Number Placeholder 3"/>
          <p:cNvSpPr>
            <a:spLocks noGrp="1"/>
          </p:cNvSpPr>
          <p:nvPr>
            <p:ph type="sldNum" sz="quarter" idx="5"/>
          </p:nvPr>
        </p:nvSpPr>
        <p:spPr/>
        <p:txBody>
          <a:bodyPr/>
          <a:lstStyle/>
          <a:p>
            <a:fld id="{A5E8EF9A-48EA-4022-B504-C7308630371D}" type="slidenum">
              <a:rPr lang="en-GB" smtClean="0"/>
              <a:t>4</a:t>
            </a:fld>
            <a:endParaRPr lang="en-GB"/>
          </a:p>
        </p:txBody>
      </p:sp>
    </p:spTree>
    <p:extLst>
      <p:ext uri="{BB962C8B-B14F-4D97-AF65-F5344CB8AC3E}">
        <p14:creationId xmlns:p14="http://schemas.microsoft.com/office/powerpoint/2010/main" val="53031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you </a:t>
            </a:r>
            <a:r>
              <a:rPr lang="en-GB" dirty="0" err="1"/>
              <a:t>gonna</a:t>
            </a:r>
            <a:r>
              <a:rPr lang="en-GB" dirty="0"/>
              <a:t> call?</a:t>
            </a:r>
          </a:p>
          <a:p>
            <a:r>
              <a:rPr lang="en-GB" dirty="0"/>
              <a:t>Are you qualified – do you meet the criteria?</a:t>
            </a:r>
          </a:p>
          <a:p>
            <a:r>
              <a:rPr lang="en-GB" dirty="0"/>
              <a:t>The parties generally have to agree – how else do you get them to sign your LoE?</a:t>
            </a:r>
          </a:p>
          <a:p>
            <a:r>
              <a:rPr lang="en-GB" dirty="0"/>
              <a:t>If the Court appoints – how do you get agreement to process and fees and ensure payments – may need to befriend the Court and get it to Order</a:t>
            </a:r>
          </a:p>
          <a:p>
            <a:endParaRPr lang="en-GB" dirty="0"/>
          </a:p>
          <a:p>
            <a:r>
              <a:rPr lang="en-GB" dirty="0"/>
              <a:t>There is good guidance on process available – follow it and if varying – specify that you are and why – Be clear and precise on what why how and COST (and effect of non compliance)</a:t>
            </a:r>
          </a:p>
          <a:p>
            <a:endParaRPr lang="en-GB" dirty="0"/>
          </a:p>
          <a:p>
            <a:r>
              <a:rPr lang="en-GB" dirty="0"/>
              <a:t>Process includes generally submissions, counter submissions, questions, answers replies to answers.  - </a:t>
            </a:r>
          </a:p>
          <a:p>
            <a:endParaRPr lang="en-GB" dirty="0"/>
          </a:p>
          <a:p>
            <a:r>
              <a:rPr lang="en-GB" dirty="0"/>
              <a:t>is there as requirement for a meeting or hearing</a:t>
            </a:r>
          </a:p>
          <a:p>
            <a:endParaRPr lang="en-GB" dirty="0"/>
          </a:p>
          <a:p>
            <a:r>
              <a:rPr lang="en-GB" dirty="0"/>
              <a:t>What about experts – you may need them or the parties may need them.  Difference between experts making submissions on behalf of their parties and giving evidence to you – if in doubt get them to sign a statement of truth and accept liability to you!!</a:t>
            </a:r>
          </a:p>
          <a:p>
            <a:endParaRPr lang="en-GB" dirty="0"/>
          </a:p>
          <a:p>
            <a:r>
              <a:rPr lang="en-GB" dirty="0"/>
              <a:t>FOLLOW PROCESS IT IS YOUR FRIEND</a:t>
            </a:r>
          </a:p>
          <a:p>
            <a:endParaRPr lang="en-GB" dirty="0"/>
          </a:p>
          <a:p>
            <a:r>
              <a:rPr lang="en-GB" dirty="0"/>
              <a:t>GET PAID BEFORE INDICATING OR GIVING DECISIONS _ Not just commercial practice but sign of independence</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5E8EF9A-48EA-4022-B504-C7308630371D}" type="slidenum">
              <a:rPr lang="en-GB" smtClean="0"/>
              <a:t>5</a:t>
            </a:fld>
            <a:endParaRPr lang="en-GB"/>
          </a:p>
        </p:txBody>
      </p:sp>
    </p:spTree>
    <p:extLst>
      <p:ext uri="{BB962C8B-B14F-4D97-AF65-F5344CB8AC3E}">
        <p14:creationId xmlns:p14="http://schemas.microsoft.com/office/powerpoint/2010/main" val="256246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defTabSz="914400" fontAlgn="auto">
              <a:lnSpc>
                <a:spcPct val="90000"/>
              </a:lnSpc>
              <a:spcBef>
                <a:spcPts val="500"/>
              </a:spcBef>
              <a:spcAft>
                <a:spcPts val="0"/>
              </a:spcAft>
              <a:buClr>
                <a:srgbClr val="1B75BC"/>
              </a:buClr>
              <a:buSzTx/>
              <a:buFont typeface="Arial" panose="020B0604020202020204" pitchFamily="34" charset="0"/>
              <a:buChar char="•"/>
              <a:tabLst/>
              <a:defRPr/>
            </a:pPr>
            <a:r>
              <a:rPr lang="en-US" b="1" dirty="0">
                <a:solidFill>
                  <a:srgbClr val="111111"/>
                </a:solidFill>
                <a:latin typeface="Arial"/>
                <a:cs typeface="Arial" panose="020B0604020202020204" pitchFamily="34" charset="0"/>
              </a:rPr>
              <a:t>Clear terms of reference</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Be specific about what you are determining and what you are not (</a:t>
            </a:r>
            <a:r>
              <a:rPr lang="en-GB" dirty="0" err="1">
                <a:latin typeface="Arial"/>
                <a:cs typeface="Arial" panose="020B0604020202020204" pitchFamily="34" charset="0"/>
              </a:rPr>
              <a:t>ie</a:t>
            </a:r>
            <a:r>
              <a:rPr lang="en-GB" dirty="0">
                <a:latin typeface="Arial"/>
                <a:cs typeface="Arial" panose="020B0604020202020204" pitchFamily="34" charset="0"/>
              </a:rPr>
              <a:t> determine the defined matters in dispute between the parties (and their effects?) but not assume, say, responsibility for the whole of the accounts even if they are otherwise incorrect</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Don’t allow the dispute to expand</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Be clear on process – the ICAEW have a good one (</a:t>
            </a:r>
            <a:r>
              <a:rPr lang="en-GB" dirty="0" err="1">
                <a:latin typeface="Arial"/>
                <a:cs typeface="Arial" panose="020B0604020202020204" pitchFamily="34" charset="0"/>
              </a:rPr>
              <a:t>AofE</a:t>
            </a:r>
            <a:r>
              <a:rPr lang="en-GB" dirty="0">
                <a:latin typeface="Arial"/>
                <a:cs typeface="Arial" panose="020B0604020202020204" pitchFamily="34" charset="0"/>
              </a:rPr>
              <a:t>) but timetables maybe unrealistic</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Beware rules of natural justice – right to be heard and submit</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Ability to disregard and draw inferences</a:t>
            </a:r>
          </a:p>
          <a:p>
            <a:pPr indent="-285750" defTabSz="914400">
              <a:lnSpc>
                <a:spcPct val="90000"/>
              </a:lnSpc>
              <a:spcBef>
                <a:spcPts val="500"/>
              </a:spcBef>
              <a:buClr>
                <a:srgbClr val="1B75BC"/>
              </a:buClr>
              <a:buFont typeface="Arial" panose="020B0604020202020204" pitchFamily="34" charset="0"/>
              <a:buChar char="•"/>
              <a:defRPr/>
            </a:pPr>
            <a:r>
              <a:rPr lang="en-US" b="1" dirty="0">
                <a:solidFill>
                  <a:srgbClr val="111111"/>
                </a:solidFill>
                <a:latin typeface="Arial"/>
                <a:cs typeface="Arial" panose="020B0604020202020204" pitchFamily="34" charset="0"/>
              </a:rPr>
              <a:t>Legal/contractual vs technical</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What is the real dispute, is it a contractual interpretation issue or a technical disagreement</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We can determine what is there not what might have been there</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Is the issue about what the parties want the documents to say?</a:t>
            </a:r>
          </a:p>
          <a:p>
            <a:pPr marL="401850" lvl="1" indent="-230400">
              <a:lnSpc>
                <a:spcPct val="90000"/>
              </a:lnSpc>
              <a:spcBef>
                <a:spcPts val="500"/>
              </a:spcBef>
              <a:buClr>
                <a:srgbClr val="1B75BC"/>
              </a:buClr>
              <a:buFont typeface="Arial" panose="020B0604020202020204" pitchFamily="34" charset="0"/>
              <a:buChar char="•"/>
              <a:defRPr/>
            </a:pPr>
            <a:endParaRPr lang="en-GB" dirty="0">
              <a:latin typeface="Arial"/>
              <a:cs typeface="Arial" panose="020B0604020202020204" pitchFamily="34" charset="0"/>
            </a:endParaRP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Beware conflicts by advisors</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Don’t get dragged in as to the why</a:t>
            </a:r>
          </a:p>
          <a:p>
            <a:pPr marL="401850" lvl="1" indent="-230400">
              <a:lnSpc>
                <a:spcPct val="90000"/>
              </a:lnSpc>
              <a:spcBef>
                <a:spcPts val="500"/>
              </a:spcBef>
              <a:buClr>
                <a:srgbClr val="1B75BC"/>
              </a:buClr>
              <a:buFont typeface="Arial" panose="020B0604020202020204" pitchFamily="34" charset="0"/>
              <a:buChar char="•"/>
              <a:defRPr/>
            </a:pPr>
            <a:r>
              <a:rPr lang="en-GB" dirty="0">
                <a:latin typeface="Arial"/>
                <a:cs typeface="Arial" panose="020B0604020202020204" pitchFamily="34" charset="0"/>
              </a:rPr>
              <a:t>We are not lawyers – likely to need help if the parties are arguing about what the contract says or means  - reserve the right to ask for help and to charge for it</a:t>
            </a:r>
          </a:p>
          <a:p>
            <a:endParaRPr lang="en-GB" dirty="0"/>
          </a:p>
        </p:txBody>
      </p:sp>
      <p:sp>
        <p:nvSpPr>
          <p:cNvPr id="4" name="Slide Number Placeholder 3"/>
          <p:cNvSpPr>
            <a:spLocks noGrp="1"/>
          </p:cNvSpPr>
          <p:nvPr>
            <p:ph type="sldNum" sz="quarter" idx="5"/>
          </p:nvPr>
        </p:nvSpPr>
        <p:spPr/>
        <p:txBody>
          <a:bodyPr/>
          <a:lstStyle/>
          <a:p>
            <a:fld id="{A5E8EF9A-48EA-4022-B504-C7308630371D}" type="slidenum">
              <a:rPr lang="en-GB" smtClean="0"/>
              <a:t>6</a:t>
            </a:fld>
            <a:endParaRPr lang="en-GB"/>
          </a:p>
        </p:txBody>
      </p:sp>
    </p:spTree>
    <p:extLst>
      <p:ext uri="{BB962C8B-B14F-4D97-AF65-F5344CB8AC3E}">
        <p14:creationId xmlns:p14="http://schemas.microsoft.com/office/powerpoint/2010/main" val="18327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Binding or not</a:t>
            </a:r>
          </a:p>
          <a:p>
            <a:endParaRPr lang="en-GB" dirty="0"/>
          </a:p>
          <a:p>
            <a:r>
              <a:rPr lang="en-GB" dirty="0"/>
              <a:t>B </a:t>
            </a:r>
            <a:r>
              <a:rPr lang="en-GB" dirty="0" err="1"/>
              <a:t>B</a:t>
            </a:r>
            <a:r>
              <a:rPr lang="en-GB" dirty="0"/>
              <a:t> V NC – expert cannot have sole jurisdiction on matters of law and there is a right of appeal to the Courts.  Concern over experts overreaching</a:t>
            </a:r>
          </a:p>
          <a:p>
            <a:endParaRPr lang="en-GB" dirty="0"/>
          </a:p>
          <a:p>
            <a:r>
              <a:rPr lang="en-GB" dirty="0"/>
              <a:t>My view  - create jeopardy for the parties – they pay for your time if they seek to appeal or challenge the decision (save for fraud) If they win they may be able to recover those costs as damages against the expert but they have a risk they cant or that they lose – stops malicious challenge seeking to delay enforcement of the decision etc</a:t>
            </a:r>
          </a:p>
          <a:p>
            <a:endParaRPr lang="en-GB" dirty="0"/>
          </a:p>
          <a:p>
            <a:r>
              <a:rPr lang="en-GB" dirty="0"/>
              <a:t>Reasoned or not – in my view requirement to document is perhaps greater for non reasoned as it is not transparent and needs to cover off all areas for challenge –do not have luxury of summarising issues or </a:t>
            </a:r>
            <a:r>
              <a:rPr lang="en-GB" dirty="0" err="1"/>
              <a:t>shortforming</a:t>
            </a:r>
            <a:r>
              <a:rPr lang="en-GB" dirty="0"/>
              <a:t> .</a:t>
            </a:r>
          </a:p>
        </p:txBody>
      </p:sp>
      <p:sp>
        <p:nvSpPr>
          <p:cNvPr id="4" name="Slide Number Placeholder 3"/>
          <p:cNvSpPr>
            <a:spLocks noGrp="1"/>
          </p:cNvSpPr>
          <p:nvPr>
            <p:ph type="sldNum" sz="quarter" idx="5"/>
          </p:nvPr>
        </p:nvSpPr>
        <p:spPr/>
        <p:txBody>
          <a:bodyPr/>
          <a:lstStyle/>
          <a:p>
            <a:fld id="{A5E8EF9A-48EA-4022-B504-C7308630371D}" type="slidenum">
              <a:rPr lang="en-GB" smtClean="0"/>
              <a:t>7</a:t>
            </a:fld>
            <a:endParaRPr lang="en-GB"/>
          </a:p>
        </p:txBody>
      </p:sp>
    </p:spTree>
    <p:extLst>
      <p:ext uri="{BB962C8B-B14F-4D97-AF65-F5344CB8AC3E}">
        <p14:creationId xmlns:p14="http://schemas.microsoft.com/office/powerpoint/2010/main" val="207965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r>
              <a:rPr lang="en-GB" dirty="0"/>
              <a:t>CGT Implications of Separation &amp; Divorce - Post April 2023</a:t>
            </a:r>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45242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2.xml"/><Relationship Id="rId4"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2.xml"/><Relationship Id="rId4"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17" name="Picture 16" descr="Shape, icon&#10;&#10;Description automatically generated">
            <a:extLst>
              <a:ext uri="{FF2B5EF4-FFF2-40B4-BE49-F238E27FC236}">
                <a16:creationId xmlns:a16="http://schemas.microsoft.com/office/drawing/2014/main" id="{66DF52B8-3918-4C9D-992D-3DBADCE4C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88277"/>
            <a:ext cx="4824994" cy="1569723"/>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77665BFE-A869-4EC0-A71B-0EF23D5B38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1307" y="0"/>
            <a:ext cx="7500693" cy="6858000"/>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CD6ADA8F-FA67-4B3B-8F19-CC4F84DCD0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388" y="815834"/>
            <a:ext cx="1537200" cy="937429"/>
          </a:xfrm>
          <a:prstGeom prst="rect">
            <a:avLst/>
          </a:prstGeom>
        </p:spPr>
      </p:pic>
      <p:sp>
        <p:nvSpPr>
          <p:cNvPr id="2" name="Title 1"/>
          <p:cNvSpPr>
            <a:spLocks noGrp="1"/>
          </p:cNvSpPr>
          <p:nvPr>
            <p:ph type="ctrTitle" hasCustomPrompt="1"/>
          </p:nvPr>
        </p:nvSpPr>
        <p:spPr>
          <a:xfrm>
            <a:off x="1379538" y="2457450"/>
            <a:ext cx="9972675" cy="1258887"/>
          </a:xfrm>
        </p:spPr>
        <p:txBody>
          <a:bodyPr anchor="b"/>
          <a:lstStyle>
            <a:lvl1pPr algn="l">
              <a:defRPr sz="6000">
                <a:solidFill>
                  <a:schemeClr val="bg1"/>
                </a:solidFill>
              </a:defRPr>
            </a:lvl1pPr>
          </a:lstStyle>
          <a:p>
            <a:r>
              <a:rPr lang="en-US" dirty="0"/>
              <a:t>Document Title</a:t>
            </a:r>
          </a:p>
        </p:txBody>
      </p:sp>
      <p:sp>
        <p:nvSpPr>
          <p:cNvPr id="3" name="Subtitle 2"/>
          <p:cNvSpPr>
            <a:spLocks noGrp="1"/>
          </p:cNvSpPr>
          <p:nvPr>
            <p:ph type="subTitle" idx="1" hasCustomPrompt="1"/>
          </p:nvPr>
        </p:nvSpPr>
        <p:spPr>
          <a:xfrm>
            <a:off x="1379536" y="4833938"/>
            <a:ext cx="9973047" cy="454339"/>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p>
        </p:txBody>
      </p:sp>
      <p:sp>
        <p:nvSpPr>
          <p:cNvPr id="10" name="TextBox 9">
            <a:extLst>
              <a:ext uri="{FF2B5EF4-FFF2-40B4-BE49-F238E27FC236}">
                <a16:creationId xmlns:a16="http://schemas.microsoft.com/office/drawing/2014/main" id="{022F046C-C65A-4E85-B9A7-A8B3F6B09D68}"/>
              </a:ext>
            </a:extLst>
          </p:cNvPr>
          <p:cNvSpPr txBox="1"/>
          <p:nvPr userDrawn="1"/>
        </p:nvSpPr>
        <p:spPr>
          <a:xfrm>
            <a:off x="479424" y="6281449"/>
            <a:ext cx="2628244" cy="21544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bg1"/>
                </a:solidFill>
                <a:latin typeface="+mj-lt"/>
              </a:rPr>
              <a:t>Advisory | Assurance | Corporate Finance | Tax</a:t>
            </a:r>
          </a:p>
        </p:txBody>
      </p:sp>
      <p:sp>
        <p:nvSpPr>
          <p:cNvPr id="12" name="TextBox 11">
            <a:extLst>
              <a:ext uri="{FF2B5EF4-FFF2-40B4-BE49-F238E27FC236}">
                <a16:creationId xmlns:a16="http://schemas.microsoft.com/office/drawing/2014/main" id="{624C6D8F-8187-4997-AFA0-F5180E97F210}"/>
              </a:ext>
            </a:extLst>
          </p:cNvPr>
          <p:cNvSpPr txBox="1">
            <a:spLocks/>
          </p:cNvSpPr>
          <p:nvPr userDrawn="1"/>
        </p:nvSpPr>
        <p:spPr>
          <a:xfrm>
            <a:off x="11064875" y="6281449"/>
            <a:ext cx="719757" cy="215444"/>
          </a:xfrm>
          <a:prstGeom prst="rect">
            <a:avLst/>
          </a:prstGeom>
          <a:noFill/>
        </p:spPr>
        <p:txBody>
          <a:bodyPr wrap="square" lIns="0" tIns="0" rIns="0" bIns="0" anchor="ctr" anchorCtr="0">
            <a:noAutofit/>
          </a:bodyPr>
          <a:lstStyle/>
          <a:p>
            <a:r>
              <a:rPr lang="en-GB" sz="1400" b="1" i="0" u="none" strike="noStrike" baseline="30000" dirty="0">
                <a:solidFill>
                  <a:schemeClr val="bg1"/>
                </a:solidFill>
                <a:latin typeface="+mj-lt"/>
              </a:rPr>
              <a:t>bhp.co.uk</a:t>
            </a:r>
            <a:endParaRPr lang="en-GB" sz="1400" dirty="0">
              <a:solidFill>
                <a:schemeClr val="bg1"/>
              </a:solidFill>
              <a:latin typeface="+mj-lt"/>
            </a:endParaRPr>
          </a:p>
        </p:txBody>
      </p:sp>
      <p:sp>
        <p:nvSpPr>
          <p:cNvPr id="14" name="Text Placeholder 13">
            <a:extLst>
              <a:ext uri="{FF2B5EF4-FFF2-40B4-BE49-F238E27FC236}">
                <a16:creationId xmlns:a16="http://schemas.microsoft.com/office/drawing/2014/main" id="{4367744A-F04A-4E22-A12E-B12500CF73CD}"/>
              </a:ext>
            </a:extLst>
          </p:cNvPr>
          <p:cNvSpPr>
            <a:spLocks noGrp="1"/>
          </p:cNvSpPr>
          <p:nvPr>
            <p:ph type="body" sz="quarter" idx="10" hasCustomPrompt="1"/>
          </p:nvPr>
        </p:nvSpPr>
        <p:spPr>
          <a:xfrm>
            <a:off x="1379537" y="3716338"/>
            <a:ext cx="9972675" cy="791416"/>
          </a:xfrm>
        </p:spPr>
        <p:txBody>
          <a:bodyPr anchor="t"/>
          <a:lstStyle>
            <a:lvl1pPr marL="0" indent="0">
              <a:buNone/>
              <a:defRPr sz="6000" b="1">
                <a:solidFill>
                  <a:schemeClr val="bg2"/>
                </a:solidFill>
                <a:latin typeface="+mj-lt"/>
              </a:defRPr>
            </a:lvl1pPr>
          </a:lstStyle>
          <a:p>
            <a:pPr lvl="0"/>
            <a:r>
              <a:rPr lang="en-GB" dirty="0"/>
              <a:t>Main header 2</a:t>
            </a:r>
          </a:p>
        </p:txBody>
      </p:sp>
      <p:sp>
        <p:nvSpPr>
          <p:cNvPr id="4" name="Footer Placeholder 3">
            <a:extLst>
              <a:ext uri="{FF2B5EF4-FFF2-40B4-BE49-F238E27FC236}">
                <a16:creationId xmlns:a16="http://schemas.microsoft.com/office/drawing/2014/main" id="{EAB9F714-B948-469F-8549-4F49C4981DE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29ED932-AB94-44F8-A4F4-D9E6E192D1F5}"/>
              </a:ext>
            </a:extLst>
          </p:cNvPr>
          <p:cNvSpPr>
            <a:spLocks noGrp="1"/>
          </p:cNvSpPr>
          <p:nvPr>
            <p:ph type="sldNum" sz="quarter" idx="12"/>
          </p:nvPr>
        </p:nvSpPr>
        <p:spPr>
          <a:xfrm>
            <a:off x="0" y="0"/>
            <a:ext cx="0" cy="0"/>
          </a:xfrm>
        </p:spPr>
        <p:txBody>
          <a:bodyPr lIns="0" tIns="0" rIns="0" bIns="0"/>
          <a:lstStyle>
            <a:lvl1pPr>
              <a:defRPr sz="100">
                <a:noFill/>
              </a:defRPr>
            </a:lvl1pPr>
          </a:lstStyle>
          <a:p>
            <a:fld id="{820380F8-7D3E-4675-A1FD-0F1FFDC88BE2}" type="slidenum">
              <a:rPr lang="en-GB" smtClean="0"/>
              <a:pPr/>
              <a:t>‹#›</a:t>
            </a:fld>
            <a:endParaRPr lang="en-GB" dirty="0"/>
          </a:p>
        </p:txBody>
      </p:sp>
    </p:spTree>
    <p:extLst>
      <p:ext uri="{BB962C8B-B14F-4D97-AF65-F5344CB8AC3E}">
        <p14:creationId xmlns:p14="http://schemas.microsoft.com/office/powerpoint/2010/main" val="939712726"/>
      </p:ext>
    </p:extLst>
  </p:cSld>
  <p:clrMapOvr>
    <a:masterClrMapping/>
  </p:clrMapOvr>
  <p:extLst>
    <p:ext uri="{DCECCB84-F9BA-43D5-87BE-67443E8EF086}">
      <p15:sldGuideLst xmlns:p15="http://schemas.microsoft.com/office/powerpoint/2012/main">
        <p15:guide id="1" pos="869" userDrawn="1">
          <p15:clr>
            <a:srgbClr val="FBAE40"/>
          </p15:clr>
        </p15:guide>
        <p15:guide id="2" orient="horz" pos="1548" userDrawn="1">
          <p15:clr>
            <a:srgbClr val="FBAE40"/>
          </p15:clr>
        </p15:guide>
        <p15:guide id="4" orient="horz" pos="2341" userDrawn="1">
          <p15:clr>
            <a:srgbClr val="FBAE40"/>
          </p15:clr>
        </p15:guide>
        <p15:guide id="5" orient="horz" pos="2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497522"/>
          </a:xfrm>
        </p:spPr>
        <p:txBody>
          <a:bodyPr vert="horz" lIns="0" tIns="0" rIns="0" bIns="0" rtlCol="0" anchor="b">
            <a:noAutofit/>
          </a:bodyPr>
          <a:lstStyle>
            <a:lvl1pPr>
              <a:defRPr lang="en-GB" sz="2000" dirty="0"/>
            </a:lvl1pPr>
          </a:lstStyle>
          <a:p>
            <a:pPr lvl="0">
              <a:lnSpc>
                <a:spcPct val="70000"/>
              </a:lnSpc>
            </a:pPr>
            <a:r>
              <a:rPr lang="en-GB"/>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2EF9D85A-4F8D-4297-89A2-15D8CE856E5B}"/>
              </a:ext>
            </a:extLst>
          </p:cNvPr>
          <p:cNvSpPr>
            <a:spLocks noGrp="1"/>
          </p:cNvSpPr>
          <p:nvPr>
            <p:ph type="sldNum" sz="quarter" idx="11"/>
          </p:nvPr>
        </p:nvSpPr>
        <p:spPr>
          <a:xfrm>
            <a:off x="0" y="0"/>
            <a:ext cx="0" cy="0"/>
          </a:xfrm>
        </p:spPr>
        <p:txBody>
          <a:bodyPr/>
          <a:lstStyle>
            <a:lvl1pPr>
              <a:defRPr sz="100"/>
            </a:lvl1pPr>
          </a:lstStyle>
          <a:p>
            <a:fld id="{820380F8-7D3E-4675-A1FD-0F1FFDC88BE2}" type="slidenum">
              <a:rPr lang="en-GB" smtClean="0"/>
              <a:pPr/>
              <a:t>‹#›</a:t>
            </a:fld>
            <a:endParaRPr lang="en-GB" dirty="0"/>
          </a:p>
        </p:txBody>
      </p:sp>
      <p:sp>
        <p:nvSpPr>
          <p:cNvPr id="6" name="Content Placeholder 5">
            <a:extLst>
              <a:ext uri="{FF2B5EF4-FFF2-40B4-BE49-F238E27FC236}">
                <a16:creationId xmlns:a16="http://schemas.microsoft.com/office/drawing/2014/main" id="{C293C602-26ED-4FF4-9ABA-D079C40F5390}"/>
              </a:ext>
            </a:extLst>
          </p:cNvPr>
          <p:cNvSpPr>
            <a:spLocks noGrp="1"/>
          </p:cNvSpPr>
          <p:nvPr>
            <p:ph sz="quarter" idx="12" hasCustomPrompt="1"/>
          </p:nvPr>
        </p:nvSpPr>
        <p:spPr>
          <a:xfrm>
            <a:off x="839788" y="944563"/>
            <a:ext cx="10512425" cy="4932362"/>
          </a:xfrm>
        </p:spPr>
        <p:txBody>
          <a:bodyPr/>
          <a:lstStyle>
            <a:lvl1pPr>
              <a:defRPr sz="1400"/>
            </a:lvl1pPr>
            <a:lvl2pPr>
              <a:defRPr sz="1400"/>
            </a:lvl2pPr>
            <a:lvl3pPr>
              <a:defRPr sz="1200"/>
            </a:lvl3pPr>
            <a:lvl4pPr>
              <a:defRPr sz="1100"/>
            </a:lvl4pPr>
            <a:lvl5pPr>
              <a:defRPr sz="11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a:extLst>
              <a:ext uri="{FF2B5EF4-FFF2-40B4-BE49-F238E27FC236}">
                <a16:creationId xmlns:a16="http://schemas.microsoft.com/office/drawing/2014/main" id="{DB9EDFF7-8E8E-4B78-8352-813CDCA4937A}"/>
              </a:ext>
            </a:extLst>
          </p:cNvPr>
          <p:cNvSpPr txBox="1"/>
          <p:nvPr userDrawn="1"/>
        </p:nvSpPr>
        <p:spPr>
          <a:xfrm>
            <a:off x="10961915" y="6281449"/>
            <a:ext cx="990600" cy="369332"/>
          </a:xfrm>
          <a:prstGeom prst="rect">
            <a:avLst/>
          </a:prstGeom>
          <a:noFill/>
        </p:spPr>
        <p:txBody>
          <a:bodyPr wrap="square">
            <a:noAutofit/>
          </a:bodyPr>
          <a:lstStyle/>
          <a:p>
            <a:r>
              <a:rPr lang="en-GB" sz="1800" b="1" i="0" u="none" strike="noStrike" baseline="30000" dirty="0">
                <a:solidFill>
                  <a:srgbClr val="231F20"/>
                </a:solidFill>
                <a:latin typeface="VerbCond Regular" panose="02000500030000020004" pitchFamily="50" charset="0"/>
              </a:rPr>
              <a:t>bhp.co.uk</a:t>
            </a:r>
            <a:endParaRPr lang="en-GB" dirty="0"/>
          </a:p>
        </p:txBody>
      </p:sp>
      <p:sp>
        <p:nvSpPr>
          <p:cNvPr id="4" name="Footer Placeholder 3">
            <a:extLst>
              <a:ext uri="{FF2B5EF4-FFF2-40B4-BE49-F238E27FC236}">
                <a16:creationId xmlns:a16="http://schemas.microsoft.com/office/drawing/2014/main" id="{1CA86F81-C595-411C-B1AE-A448F9A26165}"/>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872580242"/>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59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497521"/>
          </a:xfrm>
        </p:spPr>
        <p:txBody>
          <a:bodyPr vert="horz" lIns="0" tIns="0" rIns="0" bIns="0" rtlCol="0" anchor="b">
            <a:noAutofit/>
          </a:bodyPr>
          <a:lstStyle>
            <a:lvl1pPr>
              <a:defRPr lang="en-GB" sz="2000" dirty="0"/>
            </a:lvl1pPr>
          </a:lstStyle>
          <a:p>
            <a:pPr lvl="0">
              <a:lnSpc>
                <a:spcPct val="70000"/>
              </a:lnSpc>
            </a:pPr>
            <a:r>
              <a:rPr lang="en-GB"/>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2EF9D85A-4F8D-4297-89A2-15D8CE856E5B}"/>
              </a:ext>
            </a:extLst>
          </p:cNvPr>
          <p:cNvSpPr>
            <a:spLocks noGrp="1"/>
          </p:cNvSpPr>
          <p:nvPr>
            <p:ph type="sldNum" sz="quarter" idx="11"/>
          </p:nvPr>
        </p:nvSpPr>
        <p:spPr>
          <a:xfrm>
            <a:off x="0" y="0"/>
            <a:ext cx="0" cy="0"/>
          </a:xfrm>
        </p:spPr>
        <p:txBody>
          <a:bodyPr/>
          <a:lstStyle>
            <a:lvl1pPr>
              <a:defRPr sz="100"/>
            </a:lvl1pPr>
          </a:lstStyle>
          <a:p>
            <a:fld id="{820380F8-7D3E-4675-A1FD-0F1FFDC88BE2}" type="slidenum">
              <a:rPr lang="en-GB" smtClean="0"/>
              <a:pPr/>
              <a:t>‹#›</a:t>
            </a:fld>
            <a:endParaRPr lang="en-GB" dirty="0"/>
          </a:p>
        </p:txBody>
      </p:sp>
      <p:sp>
        <p:nvSpPr>
          <p:cNvPr id="6" name="Content Placeholder 5">
            <a:extLst>
              <a:ext uri="{FF2B5EF4-FFF2-40B4-BE49-F238E27FC236}">
                <a16:creationId xmlns:a16="http://schemas.microsoft.com/office/drawing/2014/main" id="{C293C602-26ED-4FF4-9ABA-D079C40F5390}"/>
              </a:ext>
            </a:extLst>
          </p:cNvPr>
          <p:cNvSpPr>
            <a:spLocks noGrp="1"/>
          </p:cNvSpPr>
          <p:nvPr>
            <p:ph sz="quarter" idx="12" hasCustomPrompt="1"/>
          </p:nvPr>
        </p:nvSpPr>
        <p:spPr>
          <a:xfrm>
            <a:off x="839788" y="944563"/>
            <a:ext cx="5184775" cy="4932362"/>
          </a:xfrm>
        </p:spPr>
        <p:txBody>
          <a:bodyPr/>
          <a:lstStyle>
            <a:lvl1pPr>
              <a:defRPr sz="1400"/>
            </a:lvl1pPr>
            <a:lvl2pPr>
              <a:defRPr sz="1400"/>
            </a:lvl2pPr>
            <a:lvl3pPr>
              <a:defRPr sz="1200"/>
            </a:lvl3pPr>
            <a:lvl4pPr>
              <a:defRPr sz="1100"/>
            </a:lvl4pPr>
            <a:lvl5pPr>
              <a:defRPr sz="11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a:extLst>
              <a:ext uri="{FF2B5EF4-FFF2-40B4-BE49-F238E27FC236}">
                <a16:creationId xmlns:a16="http://schemas.microsoft.com/office/drawing/2014/main" id="{764E4E58-8101-4142-8995-D5041487FAA3}"/>
              </a:ext>
            </a:extLst>
          </p:cNvPr>
          <p:cNvSpPr>
            <a:spLocks noGrp="1"/>
          </p:cNvSpPr>
          <p:nvPr>
            <p:ph sz="quarter" idx="13" hasCustomPrompt="1"/>
          </p:nvPr>
        </p:nvSpPr>
        <p:spPr>
          <a:xfrm>
            <a:off x="6167438" y="944563"/>
            <a:ext cx="5184775" cy="4932362"/>
          </a:xfrm>
        </p:spPr>
        <p:txBody>
          <a:bodyPr/>
          <a:lstStyle>
            <a:lvl1pPr>
              <a:defRPr sz="1400"/>
            </a:lvl1pPr>
            <a:lvl2pPr>
              <a:defRPr sz="1400"/>
            </a:lvl2pPr>
            <a:lvl3pPr>
              <a:defRPr sz="1200"/>
            </a:lvl3pPr>
            <a:lvl4pPr>
              <a:defRPr sz="1100"/>
            </a:lvl4pPr>
            <a:lvl5pPr>
              <a:defRPr sz="11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a:extLst>
              <a:ext uri="{FF2B5EF4-FFF2-40B4-BE49-F238E27FC236}">
                <a16:creationId xmlns:a16="http://schemas.microsoft.com/office/drawing/2014/main" id="{2A63BA29-00C0-42ED-BEB9-DAE90F3FD8A9}"/>
              </a:ext>
            </a:extLst>
          </p:cNvPr>
          <p:cNvSpPr txBox="1"/>
          <p:nvPr userDrawn="1"/>
        </p:nvSpPr>
        <p:spPr>
          <a:xfrm>
            <a:off x="10961915" y="6281449"/>
            <a:ext cx="990600" cy="369332"/>
          </a:xfrm>
          <a:prstGeom prst="rect">
            <a:avLst/>
          </a:prstGeom>
          <a:noFill/>
        </p:spPr>
        <p:txBody>
          <a:bodyPr wrap="square">
            <a:noAutofit/>
          </a:bodyPr>
          <a:lstStyle/>
          <a:p>
            <a:r>
              <a:rPr lang="en-GB" sz="1800" b="1" i="0" u="none" strike="noStrike" baseline="30000" dirty="0">
                <a:solidFill>
                  <a:srgbClr val="231F20"/>
                </a:solidFill>
                <a:latin typeface="VerbCond Regular" panose="02000500030000020004" pitchFamily="50" charset="0"/>
              </a:rPr>
              <a:t>bhp.co.uk</a:t>
            </a:r>
            <a:endParaRPr lang="en-GB" dirty="0"/>
          </a:p>
        </p:txBody>
      </p:sp>
      <p:sp>
        <p:nvSpPr>
          <p:cNvPr id="4" name="Footer Placeholder 3">
            <a:extLst>
              <a:ext uri="{FF2B5EF4-FFF2-40B4-BE49-F238E27FC236}">
                <a16:creationId xmlns:a16="http://schemas.microsoft.com/office/drawing/2014/main" id="{4464325B-50CC-4E94-9A4D-44FA21B7992D}"/>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876848052"/>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595">
          <p15:clr>
            <a:srgbClr val="FBAE40"/>
          </p15:clr>
        </p15:guide>
        <p15:guide id="4" pos="3795" userDrawn="1">
          <p15:clr>
            <a:srgbClr val="FBAE40"/>
          </p15:clr>
        </p15:guide>
        <p15:guide id="5" pos="388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F34DB-ABCB-48FE-8FF1-6555C5C05BBB}"/>
              </a:ext>
            </a:extLst>
          </p:cNvPr>
          <p:cNvSpPr>
            <a:spLocks noGrp="1"/>
          </p:cNvSpPr>
          <p:nvPr>
            <p:ph type="sldNum" sz="quarter" idx="10"/>
          </p:nvPr>
        </p:nvSpPr>
        <p:spPr/>
        <p:txBody>
          <a:bodyPr/>
          <a:lstStyle/>
          <a:p>
            <a:fld id="{820380F8-7D3E-4675-A1FD-0F1FFDC88BE2}" type="slidenum">
              <a:rPr lang="en-GB" smtClean="0"/>
              <a:pPr/>
              <a:t>‹#›</a:t>
            </a:fld>
            <a:endParaRPr lang="en-GB" dirty="0"/>
          </a:p>
        </p:txBody>
      </p:sp>
      <p:sp>
        <p:nvSpPr>
          <p:cNvPr id="3" name="Footer Placeholder 2">
            <a:extLst>
              <a:ext uri="{FF2B5EF4-FFF2-40B4-BE49-F238E27FC236}">
                <a16:creationId xmlns:a16="http://schemas.microsoft.com/office/drawing/2014/main" id="{B316AF3A-C82F-4AC2-8E3E-520BCD380EF2}"/>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87351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F0E160-306F-4CE8-B71F-842A634C6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8E8E4B3-4768-44BB-83A0-FE61B1D53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149" y="5950549"/>
            <a:ext cx="964800" cy="588363"/>
          </a:xfrm>
          <a:prstGeom prst="rect">
            <a:avLst/>
          </a:prstGeom>
        </p:spPr>
      </p:pic>
      <p:sp>
        <p:nvSpPr>
          <p:cNvPr id="2" name="Title 1"/>
          <p:cNvSpPr>
            <a:spLocks noGrp="1"/>
          </p:cNvSpPr>
          <p:nvPr>
            <p:ph type="title"/>
          </p:nvPr>
        </p:nvSpPr>
        <p:spPr>
          <a:xfrm>
            <a:off x="839788" y="447042"/>
            <a:ext cx="10512425" cy="678496"/>
          </a:xfrm>
        </p:spPr>
        <p:txBody>
          <a:bodyPr vert="horz" lIns="0" tIns="0" rIns="0" bIns="0" rtlCol="0" anchor="b">
            <a:noAutofit/>
          </a:bodyPr>
          <a:lstStyle>
            <a:lvl1pPr>
              <a:defRPr lang="en-US" sz="3200" dirty="0">
                <a:solidFill>
                  <a:schemeClr val="bg1"/>
                </a:solidFill>
              </a:defRPr>
            </a:lvl1pPr>
          </a:lstStyle>
          <a:p>
            <a:pPr lvl="0">
              <a:lnSpc>
                <a:spcPct val="70000"/>
              </a:lnSpc>
            </a:pPr>
            <a:r>
              <a:rPr lang="en-GB"/>
              <a:t>Click to edit Master title style</a:t>
            </a:r>
            <a:endParaRPr lang="en-US" dirty="0"/>
          </a:p>
        </p:txBody>
      </p:sp>
      <p:sp>
        <p:nvSpPr>
          <p:cNvPr id="5" name="Text Placeholder 4">
            <a:extLst>
              <a:ext uri="{FF2B5EF4-FFF2-40B4-BE49-F238E27FC236}">
                <a16:creationId xmlns:a16="http://schemas.microsoft.com/office/drawing/2014/main" id="{AD6A0018-625E-47A8-8888-7BAFA8D84821}"/>
              </a:ext>
            </a:extLst>
          </p:cNvPr>
          <p:cNvSpPr>
            <a:spLocks noGrp="1"/>
          </p:cNvSpPr>
          <p:nvPr>
            <p:ph type="body" sz="quarter" idx="11" hasCustomPrompt="1"/>
          </p:nvPr>
        </p:nvSpPr>
        <p:spPr>
          <a:xfrm>
            <a:off x="839788" y="1126078"/>
            <a:ext cx="10512425" cy="358235"/>
          </a:xfrm>
        </p:spPr>
        <p:txBody>
          <a:bodyPr/>
          <a:lstStyle>
            <a:lvl1pPr marL="0" indent="0">
              <a:lnSpc>
                <a:spcPct val="150000"/>
              </a:lnSpc>
              <a:spcBef>
                <a:spcPts val="0"/>
              </a:spcBef>
              <a:buNone/>
              <a:defRPr sz="2800" b="1" baseline="30000">
                <a:solidFill>
                  <a:schemeClr val="bg2"/>
                </a:solidFill>
              </a:defRPr>
            </a:lvl1pPr>
          </a:lstStyle>
          <a:p>
            <a:pPr lvl="0"/>
            <a:r>
              <a:rPr lang="en-GB" dirty="0"/>
              <a:t>Subtitle</a:t>
            </a:r>
          </a:p>
        </p:txBody>
      </p:sp>
      <p:pic>
        <p:nvPicPr>
          <p:cNvPr id="17" name="Picture 16">
            <a:extLst>
              <a:ext uri="{FF2B5EF4-FFF2-40B4-BE49-F238E27FC236}">
                <a16:creationId xmlns:a16="http://schemas.microsoft.com/office/drawing/2014/main" id="{93047633-1E6F-4A36-990B-ABF534601F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74136" y="0"/>
            <a:ext cx="8805682" cy="462186"/>
          </a:xfrm>
          <a:prstGeom prst="rect">
            <a:avLst/>
          </a:prstGeom>
        </p:spPr>
      </p:pic>
      <p:sp>
        <p:nvSpPr>
          <p:cNvPr id="3" name="Footer Placeholder 2">
            <a:extLst>
              <a:ext uri="{FF2B5EF4-FFF2-40B4-BE49-F238E27FC236}">
                <a16:creationId xmlns:a16="http://schemas.microsoft.com/office/drawing/2014/main" id="{65ECA53E-1920-48F9-82D8-034CC5DA238A}"/>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526AF470-66B2-40E8-93C1-ABBA3F694A50}"/>
              </a:ext>
            </a:extLst>
          </p:cNvPr>
          <p:cNvSpPr>
            <a:spLocks noGrp="1"/>
          </p:cNvSpPr>
          <p:nvPr>
            <p:ph type="sldNum" sz="quarter" idx="13"/>
          </p:nvPr>
        </p:nvSpPr>
        <p:spPr>
          <a:xfrm>
            <a:off x="10848528" y="6356350"/>
            <a:ext cx="505272" cy="365125"/>
          </a:xfrm>
        </p:spPr>
        <p:txBody>
          <a:bodyPr vert="horz" lIns="91440" tIns="45720" rIns="91440" bIns="45720" rtlCol="0" anchor="ctr"/>
          <a:lstStyle>
            <a:lvl1pPr>
              <a:defRPr lang="en-GB" smtClean="0">
                <a:solidFill>
                  <a:schemeClr val="bg1"/>
                </a:solidFill>
              </a:defRPr>
            </a:lvl1pPr>
          </a:lstStyle>
          <a:p>
            <a:fld id="{820380F8-7D3E-4675-A1FD-0F1FFDC88BE2}" type="slidenum">
              <a:rPr lang="en-GB" smtClean="0"/>
              <a:pPr/>
              <a:t>‹#›</a:t>
            </a:fld>
            <a:endParaRPr lang="en-GB" dirty="0"/>
          </a:p>
        </p:txBody>
      </p:sp>
    </p:spTree>
    <p:extLst>
      <p:ext uri="{BB962C8B-B14F-4D97-AF65-F5344CB8AC3E}">
        <p14:creationId xmlns:p14="http://schemas.microsoft.com/office/powerpoint/2010/main" val="8009405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B3936775-F04E-4192-8BB5-DA3F5075F5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88" y="815834"/>
            <a:ext cx="1537200" cy="937429"/>
          </a:xfrm>
          <a:prstGeom prst="rect">
            <a:avLst/>
          </a:prstGeom>
        </p:spPr>
      </p:pic>
      <p:sp>
        <p:nvSpPr>
          <p:cNvPr id="3" name="Subtitle 2"/>
          <p:cNvSpPr>
            <a:spLocks noGrp="1"/>
          </p:cNvSpPr>
          <p:nvPr>
            <p:ph type="subTitle" idx="1" hasCustomPrompt="1"/>
          </p:nvPr>
        </p:nvSpPr>
        <p:spPr>
          <a:xfrm>
            <a:off x="1379537" y="4833938"/>
            <a:ext cx="6300639" cy="454339"/>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p>
        </p:txBody>
      </p:sp>
      <p:sp>
        <p:nvSpPr>
          <p:cNvPr id="14" name="Text Placeholder 13">
            <a:extLst>
              <a:ext uri="{FF2B5EF4-FFF2-40B4-BE49-F238E27FC236}">
                <a16:creationId xmlns:a16="http://schemas.microsoft.com/office/drawing/2014/main" id="{4367744A-F04A-4E22-A12E-B12500CF73CD}"/>
              </a:ext>
            </a:extLst>
          </p:cNvPr>
          <p:cNvSpPr>
            <a:spLocks noGrp="1"/>
          </p:cNvSpPr>
          <p:nvPr>
            <p:ph type="body" sz="quarter" idx="10" hasCustomPrompt="1"/>
          </p:nvPr>
        </p:nvSpPr>
        <p:spPr>
          <a:xfrm>
            <a:off x="1379537" y="3716338"/>
            <a:ext cx="9972675" cy="791416"/>
          </a:xfrm>
        </p:spPr>
        <p:txBody>
          <a:bodyPr anchor="b"/>
          <a:lstStyle>
            <a:lvl1pPr marL="0" indent="0">
              <a:buNone/>
              <a:defRPr sz="6000" b="1">
                <a:solidFill>
                  <a:schemeClr val="bg2"/>
                </a:solidFill>
                <a:latin typeface="+mj-lt"/>
              </a:defRPr>
            </a:lvl1pPr>
          </a:lstStyle>
          <a:p>
            <a:pPr lvl="0"/>
            <a:r>
              <a:rPr lang="en-GB" dirty="0"/>
              <a:t>Main header</a:t>
            </a:r>
          </a:p>
        </p:txBody>
      </p:sp>
      <p:pic>
        <p:nvPicPr>
          <p:cNvPr id="8" name="Picture 7" descr="Shape&#10;&#10;Description automatically generated">
            <a:extLst>
              <a:ext uri="{FF2B5EF4-FFF2-40B4-BE49-F238E27FC236}">
                <a16:creationId xmlns:a16="http://schemas.microsoft.com/office/drawing/2014/main" id="{37FB5DF3-B295-4075-B389-74D120932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2000" y="4873307"/>
            <a:ext cx="4320000" cy="1984693"/>
          </a:xfrm>
          <a:prstGeom prst="rect">
            <a:avLst/>
          </a:prstGeom>
        </p:spPr>
      </p:pic>
      <p:sp>
        <p:nvSpPr>
          <p:cNvPr id="2" name="Footer Placeholder 1">
            <a:extLst>
              <a:ext uri="{FF2B5EF4-FFF2-40B4-BE49-F238E27FC236}">
                <a16:creationId xmlns:a16="http://schemas.microsoft.com/office/drawing/2014/main" id="{DD35FA4D-0E16-4833-B510-0ED6E25FDCF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7AF5F7F-559E-4622-8E0D-29E5B36A7EFF}"/>
              </a:ext>
            </a:extLst>
          </p:cNvPr>
          <p:cNvSpPr>
            <a:spLocks noGrp="1"/>
          </p:cNvSpPr>
          <p:nvPr>
            <p:ph type="sldNum" sz="quarter" idx="12"/>
          </p:nvPr>
        </p:nvSpPr>
        <p:spPr>
          <a:xfrm>
            <a:off x="0" y="0"/>
            <a:ext cx="0" cy="0"/>
          </a:xfrm>
        </p:spPr>
        <p:txBody>
          <a:bodyPr lIns="0" tIns="0" rIns="0" bIns="0"/>
          <a:lstStyle>
            <a:lvl1pPr>
              <a:defRPr sz="100"/>
            </a:lvl1pPr>
          </a:lstStyle>
          <a:p>
            <a:fld id="{820380F8-7D3E-4675-A1FD-0F1FFDC88BE2}" type="slidenum">
              <a:rPr lang="en-GB" smtClean="0"/>
              <a:pPr/>
              <a:t>‹#›</a:t>
            </a:fld>
            <a:endParaRPr lang="en-GB" dirty="0"/>
          </a:p>
        </p:txBody>
      </p:sp>
    </p:spTree>
    <p:extLst>
      <p:ext uri="{BB962C8B-B14F-4D97-AF65-F5344CB8AC3E}">
        <p14:creationId xmlns:p14="http://schemas.microsoft.com/office/powerpoint/2010/main" val="2663878967"/>
      </p:ext>
    </p:extLst>
  </p:cSld>
  <p:clrMapOvr>
    <a:masterClrMapping/>
  </p:clrMapOvr>
  <p:extLst>
    <p:ext uri="{DCECCB84-F9BA-43D5-87BE-67443E8EF086}">
      <p15:sldGuideLst xmlns:p15="http://schemas.microsoft.com/office/powerpoint/2012/main">
        <p15:guide id="1" pos="869" userDrawn="1">
          <p15:clr>
            <a:srgbClr val="FBAE40"/>
          </p15:clr>
        </p15:guide>
        <p15:guide id="2" orient="horz" pos="1548" userDrawn="1">
          <p15:clr>
            <a:srgbClr val="FBAE40"/>
          </p15:clr>
        </p15:guide>
        <p15:guide id="4" orient="horz" pos="2341" userDrawn="1">
          <p15:clr>
            <a:srgbClr val="FBAE40"/>
          </p15:clr>
        </p15:guide>
        <p15:guide id="5" orient="horz" pos="2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pic>
        <p:nvPicPr>
          <p:cNvPr id="10" name="Picture 9" descr="A picture containing text, clipart&#10;&#10;Description automatically generated">
            <a:extLst>
              <a:ext uri="{FF2B5EF4-FFF2-40B4-BE49-F238E27FC236}">
                <a16:creationId xmlns:a16="http://schemas.microsoft.com/office/drawing/2014/main" id="{E87B8C28-C636-45F4-A6E8-DADF40A28E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1976" y="559632"/>
            <a:ext cx="2225542" cy="1357200"/>
          </a:xfrm>
          <a:prstGeom prst="rect">
            <a:avLst/>
          </a:prstGeom>
        </p:spPr>
      </p:pic>
      <p:sp>
        <p:nvSpPr>
          <p:cNvPr id="4" name="TextBox 3">
            <a:extLst>
              <a:ext uri="{FF2B5EF4-FFF2-40B4-BE49-F238E27FC236}">
                <a16:creationId xmlns:a16="http://schemas.microsoft.com/office/drawing/2014/main" id="{C36D35CC-91E2-45B7-B86E-F8BABFF300E2}"/>
              </a:ext>
            </a:extLst>
          </p:cNvPr>
          <p:cNvSpPr txBox="1"/>
          <p:nvPr userDrawn="1"/>
        </p:nvSpPr>
        <p:spPr>
          <a:xfrm>
            <a:off x="0" y="2466460"/>
            <a:ext cx="12191999" cy="2291589"/>
          </a:xfrm>
          <a:prstGeom prst="rect">
            <a:avLst/>
          </a:prstGeom>
          <a:noFill/>
        </p:spPr>
        <p:txBody>
          <a:bodyPr wrap="square" lIns="0" tIns="0" rIns="0" bIns="0" rtlCol="0">
            <a:noAutofit/>
          </a:bodyPr>
          <a:lstStyle/>
          <a:p>
            <a:pPr algn="ctr">
              <a:lnSpc>
                <a:spcPct val="150000"/>
              </a:lnSpc>
            </a:pPr>
            <a:r>
              <a:rPr lang="en-GB" sz="4800" b="1" dirty="0">
                <a:solidFill>
                  <a:schemeClr val="bg1"/>
                </a:solidFill>
                <a:latin typeface="+mj-lt"/>
              </a:rPr>
              <a:t>We would love the opportunity</a:t>
            </a:r>
            <a:r>
              <a:rPr lang="en-GB" sz="6000" b="1" dirty="0">
                <a:latin typeface="+mj-lt"/>
              </a:rPr>
              <a:t>	</a:t>
            </a:r>
          </a:p>
          <a:p>
            <a:pPr algn="ctr">
              <a:lnSpc>
                <a:spcPct val="150000"/>
              </a:lnSpc>
            </a:pPr>
            <a:r>
              <a:rPr lang="en-GB" sz="6000" b="1" baseline="30000" dirty="0">
                <a:solidFill>
                  <a:schemeClr val="bg2"/>
                </a:solidFill>
                <a:latin typeface="+mj-lt"/>
              </a:rPr>
              <a:t>to work with you!</a:t>
            </a:r>
          </a:p>
        </p:txBody>
      </p:sp>
      <p:sp>
        <p:nvSpPr>
          <p:cNvPr id="5" name="TextBox 4">
            <a:extLst>
              <a:ext uri="{FF2B5EF4-FFF2-40B4-BE49-F238E27FC236}">
                <a16:creationId xmlns:a16="http://schemas.microsoft.com/office/drawing/2014/main" id="{5CBBEF65-F0E6-45BE-BB3C-4A7C4685363B}"/>
              </a:ext>
            </a:extLst>
          </p:cNvPr>
          <p:cNvSpPr txBox="1"/>
          <p:nvPr userDrawn="1"/>
        </p:nvSpPr>
        <p:spPr>
          <a:xfrm>
            <a:off x="2424118" y="5876925"/>
            <a:ext cx="1835678"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bg1"/>
                </a:solidFill>
                <a:latin typeface="+mn-lt"/>
              </a:rPr>
              <a:t>info@bhp.co.uk</a:t>
            </a:r>
            <a:r>
              <a:rPr lang="en-GB" sz="1800" b="1" baseline="0" dirty="0">
                <a:solidFill>
                  <a:schemeClr val="bg1"/>
                </a:solidFill>
                <a:latin typeface="+mn-lt"/>
              </a:rPr>
              <a:t>	</a:t>
            </a:r>
          </a:p>
        </p:txBody>
      </p:sp>
      <p:sp>
        <p:nvSpPr>
          <p:cNvPr id="6" name="TextBox 5">
            <a:extLst>
              <a:ext uri="{FF2B5EF4-FFF2-40B4-BE49-F238E27FC236}">
                <a16:creationId xmlns:a16="http://schemas.microsoft.com/office/drawing/2014/main" id="{45BA6B43-85CD-4B00-9A76-569D233963E5}"/>
              </a:ext>
            </a:extLst>
          </p:cNvPr>
          <p:cNvSpPr txBox="1">
            <a:spLocks/>
          </p:cNvSpPr>
          <p:nvPr userDrawn="1"/>
        </p:nvSpPr>
        <p:spPr>
          <a:xfrm>
            <a:off x="5304064" y="5876924"/>
            <a:ext cx="1547896"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bg1"/>
                </a:solidFill>
                <a:latin typeface="+mn-lt"/>
              </a:rPr>
              <a:t>0333 123 7171</a:t>
            </a:r>
            <a:endParaRPr lang="en-GB" sz="1800" b="1" baseline="0" dirty="0">
              <a:solidFill>
                <a:schemeClr val="bg1"/>
              </a:solidFill>
              <a:latin typeface="+mn-lt"/>
            </a:endParaRPr>
          </a:p>
        </p:txBody>
      </p:sp>
      <p:sp>
        <p:nvSpPr>
          <p:cNvPr id="7" name="TextBox 6">
            <a:extLst>
              <a:ext uri="{FF2B5EF4-FFF2-40B4-BE49-F238E27FC236}">
                <a16:creationId xmlns:a16="http://schemas.microsoft.com/office/drawing/2014/main" id="{A9644E65-94C8-4D9A-9BA0-9CA58EF16F58}"/>
              </a:ext>
            </a:extLst>
          </p:cNvPr>
          <p:cNvSpPr txBox="1">
            <a:spLocks/>
          </p:cNvSpPr>
          <p:nvPr userDrawn="1"/>
        </p:nvSpPr>
        <p:spPr>
          <a:xfrm>
            <a:off x="7896228" y="5876924"/>
            <a:ext cx="1116096"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bg1"/>
                </a:solidFill>
                <a:latin typeface="+mn-lt"/>
              </a:rPr>
              <a:t>bhp.co.uk</a:t>
            </a:r>
            <a:endParaRPr lang="en-GB" sz="1800" b="1" baseline="0" dirty="0">
              <a:solidFill>
                <a:schemeClr val="bg1"/>
              </a:solidFill>
              <a:latin typeface="+mn-lt"/>
            </a:endParaRPr>
          </a:p>
        </p:txBody>
      </p:sp>
      <p:cxnSp>
        <p:nvCxnSpPr>
          <p:cNvPr id="8" name="Straight Connector 7">
            <a:extLst>
              <a:ext uri="{FF2B5EF4-FFF2-40B4-BE49-F238E27FC236}">
                <a16:creationId xmlns:a16="http://schemas.microsoft.com/office/drawing/2014/main" id="{EA79BCA0-ADD8-4977-B85F-29E3A753532C}"/>
              </a:ext>
            </a:extLst>
          </p:cNvPr>
          <p:cNvCxnSpPr>
            <a:cxnSpLocks/>
          </p:cNvCxnSpPr>
          <p:nvPr userDrawn="1"/>
        </p:nvCxnSpPr>
        <p:spPr>
          <a:xfrm>
            <a:off x="4781930" y="5949280"/>
            <a:ext cx="0" cy="3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77C3D-16C7-4A70-A7D4-ACC537005894}"/>
              </a:ext>
            </a:extLst>
          </p:cNvPr>
          <p:cNvCxnSpPr>
            <a:cxnSpLocks/>
          </p:cNvCxnSpPr>
          <p:nvPr userDrawn="1"/>
        </p:nvCxnSpPr>
        <p:spPr>
          <a:xfrm>
            <a:off x="7374094" y="5949280"/>
            <a:ext cx="0" cy="3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D66DC74-E5B9-4E1A-8AF9-E9A05CC322ED}"/>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999F3F0C-3FD7-4339-BB92-D3FB027A889D}"/>
              </a:ext>
            </a:extLst>
          </p:cNvPr>
          <p:cNvSpPr>
            <a:spLocks noGrp="1"/>
          </p:cNvSpPr>
          <p:nvPr>
            <p:ph type="sldNum" sz="quarter" idx="11"/>
          </p:nvPr>
        </p:nvSpPr>
        <p:spPr>
          <a:xfrm>
            <a:off x="0" y="0"/>
            <a:ext cx="0" cy="0"/>
          </a:xfrm>
        </p:spPr>
        <p:txBody>
          <a:bodyPr lIns="0" tIns="0" rIns="0" bIns="0"/>
          <a:lstStyle>
            <a:lvl1pPr>
              <a:defRPr sz="100"/>
            </a:lvl1pPr>
          </a:lstStyle>
          <a:p>
            <a:fld id="{820380F8-7D3E-4675-A1FD-0F1FFDC88BE2}" type="slidenum">
              <a:rPr lang="en-GB" smtClean="0"/>
              <a:pPr/>
              <a:t>‹#›</a:t>
            </a:fld>
            <a:endParaRPr lang="en-GB" dirty="0"/>
          </a:p>
        </p:txBody>
      </p:sp>
    </p:spTree>
    <p:extLst>
      <p:ext uri="{BB962C8B-B14F-4D97-AF65-F5344CB8AC3E}">
        <p14:creationId xmlns:p14="http://schemas.microsoft.com/office/powerpoint/2010/main" val="130636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 name="Picture 4" descr="Close-up of a dandelion seed head&#10;&#10;Description automatically generated">
            <a:extLst>
              <a:ext uri="{FF2B5EF4-FFF2-40B4-BE49-F238E27FC236}">
                <a16:creationId xmlns:a16="http://schemas.microsoft.com/office/drawing/2014/main" id="{4A2AD844-4AC2-DFC9-0F36-598BAA653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017" y="-112347"/>
            <a:ext cx="12673408" cy="7069739"/>
          </a:xfrm>
          <a:prstGeom prst="rect">
            <a:avLst/>
          </a:prstGeom>
        </p:spPr>
      </p:pic>
      <p:sp>
        <p:nvSpPr>
          <p:cNvPr id="18435" name="Rectangle 3"/>
          <p:cNvSpPr>
            <a:spLocks noGrp="1" noChangeArrowheads="1"/>
          </p:cNvSpPr>
          <p:nvPr>
            <p:ph type="subTitle" idx="1"/>
          </p:nvPr>
        </p:nvSpPr>
        <p:spPr>
          <a:xfrm>
            <a:off x="1132988" y="3933056"/>
            <a:ext cx="6115538" cy="647700"/>
          </a:xfrm>
        </p:spPr>
        <p:txBody>
          <a:bodyPr/>
          <a:lstStyle>
            <a:lvl1pPr marL="0" indent="0">
              <a:buFontTx/>
              <a:buNone/>
              <a:defRPr b="0" i="0" baseline="0">
                <a:solidFill>
                  <a:schemeClr val="tx1"/>
                </a:solidFill>
                <a:latin typeface="Quicksand SemiBold" pitchFamily="2" charset="77"/>
              </a:defRPr>
            </a:lvl1pPr>
          </a:lstStyle>
          <a:p>
            <a:r>
              <a:rPr lang="en-US"/>
              <a:t>Click to edit Master subtitle style</a:t>
            </a:r>
            <a:endParaRPr lang="en-GB" dirty="0"/>
          </a:p>
        </p:txBody>
      </p:sp>
      <p:sp>
        <p:nvSpPr>
          <p:cNvPr id="18440" name="Rectangle 8"/>
          <p:cNvSpPr>
            <a:spLocks noGrp="1" noChangeArrowheads="1"/>
          </p:cNvSpPr>
          <p:nvPr>
            <p:ph type="ctrTitle" hasCustomPrompt="1"/>
          </p:nvPr>
        </p:nvSpPr>
        <p:spPr>
          <a:xfrm>
            <a:off x="1132987" y="2130426"/>
            <a:ext cx="10363200" cy="1470025"/>
          </a:xfrm>
        </p:spPr>
        <p:txBody>
          <a:bodyPr/>
          <a:lstStyle>
            <a:lvl1pPr>
              <a:defRPr sz="3600" baseline="0">
                <a:solidFill>
                  <a:schemeClr val="tx1"/>
                </a:solidFill>
              </a:defRPr>
            </a:lvl1pPr>
          </a:lstStyle>
          <a:p>
            <a:r>
              <a:rPr lang="en-GB" dirty="0"/>
              <a:t>TITLE.</a:t>
            </a:r>
          </a:p>
        </p:txBody>
      </p:sp>
      <p:pic>
        <p:nvPicPr>
          <p:cNvPr id="3" name="Picture 2">
            <a:extLst>
              <a:ext uri="{FF2B5EF4-FFF2-40B4-BE49-F238E27FC236}">
                <a16:creationId xmlns:a16="http://schemas.microsoft.com/office/drawing/2014/main" id="{2781A5D7-49DF-5F64-8112-A60E75BB50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60508" y="839185"/>
            <a:ext cx="2835782" cy="749959"/>
          </a:xfrm>
          <a:prstGeom prst="rect">
            <a:avLst/>
          </a:prstGeom>
        </p:spPr>
      </p:pic>
      <p:sp>
        <p:nvSpPr>
          <p:cNvPr id="4" name="TextBox 3">
            <a:extLst>
              <a:ext uri="{FF2B5EF4-FFF2-40B4-BE49-F238E27FC236}">
                <a16:creationId xmlns:a16="http://schemas.microsoft.com/office/drawing/2014/main" id="{CDF569ED-B58F-8C7A-BFAB-12918D95C988}"/>
              </a:ext>
            </a:extLst>
          </p:cNvPr>
          <p:cNvSpPr txBox="1"/>
          <p:nvPr userDrawn="1"/>
        </p:nvSpPr>
        <p:spPr>
          <a:xfrm>
            <a:off x="2379794" y="6289576"/>
            <a:ext cx="9123049" cy="307777"/>
          </a:xfrm>
          <a:prstGeom prst="rect">
            <a:avLst/>
          </a:prstGeom>
          <a:noFill/>
        </p:spPr>
        <p:txBody>
          <a:bodyPr wrap="square" lIns="0" tIns="0" rIns="0" bIns="0" rtlCol="0">
            <a:spAutoFit/>
          </a:bodyPr>
          <a:lstStyle/>
          <a:p>
            <a:pPr algn="r"/>
            <a:r>
              <a:rPr lang="en-GB" sz="2000" b="1" i="0" spc="-40" baseline="0" dirty="0">
                <a:solidFill>
                  <a:srgbClr val="0D0D45"/>
                </a:solidFill>
                <a:latin typeface="Big Shoulders Display ExtraBold" pitchFamily="2" charset="77"/>
              </a:rPr>
              <a:t>DAINS.COM</a:t>
            </a:r>
          </a:p>
        </p:txBody>
      </p:sp>
    </p:spTree>
    <p:extLst>
      <p:ext uri="{BB962C8B-B14F-4D97-AF65-F5344CB8AC3E}">
        <p14:creationId xmlns:p14="http://schemas.microsoft.com/office/powerpoint/2010/main" val="3379958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653" y="1628800"/>
            <a:ext cx="10892692" cy="4464496"/>
          </a:xfrm>
        </p:spPr>
        <p:txBody>
          <a:bodyPr/>
          <a:lstStyle>
            <a:lvl1pPr>
              <a:defRPr b="1" i="0">
                <a:latin typeface="Quicksand SemiBold" pitchFamily="2" charset="77"/>
              </a:defRPr>
            </a:lvl1pPr>
            <a:lvl2pPr>
              <a:defRPr>
                <a:latin typeface="Quicksand" pitchFamily="2" charset="77"/>
              </a:defRPr>
            </a:lvl2pPr>
            <a:lvl3pPr>
              <a:defRPr>
                <a:latin typeface="Quicksand" pitchFamily="2" charset="77"/>
              </a:defRPr>
            </a:lvl3pPr>
            <a:lvl4pPr>
              <a:defRPr>
                <a:latin typeface="Quicksand" pitchFamily="2" charset="77"/>
              </a:defRPr>
            </a:lvl4pPr>
            <a:lvl5pPr>
              <a:defRPr>
                <a:latin typeface="Quicksa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hasCustomPrompt="1"/>
          </p:nvPr>
        </p:nvSpPr>
        <p:spPr>
          <a:xfrm>
            <a:off x="649655" y="476672"/>
            <a:ext cx="10892690" cy="701452"/>
          </a:xfrm>
        </p:spPr>
        <p:txBody>
          <a:bodyPr/>
          <a:lstStyle>
            <a:lvl1pPr>
              <a:defRPr sz="3400" b="0" cap="all" baseline="0"/>
            </a:lvl1pPr>
          </a:lstStyle>
          <a:p>
            <a:r>
              <a:rPr lang="en-US" dirty="0"/>
              <a:t>CLICK TO EDIT MASTER TITLE STYLE(MINT GREEN FULL STOP)</a:t>
            </a:r>
          </a:p>
        </p:txBody>
      </p:sp>
    </p:spTree>
    <p:extLst>
      <p:ext uri="{BB962C8B-B14F-4D97-AF65-F5344CB8AC3E}">
        <p14:creationId xmlns:p14="http://schemas.microsoft.com/office/powerpoint/2010/main" val="374991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5828DA2-12A7-4497-84EE-60FEFAA7A019}"/>
              </a:ext>
            </a:extLst>
          </p:cNvPr>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25">
            <a:extLst>
              <a:ext uri="{FF2B5EF4-FFF2-40B4-BE49-F238E27FC236}">
                <a16:creationId xmlns:a16="http://schemas.microsoft.com/office/drawing/2014/main" id="{2350659D-D203-4CED-A244-604913A42E7B}"/>
              </a:ext>
            </a:extLst>
          </p:cNvPr>
          <p:cNvSpPr txBox="1">
            <a:spLocks noChangeArrowheads="1"/>
          </p:cNvSpPr>
          <p:nvPr userDrawn="1">
            <p:custDataLst>
              <p:tags r:id="rId1"/>
            </p:custDataLst>
          </p:nvPr>
        </p:nvSpPr>
        <p:spPr bwMode="auto">
          <a:xfrm>
            <a:off x="846156" y="1763471"/>
            <a:ext cx="400050" cy="307777"/>
          </a:xfrm>
          <a:prstGeom prst="rect">
            <a:avLst/>
          </a:prstGeom>
          <a:noFill/>
          <a:ln w="9525">
            <a:noFill/>
            <a:miter lim="800000"/>
            <a:headEnd/>
            <a:tailEnd/>
          </a:ln>
        </p:spPr>
        <p:txBody>
          <a:bodyPr wrap="none" anchor="t" anchorCtr="0">
            <a:noAutofit/>
          </a:bodyPr>
          <a:lstStyle/>
          <a:p>
            <a:pPr algn="ctr"/>
            <a:r>
              <a:rPr lang="fr-FR" sz="1400" b="1" dirty="0">
                <a:latin typeface="Garamond" pitchFamily="18" charset="0"/>
              </a:rPr>
              <a:t>1.1</a:t>
            </a:r>
          </a:p>
        </p:txBody>
      </p:sp>
      <p:sp>
        <p:nvSpPr>
          <p:cNvPr id="46" name="ZoneTexte 11">
            <a:extLst>
              <a:ext uri="{FF2B5EF4-FFF2-40B4-BE49-F238E27FC236}">
                <a16:creationId xmlns:a16="http://schemas.microsoft.com/office/drawing/2014/main" id="{476912F7-FFF2-4EF7-A6F9-16368ED4B38F}"/>
              </a:ext>
            </a:extLst>
          </p:cNvPr>
          <p:cNvSpPr txBox="1"/>
          <p:nvPr userDrawn="1">
            <p:custDataLst>
              <p:tags r:id="rId2"/>
            </p:custDataLst>
          </p:nvPr>
        </p:nvSpPr>
        <p:spPr>
          <a:xfrm>
            <a:off x="1300798" y="1763471"/>
            <a:ext cx="7106223" cy="307777"/>
          </a:xfrm>
          <a:prstGeom prst="rect">
            <a:avLst/>
          </a:prstGeom>
          <a:noFill/>
        </p:spPr>
        <p:txBody>
          <a:bodyPr wrap="square" rtlCol="0">
            <a:spAutoFit/>
          </a:bodyPr>
          <a:lstStyle/>
          <a:p>
            <a:r>
              <a:rPr lang="fr-FR" sz="1400" b="1" dirty="0">
                <a:latin typeface="Garamond" pitchFamily="18" charset="0"/>
              </a:rPr>
              <a:t>A</a:t>
            </a:r>
          </a:p>
        </p:txBody>
      </p:sp>
      <p:sp>
        <p:nvSpPr>
          <p:cNvPr id="47" name="ZoneTexte 12">
            <a:extLst>
              <a:ext uri="{FF2B5EF4-FFF2-40B4-BE49-F238E27FC236}">
                <a16:creationId xmlns:a16="http://schemas.microsoft.com/office/drawing/2014/main" id="{5AD5A8B9-AEEA-4A64-B4CD-5C1FA451C003}"/>
              </a:ext>
            </a:extLst>
          </p:cNvPr>
          <p:cNvSpPr txBox="1"/>
          <p:nvPr userDrawn="1">
            <p:custDataLst>
              <p:tags r:id="rId3"/>
            </p:custDataLst>
          </p:nvPr>
        </p:nvSpPr>
        <p:spPr>
          <a:xfrm>
            <a:off x="8519285" y="1763471"/>
            <a:ext cx="276038" cy="307777"/>
          </a:xfrm>
          <a:prstGeom prst="rect">
            <a:avLst/>
          </a:prstGeom>
          <a:noFill/>
        </p:spPr>
        <p:txBody>
          <a:bodyPr wrap="none" lIns="0" tIns="0" rIns="0" bIns="0" rtlCol="0" anchor="ctr" anchorCtr="0">
            <a:noAutofit/>
          </a:bodyPr>
          <a:lstStyle/>
          <a:p>
            <a:pPr algn="ctr"/>
            <a:r>
              <a:rPr lang="fr-FR" sz="1400" b="1" dirty="0">
                <a:latin typeface="Garamond" pitchFamily="18" charset="0"/>
              </a:rPr>
              <a:t>1</a:t>
            </a:r>
          </a:p>
        </p:txBody>
      </p:sp>
      <p:sp>
        <p:nvSpPr>
          <p:cNvPr id="48" name="ZoneTexte 13">
            <a:extLst>
              <a:ext uri="{FF2B5EF4-FFF2-40B4-BE49-F238E27FC236}">
                <a16:creationId xmlns:a16="http://schemas.microsoft.com/office/drawing/2014/main" id="{759C05B5-D7FC-462E-BADA-77442242F5F7}"/>
              </a:ext>
            </a:extLst>
          </p:cNvPr>
          <p:cNvSpPr txBox="1"/>
          <p:nvPr userDrawn="1">
            <p:custDataLst>
              <p:tags r:id="rId4"/>
            </p:custDataLst>
          </p:nvPr>
        </p:nvSpPr>
        <p:spPr>
          <a:xfrm>
            <a:off x="1300798" y="2139758"/>
            <a:ext cx="7106223" cy="307777"/>
          </a:xfrm>
          <a:prstGeom prst="rect">
            <a:avLst/>
          </a:prstGeom>
          <a:noFill/>
        </p:spPr>
        <p:txBody>
          <a:bodyPr wrap="square" rtlCol="0">
            <a:spAutoFit/>
          </a:bodyPr>
          <a:lstStyle/>
          <a:p>
            <a:r>
              <a:rPr lang="fr-FR" sz="1400" i="1" dirty="0">
                <a:latin typeface="Garamond" pitchFamily="18" charset="0"/>
              </a:rPr>
              <a:t>A</a:t>
            </a:r>
          </a:p>
        </p:txBody>
      </p:sp>
      <p:sp>
        <p:nvSpPr>
          <p:cNvPr id="49" name="ZoneTexte 14">
            <a:extLst>
              <a:ext uri="{FF2B5EF4-FFF2-40B4-BE49-F238E27FC236}">
                <a16:creationId xmlns:a16="http://schemas.microsoft.com/office/drawing/2014/main" id="{B8C06D79-D975-4E3D-8BD2-EDEB4B63DB1D}"/>
              </a:ext>
            </a:extLst>
          </p:cNvPr>
          <p:cNvSpPr txBox="1"/>
          <p:nvPr userDrawn="1">
            <p:custDataLst>
              <p:tags r:id="rId5"/>
            </p:custDataLst>
          </p:nvPr>
        </p:nvSpPr>
        <p:spPr>
          <a:xfrm>
            <a:off x="8519285" y="2139758"/>
            <a:ext cx="276038" cy="307777"/>
          </a:xfrm>
          <a:prstGeom prst="rect">
            <a:avLst/>
          </a:prstGeom>
          <a:noFill/>
        </p:spPr>
        <p:txBody>
          <a:bodyPr wrap="none" lIns="0" tIns="0" rIns="0" bIns="0" rtlCol="0" anchor="ctr" anchorCtr="0">
            <a:noAutofit/>
          </a:bodyPr>
          <a:lstStyle/>
          <a:p>
            <a:pPr algn="ctr"/>
            <a:r>
              <a:rPr lang="fr-FR" sz="1400" i="1" dirty="0">
                <a:latin typeface="Garamond" pitchFamily="18" charset="0"/>
              </a:rPr>
              <a:t>1</a:t>
            </a:r>
          </a:p>
        </p:txBody>
      </p:sp>
      <p:sp>
        <p:nvSpPr>
          <p:cNvPr id="26" name="Rectangle 25">
            <a:extLst>
              <a:ext uri="{FF2B5EF4-FFF2-40B4-BE49-F238E27FC236}">
                <a16:creationId xmlns:a16="http://schemas.microsoft.com/office/drawing/2014/main" id="{C1A1E9A2-021E-4B5A-90EB-AC6DD664D4DC}"/>
              </a:ext>
            </a:extLst>
          </p:cNvPr>
          <p:cNvSpPr/>
          <p:nvPr userDrawn="1">
            <p:custDataLst>
              <p:tags r:id="rId6"/>
            </p:custDataLst>
          </p:nvPr>
        </p:nvSpPr>
        <p:spPr>
          <a:xfrm>
            <a:off x="11136560" y="1773237"/>
            <a:ext cx="215653" cy="3743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14" name="TextBox 26">
            <a:extLst>
              <a:ext uri="{FF2B5EF4-FFF2-40B4-BE49-F238E27FC236}">
                <a16:creationId xmlns:a16="http://schemas.microsoft.com/office/drawing/2014/main" id="{BDBAF4E2-BBF6-4285-9A54-4A16C9B526DE}"/>
              </a:ext>
            </a:extLst>
          </p:cNvPr>
          <p:cNvSpPr txBox="1"/>
          <p:nvPr userDrawn="1">
            <p:custDataLst>
              <p:tags r:id="rId7"/>
            </p:custDataLst>
          </p:nvPr>
        </p:nvSpPr>
        <p:spPr>
          <a:xfrm>
            <a:off x="839788" y="1804035"/>
            <a:ext cx="539750" cy="76793"/>
          </a:xfrm>
          <a:prstGeom prst="rect">
            <a:avLst/>
          </a:prstGeom>
          <a:noFill/>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pPr>
            <a:r>
              <a:rPr lang="en-GB" sz="2800" b="1" baseline="30000" dirty="0">
                <a:solidFill>
                  <a:schemeClr val="bg2"/>
                </a:solidFill>
                <a:latin typeface="+mj-lt"/>
              </a:rPr>
              <a:t>01</a:t>
            </a:r>
            <a:r>
              <a:rPr lang="en-GB" sz="2800" b="1" baseline="30000" dirty="0">
                <a:solidFill>
                  <a:schemeClr val="tx2"/>
                </a:solidFill>
                <a:latin typeface="+mj-lt"/>
              </a:rPr>
              <a:t>.</a:t>
            </a:r>
          </a:p>
        </p:txBody>
      </p:sp>
      <p:sp>
        <p:nvSpPr>
          <p:cNvPr id="17" name="TextBox 27">
            <a:extLst>
              <a:ext uri="{FF2B5EF4-FFF2-40B4-BE49-F238E27FC236}">
                <a16:creationId xmlns:a16="http://schemas.microsoft.com/office/drawing/2014/main" id="{847BB863-7D4B-480F-B453-0A61122C24D1}"/>
              </a:ext>
            </a:extLst>
          </p:cNvPr>
          <p:cNvSpPr txBox="1">
            <a:spLocks/>
          </p:cNvSpPr>
          <p:nvPr userDrawn="1">
            <p:custDataLst>
              <p:tags r:id="rId8"/>
            </p:custDataLst>
          </p:nvPr>
        </p:nvSpPr>
        <p:spPr>
          <a:xfrm>
            <a:off x="1847850" y="1804035"/>
            <a:ext cx="8172450" cy="76793"/>
          </a:xfrm>
          <a:prstGeom prst="rect">
            <a:avLst/>
          </a:prstGeom>
          <a:noFill/>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pPr>
            <a:r>
              <a:rPr lang="en-GB" sz="2800" b="1" baseline="30000" dirty="0">
                <a:solidFill>
                  <a:schemeClr val="bg1"/>
                </a:solidFill>
                <a:latin typeface="+mj-lt"/>
              </a:rPr>
              <a:t>Section Title</a:t>
            </a:r>
          </a:p>
        </p:txBody>
      </p:sp>
      <p:sp>
        <p:nvSpPr>
          <p:cNvPr id="18" name="ZoneTexte 12">
            <a:extLst>
              <a:ext uri="{FF2B5EF4-FFF2-40B4-BE49-F238E27FC236}">
                <a16:creationId xmlns:a16="http://schemas.microsoft.com/office/drawing/2014/main" id="{F8B0D616-B203-4940-A85C-1CC7F4828AE2}"/>
              </a:ext>
            </a:extLst>
          </p:cNvPr>
          <p:cNvSpPr txBox="1">
            <a:spLocks/>
          </p:cNvSpPr>
          <p:nvPr userDrawn="1">
            <p:custDataLst>
              <p:tags r:id="rId9"/>
            </p:custDataLst>
          </p:nvPr>
        </p:nvSpPr>
        <p:spPr>
          <a:xfrm>
            <a:off x="10020300" y="1804035"/>
            <a:ext cx="539750" cy="76793"/>
          </a:xfrm>
          <a:prstGeom prst="rect">
            <a:avLst/>
          </a:prstGeom>
          <a:noFill/>
        </p:spPr>
        <p:txBody>
          <a:bodyPr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pPr>
            <a:r>
              <a:rPr lang="fr-FR" sz="2800" b="1" baseline="30000" dirty="0">
                <a:solidFill>
                  <a:schemeClr val="bg2"/>
                </a:solidFill>
                <a:latin typeface="+mj-lt"/>
              </a:rPr>
              <a:t>1</a:t>
            </a:r>
          </a:p>
        </p:txBody>
      </p:sp>
      <p:sp>
        <p:nvSpPr>
          <p:cNvPr id="54" name="Rectangle 53">
            <a:extLst>
              <a:ext uri="{FF2B5EF4-FFF2-40B4-BE49-F238E27FC236}">
                <a16:creationId xmlns:a16="http://schemas.microsoft.com/office/drawing/2014/main" id="{8F50BCB3-7A0B-4348-8946-70EF9FDADCC1}"/>
              </a:ext>
            </a:extLst>
          </p:cNvPr>
          <p:cNvSpPr/>
          <p:nvPr userDrawn="1">
            <p:custDataLst>
              <p:tags r:id="rId10"/>
            </p:custDataLst>
          </p:nvPr>
        </p:nvSpPr>
        <p:spPr>
          <a:xfrm>
            <a:off x="0" y="0"/>
            <a:ext cx="12192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934481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994A3E-28CF-40C9-9189-6EACB0AC66BB}"/>
              </a:ext>
            </a:extLst>
          </p:cNvPr>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12">
            <a:extLst>
              <a:ext uri="{FF2B5EF4-FFF2-40B4-BE49-F238E27FC236}">
                <a16:creationId xmlns:a16="http://schemas.microsoft.com/office/drawing/2014/main" id="{F905D4FC-1DBA-4C48-843F-246B57D4A016}"/>
              </a:ext>
            </a:extLst>
          </p:cNvPr>
          <p:cNvSpPr txBox="1">
            <a:spLocks/>
          </p:cNvSpPr>
          <p:nvPr userDrawn="1">
            <p:custDataLst>
              <p:tags r:id="rId1"/>
            </p:custDataLst>
          </p:nvPr>
        </p:nvSpPr>
        <p:spPr bwMode="auto">
          <a:xfrm>
            <a:off x="1798682" y="2287451"/>
            <a:ext cx="6896100" cy="927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335885"/>
                </a:solidFill>
                <a:effectLst/>
                <a:uLnTx/>
                <a:uFillTx/>
                <a:latin typeface="+mj-lt"/>
                <a:ea typeface="+mj-ea"/>
                <a:cs typeface="Arial" charset="0"/>
              </a:rPr>
              <a:t>A</a:t>
            </a:r>
          </a:p>
        </p:txBody>
      </p:sp>
      <p:sp>
        <p:nvSpPr>
          <p:cNvPr id="7" name="TextBox 24">
            <a:extLst>
              <a:ext uri="{FF2B5EF4-FFF2-40B4-BE49-F238E27FC236}">
                <a16:creationId xmlns:a16="http://schemas.microsoft.com/office/drawing/2014/main" id="{BEE0D8E8-3860-4923-8088-AF5836601291}"/>
              </a:ext>
            </a:extLst>
          </p:cNvPr>
          <p:cNvSpPr txBox="1"/>
          <p:nvPr userDrawn="1">
            <p:custDataLst>
              <p:tags r:id="rId2"/>
            </p:custDataLst>
          </p:nvPr>
        </p:nvSpPr>
        <p:spPr>
          <a:xfrm>
            <a:off x="10559783" y="5705798"/>
            <a:ext cx="1368426" cy="1152202"/>
          </a:xfrm>
          <a:prstGeom prst="rect">
            <a:avLst/>
          </a:prstGeom>
          <a:noFill/>
        </p:spPr>
        <p:txBody>
          <a:bodyPr vert="horz" wrap="square" lIns="90000" tIns="46800" rIns="90000" bIns="4680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8800" b="1" baseline="30000" dirty="0">
                <a:solidFill>
                  <a:schemeClr val="bg1"/>
                </a:solidFill>
                <a:latin typeface="+mj-lt"/>
              </a:rPr>
              <a:t>01.</a:t>
            </a:r>
          </a:p>
        </p:txBody>
      </p:sp>
      <p:sp>
        <p:nvSpPr>
          <p:cNvPr id="9" name="TextBox 26">
            <a:extLst>
              <a:ext uri="{FF2B5EF4-FFF2-40B4-BE49-F238E27FC236}">
                <a16:creationId xmlns:a16="http://schemas.microsoft.com/office/drawing/2014/main" id="{23B2C342-7002-4803-BFB6-31D5E895D371}"/>
              </a:ext>
            </a:extLst>
          </p:cNvPr>
          <p:cNvSpPr txBox="1"/>
          <p:nvPr userDrawn="1">
            <p:custDataLst>
              <p:tags r:id="rId3"/>
            </p:custDataLst>
          </p:nvPr>
        </p:nvSpPr>
        <p:spPr>
          <a:xfrm>
            <a:off x="1379536" y="2457450"/>
            <a:ext cx="9967139" cy="1258888"/>
          </a:xfrm>
          <a:prstGeom prst="rect">
            <a:avLst/>
          </a:prstGeom>
          <a:noFill/>
        </p:spPr>
        <p:txBody>
          <a:bodyPr vert="horz" wrap="square" lIns="0" tIns="0" rIns="0" bIns="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6000" b="1" dirty="0">
                <a:solidFill>
                  <a:schemeClr val="bg1"/>
                </a:solidFill>
                <a:latin typeface="+mj-lt"/>
              </a:rPr>
              <a:t>A</a:t>
            </a:r>
          </a:p>
        </p:txBody>
      </p:sp>
      <p:sp>
        <p:nvSpPr>
          <p:cNvPr id="32" name="Rectangle 31">
            <a:extLst>
              <a:ext uri="{FF2B5EF4-FFF2-40B4-BE49-F238E27FC236}">
                <a16:creationId xmlns:a16="http://schemas.microsoft.com/office/drawing/2014/main" id="{E8A49C03-C750-4709-856E-A122D587FB00}"/>
              </a:ext>
            </a:extLst>
          </p:cNvPr>
          <p:cNvSpPr/>
          <p:nvPr userDrawn="1">
            <p:custDataLst>
              <p:tags r:id="rId4"/>
            </p:custDataLst>
          </p:nvPr>
        </p:nvSpPr>
        <p:spPr>
          <a:xfrm>
            <a:off x="0" y="0"/>
            <a:ext cx="12192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1720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GB"/>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a:defRPr/>
            </a:lvl1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544B7251-D904-4E2F-94FB-53701DFCCFD6}"/>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41686651"/>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58D0FE-86DF-49F7-A0C1-61BC42EAF2BF}"/>
              </a:ext>
            </a:extLst>
          </p:cNvPr>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3DEA3526-B198-43C3-BD28-C58D29B5DC71}"/>
              </a:ext>
            </a:extLst>
          </p:cNvPr>
          <p:cNvSpPr txBox="1">
            <a:spLocks/>
          </p:cNvSpPr>
          <p:nvPr userDrawn="1">
            <p:custDataLst>
              <p:tags r:id="rId1"/>
            </p:custDataLst>
          </p:nvPr>
        </p:nvSpPr>
        <p:spPr bwMode="auto">
          <a:xfrm>
            <a:off x="3229230" y="4118919"/>
            <a:ext cx="5412262" cy="7193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5885"/>
                </a:solidFill>
                <a:effectLst/>
                <a:uLnTx/>
                <a:uFillTx/>
                <a:latin typeface="+mj-lt"/>
                <a:ea typeface="+mj-ea"/>
                <a:cs typeface="Arial" charset="0"/>
              </a:rPr>
              <a:t>A</a:t>
            </a:r>
          </a:p>
        </p:txBody>
      </p:sp>
      <p:sp>
        <p:nvSpPr>
          <p:cNvPr id="19" name="TextBox 12">
            <a:extLst>
              <a:ext uri="{FF2B5EF4-FFF2-40B4-BE49-F238E27FC236}">
                <a16:creationId xmlns:a16="http://schemas.microsoft.com/office/drawing/2014/main" id="{724D96DD-B4E2-4AD8-A4E4-53AF9C2805D1}"/>
              </a:ext>
            </a:extLst>
          </p:cNvPr>
          <p:cNvSpPr txBox="1">
            <a:spLocks/>
          </p:cNvSpPr>
          <p:nvPr userDrawn="1">
            <p:custDataLst>
              <p:tags r:id="rId2"/>
            </p:custDataLst>
          </p:nvPr>
        </p:nvSpPr>
        <p:spPr bwMode="auto">
          <a:xfrm>
            <a:off x="3219559" y="4741515"/>
            <a:ext cx="5603165" cy="92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lumMod val="50000"/>
                  </a:schemeClr>
                </a:solidFill>
                <a:effectLst/>
                <a:uLnTx/>
                <a:uFillTx/>
                <a:latin typeface="+mj-lt"/>
                <a:ea typeface="+mj-ea"/>
                <a:cs typeface="Arial" charset="0"/>
              </a:rPr>
              <a:t>A</a:t>
            </a:r>
          </a:p>
        </p:txBody>
      </p:sp>
      <p:sp>
        <p:nvSpPr>
          <p:cNvPr id="20" name="TextBox 12">
            <a:extLst>
              <a:ext uri="{FF2B5EF4-FFF2-40B4-BE49-F238E27FC236}">
                <a16:creationId xmlns:a16="http://schemas.microsoft.com/office/drawing/2014/main" id="{4707F0C2-DB70-4F10-A262-6B13E5F5B611}"/>
              </a:ext>
            </a:extLst>
          </p:cNvPr>
          <p:cNvSpPr txBox="1">
            <a:spLocks/>
          </p:cNvSpPr>
          <p:nvPr userDrawn="1">
            <p:custDataLst>
              <p:tags r:id="rId3"/>
            </p:custDataLst>
          </p:nvPr>
        </p:nvSpPr>
        <p:spPr bwMode="auto">
          <a:xfrm>
            <a:off x="1123030" y="3279300"/>
            <a:ext cx="6896100" cy="927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mj-lt"/>
                <a:ea typeface="+mj-ea"/>
                <a:cs typeface="Arial" charset="0"/>
              </a:rPr>
              <a:t>A</a:t>
            </a:r>
          </a:p>
        </p:txBody>
      </p:sp>
      <p:sp>
        <p:nvSpPr>
          <p:cNvPr id="21" name="Rectangle 20">
            <a:extLst>
              <a:ext uri="{FF2B5EF4-FFF2-40B4-BE49-F238E27FC236}">
                <a16:creationId xmlns:a16="http://schemas.microsoft.com/office/drawing/2014/main" id="{3921BE50-BBD3-4BE2-9098-693D733BBF4E}"/>
              </a:ext>
            </a:extLst>
          </p:cNvPr>
          <p:cNvSpPr/>
          <p:nvPr userDrawn="1">
            <p:custDataLst>
              <p:tags r:id="rId4"/>
            </p:custDataLst>
          </p:nvPr>
        </p:nvSpPr>
        <p:spPr>
          <a:xfrm>
            <a:off x="0" y="0"/>
            <a:ext cx="12192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912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C2E22D-49C0-438F-AD7F-B212F17C2979}"/>
              </a:ext>
            </a:extLst>
          </p:cNvPr>
          <p:cNvSpPr/>
          <p:nvPr userDrawn="1">
            <p:custDataLst>
              <p:tags r:id="rId1"/>
            </p:custDataLst>
          </p:nvPr>
        </p:nvSpPr>
        <p:spPr>
          <a:xfrm>
            <a:off x="0" y="0"/>
            <a:ext cx="12192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2760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E1E4EE-7D34-4D48-B4A3-A48E5AEE775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GB"/>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89E1A09-A051-489D-B61E-79035939187E}"/>
              </a:ext>
            </a:extLst>
          </p:cNvPr>
          <p:cNvSpPr>
            <a:spLocks noGrp="1"/>
          </p:cNvSpPr>
          <p:nvPr>
            <p:ph sz="quarter" idx="12" hasCustomPrompt="1"/>
          </p:nvPr>
        </p:nvSpPr>
        <p:spPr>
          <a:xfrm>
            <a:off x="839788" y="1484313"/>
            <a:ext cx="6923864" cy="4392613"/>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BCFE165-23D0-4E6C-855E-5C7A7B20F305}"/>
              </a:ext>
            </a:extLst>
          </p:cNvPr>
          <p:cNvSpPr>
            <a:spLocks noGrp="1"/>
          </p:cNvSpPr>
          <p:nvPr>
            <p:ph sz="quarter" idx="13" hasCustomPrompt="1"/>
          </p:nvPr>
        </p:nvSpPr>
        <p:spPr>
          <a:xfrm>
            <a:off x="7890652" y="1484313"/>
            <a:ext cx="3461932" cy="4392613"/>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0EE1A97-CF3E-45A7-A5A3-60D83C4152AE}"/>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7" name="Footer Placeholder 6">
            <a:extLst>
              <a:ext uri="{FF2B5EF4-FFF2-40B4-BE49-F238E27FC236}">
                <a16:creationId xmlns:a16="http://schemas.microsoft.com/office/drawing/2014/main" id="{BBE632D0-AD2D-44A5-95BA-04FFA350C99D}"/>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974415846"/>
      </p:ext>
    </p:extLst>
  </p:cSld>
  <p:clrMapOvr>
    <a:masterClrMapping/>
  </p:clrMapOvr>
  <p:extLst>
    <p:ext uri="{DCECCB84-F9BA-43D5-87BE-67443E8EF086}">
      <p15:sldGuideLst xmlns:p15="http://schemas.microsoft.com/office/powerpoint/2012/main">
        <p15:guide id="2" orient="horz" pos="37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14337B-55A8-417F-BE89-F811AAAF1FC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GB"/>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2EF9D85A-4F8D-4297-89A2-15D8CE856E5B}"/>
              </a:ext>
            </a:extLst>
          </p:cNvPr>
          <p:cNvSpPr>
            <a:spLocks noGrp="1"/>
          </p:cNvSpPr>
          <p:nvPr>
            <p:ph type="sldNum" sz="quarter" idx="11"/>
          </p:nvPr>
        </p:nvSpPr>
        <p:spPr/>
        <p:txBody>
          <a:bodyPr/>
          <a:lstStyle/>
          <a:p>
            <a:fld id="{820380F8-7D3E-4675-A1FD-0F1FFDC88BE2}" type="slidenum">
              <a:rPr lang="en-GB" smtClean="0"/>
              <a:pPr/>
              <a:t>‹#›</a:t>
            </a:fld>
            <a:endParaRPr lang="en-GB" dirty="0"/>
          </a:p>
        </p:txBody>
      </p:sp>
      <p:sp>
        <p:nvSpPr>
          <p:cNvPr id="6" name="Text Placeholder 5">
            <a:extLst>
              <a:ext uri="{FF2B5EF4-FFF2-40B4-BE49-F238E27FC236}">
                <a16:creationId xmlns:a16="http://schemas.microsoft.com/office/drawing/2014/main" id="{6695D9A4-426C-4332-B20E-BD890A99B629}"/>
              </a:ext>
            </a:extLst>
          </p:cNvPr>
          <p:cNvSpPr>
            <a:spLocks noGrp="1"/>
          </p:cNvSpPr>
          <p:nvPr>
            <p:ph type="body" sz="quarter" idx="12" hasCustomPrompt="1"/>
          </p:nvPr>
        </p:nvSpPr>
        <p:spPr>
          <a:xfrm>
            <a:off x="839788" y="1126078"/>
            <a:ext cx="10512425"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035665E8-7FCC-4DC0-96AC-54E2BEEEBE85}"/>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962165328"/>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GB"/>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FBA069B9-CCD3-46F4-B994-578FA6C8E8E6}"/>
              </a:ext>
            </a:extLst>
          </p:cNvPr>
          <p:cNvSpPr>
            <a:spLocks noGrp="1"/>
          </p:cNvSpPr>
          <p:nvPr>
            <p:ph type="body" sz="quarter" idx="15" hasCustomPrompt="1"/>
          </p:nvPr>
        </p:nvSpPr>
        <p:spPr>
          <a:xfrm>
            <a:off x="839788" y="1126078"/>
            <a:ext cx="10512425"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AFE87D53-2203-4AB3-AF78-55CAE5476AC3}"/>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933609237"/>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73FBB2-660C-48B7-A62B-F304D2D4709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hasCustomPrompt="1"/>
          </p:nvPr>
        </p:nvSpPr>
        <p:spPr>
          <a:xfrm>
            <a:off x="839788" y="447042"/>
            <a:ext cx="3924299" cy="679036"/>
          </a:xfrm>
        </p:spPr>
        <p:txBody>
          <a:bodyPr anchor="b"/>
          <a:lstStyle>
            <a:lvl1pPr>
              <a:defRPr/>
            </a:lvl1pPr>
          </a:lstStyle>
          <a:p>
            <a:r>
              <a:rPr lang="en-US" dirty="0"/>
              <a:t>Click to edit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5159896" y="447043"/>
            <a:ext cx="6192687" cy="5429884"/>
          </a:xfrm>
        </p:spPr>
        <p:txBody>
          <a:bodyPr/>
          <a:lstStyle>
            <a:lvl1pPr>
              <a:defRPr/>
            </a:lvl1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5" name="Text Placeholder 4">
            <a:extLst>
              <a:ext uri="{FF2B5EF4-FFF2-40B4-BE49-F238E27FC236}">
                <a16:creationId xmlns:a16="http://schemas.microsoft.com/office/drawing/2014/main" id="{AAA8D63C-FD3F-466A-B812-5626DFC2AD7C}"/>
              </a:ext>
            </a:extLst>
          </p:cNvPr>
          <p:cNvSpPr>
            <a:spLocks noGrp="1"/>
          </p:cNvSpPr>
          <p:nvPr>
            <p:ph type="body" sz="quarter" idx="12"/>
          </p:nvPr>
        </p:nvSpPr>
        <p:spPr>
          <a:xfrm>
            <a:off x="839788" y="1484313"/>
            <a:ext cx="3924300" cy="4392613"/>
          </a:xfrm>
        </p:spPr>
        <p:txBody>
          <a:bodyPr/>
          <a:lstStyle>
            <a:lvl1pPr marL="0" indent="0">
              <a:buFontTx/>
              <a:buNone/>
              <a:defRPr sz="1200"/>
            </a:lvl1pPr>
          </a:lstStyle>
          <a:p>
            <a:pPr lvl="0"/>
            <a:r>
              <a:rPr lang="en-GB"/>
              <a:t>Click to edit Master text styles</a:t>
            </a:r>
          </a:p>
        </p:txBody>
      </p:sp>
      <p:sp>
        <p:nvSpPr>
          <p:cNvPr id="3" name="Slide Number Placeholder 2">
            <a:extLst>
              <a:ext uri="{FF2B5EF4-FFF2-40B4-BE49-F238E27FC236}">
                <a16:creationId xmlns:a16="http://schemas.microsoft.com/office/drawing/2014/main" id="{9A166473-DAF1-41C9-9493-3A11F9281F7E}"/>
              </a:ext>
            </a:extLst>
          </p:cNvPr>
          <p:cNvSpPr>
            <a:spLocks noGrp="1"/>
          </p:cNvSpPr>
          <p:nvPr>
            <p:ph type="sldNum" sz="quarter" idx="13"/>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503F2671-AFF9-4900-B6F4-79BD796BA956}"/>
              </a:ext>
            </a:extLst>
          </p:cNvPr>
          <p:cNvSpPr>
            <a:spLocks noGrp="1"/>
          </p:cNvSpPr>
          <p:nvPr>
            <p:ph type="body" sz="quarter" idx="14" hasCustomPrompt="1"/>
          </p:nvPr>
        </p:nvSpPr>
        <p:spPr>
          <a:xfrm>
            <a:off x="839788" y="1126078"/>
            <a:ext cx="3924301"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EC1B96B0-789A-4712-8AC4-4F4040FC763C}"/>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724844044"/>
      </p:ext>
    </p:extLst>
  </p:cSld>
  <p:clrMapOvr>
    <a:masterClrMapping/>
  </p:clrMapOvr>
  <p:extLst>
    <p:ext uri="{DCECCB84-F9BA-43D5-87BE-67443E8EF086}">
      <p15:sldGuideLst xmlns:p15="http://schemas.microsoft.com/office/powerpoint/2012/main">
        <p15:guide id="2" orient="horz" pos="3702">
          <p15:clr>
            <a:srgbClr val="FBAE40"/>
          </p15:clr>
        </p15:guide>
        <p15:guide id="3" pos="3001">
          <p15:clr>
            <a:srgbClr val="FBAE40"/>
          </p15:clr>
        </p15:guide>
        <p15:guide id="4" pos="325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Blue)">
    <p:bg>
      <p:bgPr>
        <a:solidFill>
          <a:schemeClr val="tx2"/>
        </a:solidFill>
        <a:effectLst/>
      </p:bgPr>
    </p:bg>
    <p:spTree>
      <p:nvGrpSpPr>
        <p:cNvPr id="1" name=""/>
        <p:cNvGrpSpPr/>
        <p:nvPr/>
      </p:nvGrpSpPr>
      <p:grpSpPr>
        <a:xfrm>
          <a:off x="0" y="0"/>
          <a:ext cx="0" cy="0"/>
          <a:chOff x="0" y="0"/>
          <a:chExt cx="0" cy="0"/>
        </a:xfrm>
      </p:grpSpPr>
      <p:pic>
        <p:nvPicPr>
          <p:cNvPr id="13" name="Picture 12" descr="A picture containing text, clipart&#10;&#10;Description automatically generated">
            <a:extLst>
              <a:ext uri="{FF2B5EF4-FFF2-40B4-BE49-F238E27FC236}">
                <a16:creationId xmlns:a16="http://schemas.microsoft.com/office/drawing/2014/main" id="{2FFDE60B-A936-401B-8B9E-5FE1CD0FAD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149" y="5950549"/>
            <a:ext cx="964800" cy="588363"/>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hasCustomPrompt="1"/>
          </p:nvPr>
        </p:nvSpPr>
        <p:spPr>
          <a:xfrm>
            <a:off x="839789" y="447042"/>
            <a:ext cx="3924299" cy="678496"/>
          </a:xfrm>
        </p:spPr>
        <p:txBody>
          <a:bodyPr anchor="b"/>
          <a:lstStyle>
            <a:lvl1pPr>
              <a:defRPr>
                <a:solidFill>
                  <a:schemeClr val="bg1"/>
                </a:solidFill>
              </a:defRPr>
            </a:lvl1pPr>
          </a:lstStyle>
          <a:p>
            <a:r>
              <a:rPr lang="en-US" dirty="0"/>
              <a:t>Click to edit title style</a:t>
            </a:r>
            <a:endParaRPr lang="en-GB" dirty="0"/>
          </a:p>
        </p:txBody>
      </p:sp>
      <p:sp>
        <p:nvSpPr>
          <p:cNvPr id="9" name="TextBox 8">
            <a:extLst>
              <a:ext uri="{FF2B5EF4-FFF2-40B4-BE49-F238E27FC236}">
                <a16:creationId xmlns:a16="http://schemas.microsoft.com/office/drawing/2014/main" id="{D9A3564F-7CBA-4823-B9BA-B2364863243E}"/>
              </a:ext>
            </a:extLst>
          </p:cNvPr>
          <p:cNvSpPr txBox="1"/>
          <p:nvPr userDrawn="1"/>
        </p:nvSpPr>
        <p:spPr>
          <a:xfrm>
            <a:off x="839787" y="260648"/>
            <a:ext cx="2339840"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bg1"/>
                </a:solidFill>
                <a:latin typeface="+mj-lt"/>
              </a:rPr>
              <a:t>Advisory | Assurance | Corporate Finance | Tax</a:t>
            </a:r>
          </a:p>
        </p:txBody>
      </p:sp>
      <p:sp>
        <p:nvSpPr>
          <p:cNvPr id="5" name="Text Placeholder 4">
            <a:extLst>
              <a:ext uri="{FF2B5EF4-FFF2-40B4-BE49-F238E27FC236}">
                <a16:creationId xmlns:a16="http://schemas.microsoft.com/office/drawing/2014/main" id="{AAA8D63C-FD3F-466A-B812-5626DFC2AD7C}"/>
              </a:ext>
            </a:extLst>
          </p:cNvPr>
          <p:cNvSpPr>
            <a:spLocks noGrp="1"/>
          </p:cNvSpPr>
          <p:nvPr>
            <p:ph type="body" sz="quarter" idx="12"/>
          </p:nvPr>
        </p:nvSpPr>
        <p:spPr>
          <a:xfrm>
            <a:off x="839788" y="1484313"/>
            <a:ext cx="3924300" cy="4392613"/>
          </a:xfrm>
        </p:spPr>
        <p:txBody>
          <a:bodyPr/>
          <a:lstStyle>
            <a:lvl1pPr marL="0" indent="0">
              <a:buFontTx/>
              <a:buNone/>
              <a:defRPr sz="1200">
                <a:solidFill>
                  <a:schemeClr val="bg1"/>
                </a:solidFill>
              </a:defRPr>
            </a:lvl1pPr>
          </a:lstStyle>
          <a:p>
            <a:pPr lvl="0"/>
            <a:r>
              <a:rPr lang="en-GB"/>
              <a:t>Click to edit Master text styles</a:t>
            </a:r>
          </a:p>
        </p:txBody>
      </p:sp>
      <p:sp>
        <p:nvSpPr>
          <p:cNvPr id="11" name="TextBox 10">
            <a:extLst>
              <a:ext uri="{FF2B5EF4-FFF2-40B4-BE49-F238E27FC236}">
                <a16:creationId xmlns:a16="http://schemas.microsoft.com/office/drawing/2014/main" id="{0086714C-6934-4AD7-B97F-36CB46D57168}"/>
              </a:ext>
            </a:extLst>
          </p:cNvPr>
          <p:cNvSpPr txBox="1"/>
          <p:nvPr userDrawn="1"/>
        </p:nvSpPr>
        <p:spPr>
          <a:xfrm>
            <a:off x="10961915" y="6281449"/>
            <a:ext cx="990600" cy="369332"/>
          </a:xfrm>
          <a:prstGeom prst="rect">
            <a:avLst/>
          </a:prstGeom>
          <a:noFill/>
        </p:spPr>
        <p:txBody>
          <a:bodyPr wrap="square">
            <a:spAutoFit/>
          </a:bodyPr>
          <a:lstStyle/>
          <a:p>
            <a:r>
              <a:rPr lang="en-GB" sz="1800" b="1" i="0" u="none" strike="noStrike" baseline="30000" dirty="0">
                <a:solidFill>
                  <a:schemeClr val="bg1"/>
                </a:solidFill>
                <a:latin typeface="VerbCond Regular" panose="02000500030000020004" pitchFamily="50" charset="0"/>
              </a:rPr>
              <a:t>bhp.co.uk</a:t>
            </a:r>
            <a:endParaRPr lang="en-GB" dirty="0">
              <a:solidFill>
                <a:schemeClr val="bg1"/>
              </a:solidFill>
            </a:endParaRPr>
          </a:p>
        </p:txBody>
      </p:sp>
      <p:sp>
        <p:nvSpPr>
          <p:cNvPr id="14" name="Picture Placeholder 13">
            <a:extLst>
              <a:ext uri="{FF2B5EF4-FFF2-40B4-BE49-F238E27FC236}">
                <a16:creationId xmlns:a16="http://schemas.microsoft.com/office/drawing/2014/main" id="{80774007-AC0D-4B7B-A819-F492CF82C613}"/>
              </a:ext>
            </a:extLst>
          </p:cNvPr>
          <p:cNvSpPr>
            <a:spLocks noGrp="1"/>
          </p:cNvSpPr>
          <p:nvPr>
            <p:ph type="pic" sz="quarter" idx="13" hasCustomPrompt="1"/>
          </p:nvPr>
        </p:nvSpPr>
        <p:spPr>
          <a:xfrm>
            <a:off x="5159375" y="441325"/>
            <a:ext cx="6192838" cy="5435600"/>
          </a:xfrm>
        </p:spPr>
        <p:txBody>
          <a:bodyPr/>
          <a:lstStyle>
            <a:lvl1pPr marL="0" indent="0">
              <a:buNone/>
              <a:defRPr>
                <a:solidFill>
                  <a:schemeClr val="bg1"/>
                </a:solidFill>
              </a:defRPr>
            </a:lvl1pPr>
          </a:lstStyle>
          <a:p>
            <a:r>
              <a:rPr lang="en-GB" dirty="0"/>
              <a:t>Picture</a:t>
            </a:r>
          </a:p>
        </p:txBody>
      </p:sp>
      <p:sp>
        <p:nvSpPr>
          <p:cNvPr id="6" name="Text Placeholder 5">
            <a:extLst>
              <a:ext uri="{FF2B5EF4-FFF2-40B4-BE49-F238E27FC236}">
                <a16:creationId xmlns:a16="http://schemas.microsoft.com/office/drawing/2014/main" id="{BB8E2FDB-CB0B-40AC-9763-101AA5048072}"/>
              </a:ext>
            </a:extLst>
          </p:cNvPr>
          <p:cNvSpPr>
            <a:spLocks noGrp="1"/>
          </p:cNvSpPr>
          <p:nvPr>
            <p:ph type="body" sz="quarter" idx="14" hasCustomPrompt="1"/>
          </p:nvPr>
        </p:nvSpPr>
        <p:spPr>
          <a:xfrm>
            <a:off x="839788" y="1126078"/>
            <a:ext cx="3924301" cy="358235"/>
          </a:xfrm>
        </p:spPr>
        <p:txBody>
          <a:bodyPr/>
          <a:lstStyle>
            <a:lvl1pPr marL="0" indent="0">
              <a:lnSpc>
                <a:spcPct val="150000"/>
              </a:lnSpc>
              <a:spcBef>
                <a:spcPts val="0"/>
              </a:spcBef>
              <a:buNone/>
              <a:defRPr sz="2400" b="1" i="0" baseline="30000">
                <a:solidFill>
                  <a:schemeClr val="bg2"/>
                </a:solidFill>
              </a:defRPr>
            </a:lvl1pPr>
          </a:lstStyle>
          <a:p>
            <a:pPr lvl="0"/>
            <a:r>
              <a:rPr lang="en-GB" dirty="0"/>
              <a:t>Subtitle</a:t>
            </a:r>
          </a:p>
        </p:txBody>
      </p:sp>
      <p:sp>
        <p:nvSpPr>
          <p:cNvPr id="3" name="Footer Placeholder 2">
            <a:extLst>
              <a:ext uri="{FF2B5EF4-FFF2-40B4-BE49-F238E27FC236}">
                <a16:creationId xmlns:a16="http://schemas.microsoft.com/office/drawing/2014/main" id="{B2204A91-0146-4424-A50F-4B167A5D5608}"/>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16F36463-6076-4B0E-B012-335CC82A3CCE}"/>
              </a:ext>
            </a:extLst>
          </p:cNvPr>
          <p:cNvSpPr>
            <a:spLocks noGrp="1"/>
          </p:cNvSpPr>
          <p:nvPr>
            <p:ph type="sldNum" sz="quarter" idx="16"/>
          </p:nvPr>
        </p:nvSpPr>
        <p:spPr>
          <a:xfrm>
            <a:off x="0" y="0"/>
            <a:ext cx="0" cy="0"/>
          </a:xfrm>
        </p:spPr>
        <p:txBody>
          <a:bodyPr lIns="0" tIns="0" rIns="0" bIns="0"/>
          <a:lstStyle>
            <a:lvl1pPr>
              <a:defRPr sz="100"/>
            </a:lvl1pPr>
          </a:lstStyle>
          <a:p>
            <a:fld id="{820380F8-7D3E-4675-A1FD-0F1FFDC88BE2}" type="slidenum">
              <a:rPr lang="en-GB" smtClean="0"/>
              <a:pPr/>
              <a:t>‹#›</a:t>
            </a:fld>
            <a:endParaRPr lang="en-GB" dirty="0"/>
          </a:p>
        </p:txBody>
      </p:sp>
    </p:spTree>
    <p:extLst>
      <p:ext uri="{BB962C8B-B14F-4D97-AF65-F5344CB8AC3E}">
        <p14:creationId xmlns:p14="http://schemas.microsoft.com/office/powerpoint/2010/main" val="1353417521"/>
      </p:ext>
    </p:extLst>
  </p:cSld>
  <p:clrMapOvr>
    <a:masterClrMapping/>
  </p:clrMapOvr>
  <p:extLst>
    <p:ext uri="{DCECCB84-F9BA-43D5-87BE-67443E8EF086}">
      <p15:sldGuideLst xmlns:p15="http://schemas.microsoft.com/office/powerpoint/2012/main">
        <p15:guide id="2" orient="horz" pos="3702" userDrawn="1">
          <p15:clr>
            <a:srgbClr val="FBAE40"/>
          </p15:clr>
        </p15:guide>
        <p15:guide id="3" pos="3001" userDrawn="1">
          <p15:clr>
            <a:srgbClr val="FBAE40"/>
          </p15:clr>
        </p15:guide>
        <p15:guide id="4" pos="325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8E6917E-689F-45D7-BD8F-FCE64986016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GB"/>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029D92C4-DD10-4FA4-B06E-D2AAB85A89EE}"/>
              </a:ext>
            </a:extLst>
          </p:cNvPr>
          <p:cNvSpPr>
            <a:spLocks noGrp="1"/>
          </p:cNvSpPr>
          <p:nvPr>
            <p:ph sz="quarter" idx="12" hasCustomPrompt="1"/>
          </p:nvPr>
        </p:nvSpPr>
        <p:spPr>
          <a:xfrm>
            <a:off x="839788" y="1484313"/>
            <a:ext cx="10512796" cy="2124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E3A30816-4E9A-48E5-8C2E-DAAB68DDC199}"/>
              </a:ext>
            </a:extLst>
          </p:cNvPr>
          <p:cNvSpPr>
            <a:spLocks noGrp="1"/>
          </p:cNvSpPr>
          <p:nvPr>
            <p:ph sz="quarter" idx="13" hasCustomPrompt="1"/>
          </p:nvPr>
        </p:nvSpPr>
        <p:spPr>
          <a:xfrm>
            <a:off x="839788" y="3752850"/>
            <a:ext cx="10512796" cy="2124076"/>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8E90143-0A52-4903-BC45-F0624955B1DA}"/>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7" name="Footer Placeholder 6">
            <a:extLst>
              <a:ext uri="{FF2B5EF4-FFF2-40B4-BE49-F238E27FC236}">
                <a16:creationId xmlns:a16="http://schemas.microsoft.com/office/drawing/2014/main" id="{6A3286E8-FEF6-4B46-841C-9760ECE72912}"/>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628056505"/>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716856-2423-41EE-80EF-3FE25BDE5BA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GB"/>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2A75C214-506F-43A0-931F-78D4C5E9FF69}"/>
              </a:ext>
            </a:extLst>
          </p:cNvPr>
          <p:cNvSpPr>
            <a:spLocks noGrp="1"/>
          </p:cNvSpPr>
          <p:nvPr>
            <p:ph sz="quarter" idx="12" hasCustomPrompt="1"/>
          </p:nvPr>
        </p:nvSpPr>
        <p:spPr>
          <a:xfrm>
            <a:off x="839788" y="1484313"/>
            <a:ext cx="5184775" cy="2124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E6B0DC4-CAA8-46E6-BB5D-A6B3F7B1D23E}"/>
              </a:ext>
            </a:extLst>
          </p:cNvPr>
          <p:cNvSpPr>
            <a:spLocks noGrp="1"/>
          </p:cNvSpPr>
          <p:nvPr>
            <p:ph sz="quarter" idx="13" hasCustomPrompt="1"/>
          </p:nvPr>
        </p:nvSpPr>
        <p:spPr>
          <a:xfrm>
            <a:off x="839788" y="3752850"/>
            <a:ext cx="5184775" cy="2124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E021D4EF-9034-4EC1-90B8-1A2E30F3BCAA}"/>
              </a:ext>
            </a:extLst>
          </p:cNvPr>
          <p:cNvSpPr>
            <a:spLocks noGrp="1"/>
          </p:cNvSpPr>
          <p:nvPr>
            <p:ph sz="quarter" idx="14" hasCustomPrompt="1"/>
          </p:nvPr>
        </p:nvSpPr>
        <p:spPr>
          <a:xfrm>
            <a:off x="6167438" y="1484313"/>
            <a:ext cx="5185146" cy="2124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A7D9FA6A-7186-4279-95CA-1FB4EC8E6BBC}"/>
              </a:ext>
            </a:extLst>
          </p:cNvPr>
          <p:cNvSpPr>
            <a:spLocks noGrp="1"/>
          </p:cNvSpPr>
          <p:nvPr>
            <p:ph sz="quarter" idx="15" hasCustomPrompt="1"/>
          </p:nvPr>
        </p:nvSpPr>
        <p:spPr>
          <a:xfrm>
            <a:off x="6167438" y="3752850"/>
            <a:ext cx="5185146" cy="2124076"/>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3F7B946-F537-4CD1-A728-09DE2FA18C8D}"/>
              </a:ext>
            </a:extLst>
          </p:cNvPr>
          <p:cNvSpPr>
            <a:spLocks noGrp="1"/>
          </p:cNvSpPr>
          <p:nvPr>
            <p:ph type="sldNum" sz="quarter" idx="16"/>
          </p:nvPr>
        </p:nvSpPr>
        <p:spPr/>
        <p:txBody>
          <a:bodyPr/>
          <a:lstStyle/>
          <a:p>
            <a:fld id="{820380F8-7D3E-4675-A1FD-0F1FFDC88BE2}" type="slidenum">
              <a:rPr lang="en-GB" smtClean="0"/>
              <a:pPr/>
              <a:t>‹#›</a:t>
            </a:fld>
            <a:endParaRPr lang="en-GB" dirty="0"/>
          </a:p>
        </p:txBody>
      </p:sp>
      <p:sp>
        <p:nvSpPr>
          <p:cNvPr id="11" name="Footer Placeholder 10">
            <a:extLst>
              <a:ext uri="{FF2B5EF4-FFF2-40B4-BE49-F238E27FC236}">
                <a16:creationId xmlns:a16="http://schemas.microsoft.com/office/drawing/2014/main" id="{2F4F2F03-CD10-47CE-9ACA-1943F15C0D65}"/>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351834137"/>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guide id="5" pos="3795" userDrawn="1">
          <p15:clr>
            <a:srgbClr val="FBAE40"/>
          </p15:clr>
        </p15:guide>
        <p15:guide id="6" pos="388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441324"/>
            <a:ext cx="10512425" cy="684213"/>
          </a:xfrm>
          <a:prstGeom prst="rect">
            <a:avLst/>
          </a:prstGeom>
        </p:spPr>
        <p:txBody>
          <a:bodyPr vert="horz" lIns="0" tIns="0" rIns="0" bIns="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839788" y="1484313"/>
            <a:ext cx="10512796" cy="4392613"/>
          </a:xfrm>
          <a:prstGeom prst="rect">
            <a:avLst/>
          </a:prstGeom>
        </p:spPr>
        <p:txBody>
          <a:bodyPr vert="horz" lIns="0" tIns="0" rIns="0" bIns="0" rtlCol="0">
            <a:noAutofit/>
          </a:bodyPr>
          <a:lstStyle/>
          <a:p>
            <a:pPr lvl="0"/>
            <a:r>
              <a:rPr lang="en-US" dirty="0"/>
              <a:t>Click to edit Master text styles. Press Shift + Alt + right/left arrow to change text levels.</a:t>
            </a:r>
          </a:p>
          <a:p>
            <a:pPr lvl="1"/>
            <a:r>
              <a:rPr lang="en-US" dirty="0"/>
              <a:t>Second level</a:t>
            </a:r>
          </a:p>
          <a:p>
            <a:pPr lvl="2"/>
            <a:r>
              <a:rPr lang="en-US" dirty="0"/>
              <a:t>Third level</a:t>
            </a:r>
          </a:p>
          <a:p>
            <a:pPr lvl="3"/>
            <a:r>
              <a:rPr lang="en-US" dirty="0"/>
              <a:t>Fourth level</a:t>
            </a:r>
          </a:p>
          <a:p>
            <a:pPr lvl="4"/>
            <a:r>
              <a:rPr lang="en-US"/>
              <a:t>Fifth level</a:t>
            </a:r>
          </a:p>
          <a:p>
            <a:pPr lvl="4"/>
            <a:endParaRPr lang="en-US" dirty="0"/>
          </a:p>
        </p:txBody>
      </p:sp>
      <p:sp>
        <p:nvSpPr>
          <p:cNvPr id="4" name="Slide Number Placeholder 3">
            <a:extLst>
              <a:ext uri="{FF2B5EF4-FFF2-40B4-BE49-F238E27FC236}">
                <a16:creationId xmlns:a16="http://schemas.microsoft.com/office/drawing/2014/main" id="{9DA4A4B5-4508-4877-8F29-3411A5F10B27}"/>
              </a:ext>
            </a:extLst>
          </p:cNvPr>
          <p:cNvSpPr>
            <a:spLocks noGrp="1"/>
          </p:cNvSpPr>
          <p:nvPr>
            <p:ph type="sldNum" sz="quarter" idx="4"/>
          </p:nvPr>
        </p:nvSpPr>
        <p:spPr>
          <a:xfrm>
            <a:off x="10848528" y="6356350"/>
            <a:ext cx="505272" cy="365125"/>
          </a:xfrm>
          <a:prstGeom prst="rect">
            <a:avLst/>
          </a:prstGeom>
        </p:spPr>
        <p:txBody>
          <a:bodyPr vert="horz" lIns="91440" tIns="45720" rIns="91440" bIns="45720" rtlCol="0" anchor="ctr"/>
          <a:lstStyle>
            <a:lvl1pPr algn="r">
              <a:defRPr sz="1200">
                <a:solidFill>
                  <a:schemeClr val="accent4"/>
                </a:solidFill>
              </a:defRPr>
            </a:lvl1p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D9BBE4BC-1587-41A4-A91F-E4A6C54221F7}"/>
              </a:ext>
            </a:extLst>
          </p:cNvPr>
          <p:cNvSpPr>
            <a:spLocks noGrp="1"/>
          </p:cNvSpPr>
          <p:nvPr>
            <p:ph type="ftr" sz="quarter" idx="3"/>
          </p:nvPr>
        </p:nvSpPr>
        <p:spPr>
          <a:xfrm>
            <a:off x="0" y="0"/>
            <a:ext cx="0" cy="0"/>
          </a:xfrm>
          <a:prstGeom prst="rect">
            <a:avLst/>
          </a:prstGeom>
        </p:spPr>
        <p:txBody>
          <a:bodyPr vert="horz" lIns="0" tIns="0" rIns="0" bIns="0" rtlCol="0" anchor="ctr"/>
          <a:lstStyle>
            <a:lvl1pPr algn="ctr">
              <a:defRPr sz="100">
                <a:noFill/>
              </a:defRPr>
            </a:lvl1pPr>
          </a:lstStyle>
          <a:p>
            <a:endParaRPr lang="en-GB" dirty="0"/>
          </a:p>
        </p:txBody>
      </p:sp>
    </p:spTree>
    <p:extLst>
      <p:ext uri="{BB962C8B-B14F-4D97-AF65-F5344CB8AC3E}">
        <p14:creationId xmlns:p14="http://schemas.microsoft.com/office/powerpoint/2010/main" val="3634036215"/>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90" r:id="rId3"/>
    <p:sldLayoutId id="2147483683" r:id="rId4"/>
    <p:sldLayoutId id="2147483679" r:id="rId5"/>
    <p:sldLayoutId id="2147483693" r:id="rId6"/>
    <p:sldLayoutId id="2147483682" r:id="rId7"/>
    <p:sldLayoutId id="2147483688" r:id="rId8"/>
    <p:sldLayoutId id="2147483689" r:id="rId9"/>
    <p:sldLayoutId id="2147483691" r:id="rId10"/>
    <p:sldLayoutId id="2147483692" r:id="rId11"/>
    <p:sldLayoutId id="2147483671" r:id="rId12"/>
    <p:sldLayoutId id="2147483662" r:id="rId13"/>
    <p:sldLayoutId id="2147483677" r:id="rId14"/>
    <p:sldLayoutId id="2147483686" r:id="rId15"/>
    <p:sldLayoutId id="2147483694" r:id="rId16"/>
    <p:sldLayoutId id="2147483695" r:id="rId17"/>
  </p:sldLayoutIdLst>
  <p:hf hdr="0" dt="0"/>
  <p:txStyles>
    <p:titleStyle>
      <a:lvl1pPr algn="l" defTabSz="914400" rtl="0" eaLnBrk="1" latinLnBrk="0" hangingPunct="1">
        <a:lnSpc>
          <a:spcPct val="70000"/>
        </a:lnSpc>
        <a:spcBef>
          <a:spcPct val="0"/>
        </a:spcBef>
        <a:buNone/>
        <a:defRPr sz="2800" b="1" kern="1200">
          <a:solidFill>
            <a:schemeClr val="tx1"/>
          </a:solidFill>
          <a:latin typeface="+mj-lt"/>
          <a:ea typeface="+mj-ea"/>
          <a:cs typeface="Arial" panose="020B0604020202020204" pitchFamily="34" charset="0"/>
        </a:defRPr>
      </a:lvl1pPr>
    </p:titleStyle>
    <p:body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sz="1400" kern="120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userDrawn="1">
          <p15:clr>
            <a:srgbClr val="F26B43"/>
          </p15:clr>
        </p15:guide>
        <p15:guide id="2" orient="horz" pos="278" userDrawn="1">
          <p15:clr>
            <a:srgbClr val="F26B43"/>
          </p15:clr>
        </p15:guide>
        <p15:guide id="3" pos="529" userDrawn="1">
          <p15:clr>
            <a:srgbClr val="F26B43"/>
          </p15:clr>
        </p15:guide>
        <p15:guide id="4" pos="7151" userDrawn="1">
          <p15:clr>
            <a:srgbClr val="F26B43"/>
          </p15:clr>
        </p15:guide>
        <p15:guide id="5" orient="horz" pos="935" userDrawn="1">
          <p15:clr>
            <a:srgbClr val="F26B43"/>
          </p15:clr>
        </p15:guide>
        <p15:guide id="6" orient="horz" pos="37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re 3"/>
          <p:cNvSpPr txBox="1">
            <a:spLocks/>
          </p:cNvSpPr>
          <p:nvPr userDrawn="1"/>
        </p:nvSpPr>
        <p:spPr>
          <a:xfrm>
            <a:off x="719403" y="1525910"/>
            <a:ext cx="10753195" cy="1194173"/>
          </a:xfrm>
          <a:prstGeom prst="rect">
            <a:avLst/>
          </a:prstGeom>
        </p:spPr>
        <p:txBody>
          <a:bodyPr wrap="square" lIns="0" tIns="0" rIns="0" bIns="0"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FF4648"/>
                </a:solidFill>
                <a:effectLst/>
                <a:uLnTx/>
                <a:uFillTx/>
                <a:latin typeface="Arial" panose="020B0604020202020204" pitchFamily="34" charset="0"/>
                <a:ea typeface="+mj-ea"/>
                <a:cs typeface="Arial" panose="020B0604020202020204" pitchFamily="34" charset="0"/>
              </a:rPr>
              <a:t>UPSLIDE TABLE OF CONTENT MASTER. </a:t>
            </a:r>
          </a:p>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FF4648"/>
                </a:solidFill>
                <a:effectLst/>
                <a:uLnTx/>
                <a:uFillTx/>
                <a:latin typeface="Arial" panose="020B0604020202020204" pitchFamily="34" charset="0"/>
                <a:ea typeface="+mj-ea"/>
                <a:cs typeface="Arial" panose="020B0604020202020204" pitchFamily="34" charset="0"/>
              </a:rPr>
              <a:t>DO NOT EDIT. DO NOT DELETE.</a:t>
            </a:r>
          </a:p>
        </p:txBody>
      </p:sp>
      <p:pic>
        <p:nvPicPr>
          <p:cNvPr id="6" name="Picture 5" descr="Icon&#10;&#10;Description automatically generated">
            <a:extLst>
              <a:ext uri="{FF2B5EF4-FFF2-40B4-BE49-F238E27FC236}">
                <a16:creationId xmlns:a16="http://schemas.microsoft.com/office/drawing/2014/main" id="{B2BAEBF9-C963-44FB-A781-02D2DA13B0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61279" y="3140969"/>
            <a:ext cx="1780066" cy="1332147"/>
          </a:xfrm>
          <a:prstGeom prst="rect">
            <a:avLst/>
          </a:prstGeom>
        </p:spPr>
      </p:pic>
    </p:spTree>
    <p:extLst>
      <p:ext uri="{BB962C8B-B14F-4D97-AF65-F5344CB8AC3E}">
        <p14:creationId xmlns:p14="http://schemas.microsoft.com/office/powerpoint/2010/main" val="3234074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7"/>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6.xml"/><Relationship Id="rId18" Type="http://schemas.openxmlformats.org/officeDocument/2006/relationships/image" Target="../media/image32.png"/><Relationship Id="rId3" Type="http://schemas.openxmlformats.org/officeDocument/2006/relationships/customXml" Target="../ink/ink1.xml"/><Relationship Id="rId21" Type="http://schemas.openxmlformats.org/officeDocument/2006/relationships/image" Target="../media/image34.png"/><Relationship Id="rId7" Type="http://schemas.openxmlformats.org/officeDocument/2006/relationships/customXml" Target="../ink/ink3.xml"/><Relationship Id="rId12" Type="http://schemas.openxmlformats.org/officeDocument/2006/relationships/image" Target="../media/image29.png"/><Relationship Id="rId17" Type="http://schemas.openxmlformats.org/officeDocument/2006/relationships/customXml" Target="../ink/ink8.xml"/><Relationship Id="rId2" Type="http://schemas.openxmlformats.org/officeDocument/2006/relationships/image" Target="../media/image24.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customXml" Target="../ink/ink5.xml"/><Relationship Id="rId24" Type="http://schemas.openxmlformats.org/officeDocument/2006/relationships/image" Target="../media/image36.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0.xml"/><Relationship Id="rId10" Type="http://schemas.openxmlformats.org/officeDocument/2006/relationships/image" Target="../media/image28.png"/><Relationship Id="rId19" Type="http://schemas.openxmlformats.org/officeDocument/2006/relationships/customXml" Target="../ink/ink9.xml"/><Relationship Id="rId4" Type="http://schemas.openxmlformats.org/officeDocument/2006/relationships/image" Target="../media/image25.png"/><Relationship Id="rId9" Type="http://schemas.openxmlformats.org/officeDocument/2006/relationships/customXml" Target="../ink/ink4.xml"/><Relationship Id="rId14" Type="http://schemas.openxmlformats.org/officeDocument/2006/relationships/image" Target="../media/image30.png"/><Relationship Id="rId22"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3.jpeg"/><Relationship Id="rId5" Type="http://schemas.openxmlformats.org/officeDocument/2006/relationships/customXml" Target="../ink/ink16.xml"/><Relationship Id="rId10"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customXml" Target="../ink/ink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customXml" Target="../ink/ink19.xml"/></Relationships>
</file>

<file path=ppt/slides/_rels/slide45.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956A1-8865-42AE-D9BA-E95A34B43FEE}"/>
              </a:ext>
            </a:extLst>
          </p:cNvPr>
          <p:cNvSpPr>
            <a:spLocks noGrp="1"/>
          </p:cNvSpPr>
          <p:nvPr>
            <p:ph type="ctrTitle"/>
          </p:nvPr>
        </p:nvSpPr>
        <p:spPr>
          <a:xfrm>
            <a:off x="1379538" y="2457450"/>
            <a:ext cx="9972675" cy="1258887"/>
          </a:xfrm>
        </p:spPr>
        <p:txBody>
          <a:bodyPr/>
          <a:lstStyle/>
          <a:p>
            <a:r>
              <a:rPr lang="en-GB" dirty="0"/>
              <a:t>Expert Determinations</a:t>
            </a:r>
          </a:p>
        </p:txBody>
      </p:sp>
      <p:sp>
        <p:nvSpPr>
          <p:cNvPr id="5" name="Subtitle 4">
            <a:extLst>
              <a:ext uri="{FF2B5EF4-FFF2-40B4-BE49-F238E27FC236}">
                <a16:creationId xmlns:a16="http://schemas.microsoft.com/office/drawing/2014/main" id="{9510C93E-E785-6ADA-FB13-A2DBE567250A}"/>
              </a:ext>
            </a:extLst>
          </p:cNvPr>
          <p:cNvSpPr>
            <a:spLocks noGrp="1"/>
          </p:cNvSpPr>
          <p:nvPr>
            <p:ph type="subTitle" idx="1"/>
          </p:nvPr>
        </p:nvSpPr>
        <p:spPr>
          <a:xfrm>
            <a:off x="1379536" y="4833938"/>
            <a:ext cx="9973047" cy="454339"/>
          </a:xfrm>
        </p:spPr>
        <p:txBody>
          <a:bodyPr/>
          <a:lstStyle/>
          <a:p>
            <a:r>
              <a:rPr lang="en-GB" dirty="0"/>
              <a:t>Tony Chapman BHP LLP</a:t>
            </a:r>
          </a:p>
        </p:txBody>
      </p:sp>
      <p:sp>
        <p:nvSpPr>
          <p:cNvPr id="6" name="Text Placeholder 5">
            <a:extLst>
              <a:ext uri="{FF2B5EF4-FFF2-40B4-BE49-F238E27FC236}">
                <a16:creationId xmlns:a16="http://schemas.microsoft.com/office/drawing/2014/main" id="{1680397E-6553-066E-ABB9-A807C17E98E5}"/>
              </a:ext>
            </a:extLst>
          </p:cNvPr>
          <p:cNvSpPr>
            <a:spLocks noGrp="1"/>
          </p:cNvSpPr>
          <p:nvPr>
            <p:ph type="body" sz="quarter" idx="10"/>
          </p:nvPr>
        </p:nvSpPr>
        <p:spPr>
          <a:xfrm>
            <a:off x="1379537" y="3716338"/>
            <a:ext cx="9972675" cy="791416"/>
          </a:xfrm>
        </p:spPr>
        <p:txBody>
          <a:bodyPr/>
          <a:lstStyle/>
          <a:p>
            <a:r>
              <a:rPr lang="en-GB" dirty="0"/>
              <a:t>Part 1 - Introduction</a:t>
            </a:r>
          </a:p>
        </p:txBody>
      </p:sp>
      <p:sp>
        <p:nvSpPr>
          <p:cNvPr id="8" name="Footer Placeholder 7">
            <a:extLst>
              <a:ext uri="{FF2B5EF4-FFF2-40B4-BE49-F238E27FC236}">
                <a16:creationId xmlns:a16="http://schemas.microsoft.com/office/drawing/2014/main" id="{73F9D0AE-891C-D26A-E522-396FD47A99D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99D4D4A-3FD4-E110-4828-825C877E9D41}"/>
              </a:ext>
            </a:extLst>
          </p:cNvPr>
          <p:cNvSpPr>
            <a:spLocks noGrp="1"/>
          </p:cNvSpPr>
          <p:nvPr>
            <p:ph type="sldNum" sz="quarter" idx="12"/>
          </p:nvPr>
        </p:nvSpPr>
        <p:spPr/>
        <p:txBody>
          <a:bodyPr/>
          <a:lstStyle/>
          <a:p>
            <a:fld id="{820380F8-7D3E-4675-A1FD-0F1FFDC88BE2}" type="slidenum">
              <a:rPr lang="en-GB" smtClean="0"/>
              <a:pPr/>
              <a:t>0</a:t>
            </a:fld>
            <a:endParaRPr lang="en-GB" dirty="0"/>
          </a:p>
        </p:txBody>
      </p:sp>
    </p:spTree>
    <p:extLst>
      <p:ext uri="{BB962C8B-B14F-4D97-AF65-F5344CB8AC3E}">
        <p14:creationId xmlns:p14="http://schemas.microsoft.com/office/powerpoint/2010/main" val="174029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DDE823-DFC5-DF53-3646-99956EE7AD62}"/>
              </a:ext>
            </a:extLst>
          </p:cNvPr>
          <p:cNvSpPr>
            <a:spLocks noGrp="1"/>
          </p:cNvSpPr>
          <p:nvPr>
            <p:ph idx="1"/>
          </p:nvPr>
        </p:nvSpPr>
        <p:spPr>
          <a:xfrm>
            <a:off x="649655" y="1448780"/>
            <a:ext cx="10604660" cy="3960440"/>
          </a:xfrm>
        </p:spPr>
        <p:txBody>
          <a:bodyPr/>
          <a:lstStyle/>
          <a:p>
            <a:pPr lvl="1"/>
            <a:endParaRPr lang="en-GB" sz="2000" dirty="0">
              <a:solidFill>
                <a:srgbClr val="13294B"/>
              </a:solidFill>
            </a:endParaRPr>
          </a:p>
          <a:p>
            <a:pPr lvl="1"/>
            <a:r>
              <a:rPr lang="en-GB" sz="2400" dirty="0"/>
              <a:t>Background</a:t>
            </a:r>
          </a:p>
          <a:p>
            <a:pPr lvl="1"/>
            <a:r>
              <a:rPr lang="en-GB" sz="2400" dirty="0"/>
              <a:t>The SPA</a:t>
            </a:r>
          </a:p>
          <a:p>
            <a:pPr lvl="1"/>
            <a:r>
              <a:rPr lang="en-GB" sz="2400" dirty="0"/>
              <a:t>Completion Accounts</a:t>
            </a:r>
          </a:p>
          <a:p>
            <a:pPr lvl="1"/>
            <a:r>
              <a:rPr lang="en-GB" sz="2400" dirty="0"/>
              <a:t>Disputed Items</a:t>
            </a:r>
          </a:p>
          <a:p>
            <a:pPr lvl="1"/>
            <a:r>
              <a:rPr lang="en-GB" sz="2400" dirty="0"/>
              <a:t>The Sideshows</a:t>
            </a:r>
          </a:p>
          <a:p>
            <a:pPr lvl="1"/>
            <a:r>
              <a:rPr lang="en-GB" sz="2400" dirty="0"/>
              <a:t>The Way Forward</a:t>
            </a:r>
          </a:p>
          <a:p>
            <a:pPr lvl="1"/>
            <a:r>
              <a:rPr lang="en-GB" sz="2400" dirty="0"/>
              <a:t>Summary Submissions</a:t>
            </a:r>
          </a:p>
          <a:p>
            <a:pPr lvl="1"/>
            <a:endParaRPr lang="en-GB" dirty="0"/>
          </a:p>
        </p:txBody>
      </p:sp>
      <p:sp>
        <p:nvSpPr>
          <p:cNvPr id="3" name="Title 2"/>
          <p:cNvSpPr>
            <a:spLocks noGrp="1"/>
          </p:cNvSpPr>
          <p:nvPr>
            <p:ph type="title"/>
          </p:nvPr>
        </p:nvSpPr>
        <p:spPr/>
        <p:txBody>
          <a:bodyPr/>
          <a:lstStyle/>
          <a:p>
            <a:r>
              <a:rPr lang="en-GB" sz="3600" dirty="0">
                <a:solidFill>
                  <a:srgbClr val="13294B"/>
                </a:solidFill>
              </a:rPr>
              <a:t>Contents</a:t>
            </a:r>
            <a:r>
              <a:rPr lang="en-GB" sz="3600" dirty="0">
                <a:solidFill>
                  <a:srgbClr val="21FFA1"/>
                </a:solidFill>
              </a:rPr>
              <a:t>.</a:t>
            </a:r>
            <a:endParaRPr lang="en-GB" sz="3600" dirty="0">
              <a:solidFill>
                <a:schemeClr val="accent2"/>
              </a:solidFill>
            </a:endParaRPr>
          </a:p>
        </p:txBody>
      </p:sp>
    </p:spTree>
    <p:extLst>
      <p:ext uri="{BB962C8B-B14F-4D97-AF65-F5344CB8AC3E}">
        <p14:creationId xmlns:p14="http://schemas.microsoft.com/office/powerpoint/2010/main" val="328228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17DE-C59C-E005-A061-0BB0F8F7D922}"/>
              </a:ext>
            </a:extLst>
          </p:cNvPr>
          <p:cNvSpPr>
            <a:spLocks noGrp="1"/>
          </p:cNvSpPr>
          <p:nvPr>
            <p:ph type="title"/>
          </p:nvPr>
        </p:nvSpPr>
        <p:spPr/>
        <p:txBody>
          <a:bodyPr/>
          <a:lstStyle/>
          <a:p>
            <a:r>
              <a:rPr lang="en-GB" sz="3600" dirty="0"/>
              <a:t>W – V - H &amp; </a:t>
            </a:r>
            <a:r>
              <a:rPr lang="en-GB" sz="3600" dirty="0" err="1"/>
              <a:t>Ors</a:t>
            </a:r>
            <a:r>
              <a:rPr lang="en-GB" sz="3600" dirty="0"/>
              <a:t> - Background</a:t>
            </a:r>
            <a:endParaRPr lang="en-GB" sz="3600" dirty="0">
              <a:solidFill>
                <a:srgbClr val="21FFA1"/>
              </a:solidFill>
            </a:endParaRPr>
          </a:p>
        </p:txBody>
      </p:sp>
      <p:pic>
        <p:nvPicPr>
          <p:cNvPr id="4" name="Picture 3" descr="A close up of a blue flower&#10;&#10;Description automatically generated">
            <a:extLst>
              <a:ext uri="{FF2B5EF4-FFF2-40B4-BE49-F238E27FC236}">
                <a16:creationId xmlns:a16="http://schemas.microsoft.com/office/drawing/2014/main" id="{9242068D-AEA5-4D1F-0324-D1C3D8636D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83" r="38659" b="1"/>
          <a:stretch/>
        </p:blipFill>
        <p:spPr>
          <a:xfrm>
            <a:off x="7987481" y="0"/>
            <a:ext cx="4232275" cy="6669350"/>
          </a:xfrm>
          <a:prstGeom prst="rect">
            <a:avLst/>
          </a:prstGeom>
          <a:noFill/>
        </p:spPr>
      </p:pic>
      <p:sp>
        <p:nvSpPr>
          <p:cNvPr id="7" name="Content Placeholder 6">
            <a:extLst>
              <a:ext uri="{FF2B5EF4-FFF2-40B4-BE49-F238E27FC236}">
                <a16:creationId xmlns:a16="http://schemas.microsoft.com/office/drawing/2014/main" id="{40D0B9BD-4F3D-6000-17C2-9523664B1BE0}"/>
              </a:ext>
            </a:extLst>
          </p:cNvPr>
          <p:cNvSpPr>
            <a:spLocks noGrp="1"/>
          </p:cNvSpPr>
          <p:nvPr>
            <p:ph idx="1"/>
          </p:nvPr>
        </p:nvSpPr>
        <p:spPr>
          <a:xfrm>
            <a:off x="649653" y="1628800"/>
            <a:ext cx="7030523" cy="4464496"/>
          </a:xfrm>
        </p:spPr>
        <p:txBody>
          <a:bodyPr/>
          <a:lstStyle/>
          <a:p>
            <a:pPr marL="0" indent="0">
              <a:buNone/>
            </a:pPr>
            <a:endParaRPr lang="en-GB" sz="2400" dirty="0">
              <a:solidFill>
                <a:schemeClr val="accent2"/>
              </a:solidFill>
            </a:endParaRPr>
          </a:p>
          <a:p>
            <a:pPr marL="0" indent="0">
              <a:buNone/>
            </a:pPr>
            <a:r>
              <a:rPr lang="en-GB" sz="2400" dirty="0"/>
              <a:t>W acquired the entire share capital of Holdco on 31 January 2017</a:t>
            </a:r>
          </a:p>
          <a:p>
            <a:pPr marL="0" indent="0">
              <a:buNone/>
            </a:pPr>
            <a:r>
              <a:rPr lang="en-GB" sz="2400" dirty="0"/>
              <a:t>There had been an aborted acquisition in early 2016 following Due Diligence, etc, when Buyer pulled out</a:t>
            </a:r>
          </a:p>
          <a:p>
            <a:pPr marL="0" indent="0">
              <a:buNone/>
            </a:pPr>
            <a:r>
              <a:rPr lang="en-GB" dirty="0"/>
              <a:t>When Buyer returned there was no further Due Diligence</a:t>
            </a:r>
          </a:p>
          <a:p>
            <a:pPr marL="0" indent="0">
              <a:buNone/>
            </a:pPr>
            <a:r>
              <a:rPr lang="en-GB" sz="2400" dirty="0"/>
              <a:t>Buyer was happy with deal</a:t>
            </a:r>
          </a:p>
          <a:p>
            <a:endParaRPr lang="en-GB" dirty="0"/>
          </a:p>
        </p:txBody>
      </p:sp>
    </p:spTree>
    <p:extLst>
      <p:ext uri="{BB962C8B-B14F-4D97-AF65-F5344CB8AC3E}">
        <p14:creationId xmlns:p14="http://schemas.microsoft.com/office/powerpoint/2010/main" val="373709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767408" y="2132856"/>
            <a:ext cx="6192688" cy="4464496"/>
          </a:xfrm>
        </p:spPr>
        <p:txBody>
          <a:bodyPr/>
          <a:lstStyle/>
          <a:p>
            <a:r>
              <a:rPr lang="en-GB" dirty="0"/>
              <a:t>Accounts date 31 December 2015</a:t>
            </a:r>
          </a:p>
          <a:p>
            <a:r>
              <a:rPr lang="en-GB" dirty="0"/>
              <a:t>Price paid </a:t>
            </a:r>
          </a:p>
          <a:p>
            <a:pPr lvl="1"/>
            <a:r>
              <a:rPr lang="en-GB" dirty="0"/>
              <a:t>Cash consideration</a:t>
            </a:r>
          </a:p>
          <a:p>
            <a:pPr lvl="1"/>
            <a:r>
              <a:rPr lang="en-GB" dirty="0"/>
              <a:t>Net Assets adjustment</a:t>
            </a:r>
          </a:p>
          <a:p>
            <a:pPr lvl="1"/>
            <a:r>
              <a:rPr lang="en-GB" dirty="0"/>
              <a:t>Deferred consideration  (£200,000)</a:t>
            </a:r>
          </a:p>
          <a:p>
            <a:r>
              <a:rPr lang="en-GB" dirty="0"/>
              <a:t>How paid</a:t>
            </a:r>
          </a:p>
          <a:p>
            <a:pPr lvl="1"/>
            <a:r>
              <a:rPr lang="en-GB" dirty="0"/>
              <a:t>Paid in full on completion</a:t>
            </a:r>
          </a:p>
          <a:p>
            <a:pPr lvl="1"/>
            <a:r>
              <a:rPr lang="en-GB" dirty="0"/>
              <a:t>£3,817,401.89 in cash</a:t>
            </a:r>
          </a:p>
          <a:p>
            <a:pPr lvl="1"/>
            <a:r>
              <a:rPr lang="en-GB" dirty="0"/>
              <a:t>£700,000 in Escrow</a:t>
            </a:r>
          </a:p>
          <a:p>
            <a:pPr lvl="1"/>
            <a:r>
              <a:rPr lang="en-GB" dirty="0"/>
              <a:t>Deferred consideration into Escrow</a:t>
            </a:r>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sz="3200" dirty="0"/>
              <a:t>W – V - H &amp; </a:t>
            </a:r>
            <a:r>
              <a:rPr lang="en-GB" sz="3200" dirty="0" err="1"/>
              <a:t>Ors</a:t>
            </a:r>
            <a:r>
              <a:rPr lang="en-GB" sz="3200" dirty="0"/>
              <a:t> – THE SPA</a:t>
            </a:r>
            <a:endParaRPr lang="en-GB" sz="36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spTree>
    <p:extLst>
      <p:ext uri="{BB962C8B-B14F-4D97-AF65-F5344CB8AC3E}">
        <p14:creationId xmlns:p14="http://schemas.microsoft.com/office/powerpoint/2010/main" val="98506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767408" y="1340768"/>
            <a:ext cx="6192688" cy="5256584"/>
          </a:xfrm>
        </p:spPr>
        <p:txBody>
          <a:bodyPr/>
          <a:lstStyle/>
          <a:p>
            <a:r>
              <a:rPr lang="en-GB" sz="2400" b="1" dirty="0">
                <a:effectLst/>
                <a:latin typeface="+mn-lt"/>
              </a:rPr>
              <a:t>Dispute </a:t>
            </a:r>
            <a:r>
              <a:rPr lang="en-GB" dirty="0">
                <a:latin typeface="+mn-lt"/>
              </a:rPr>
              <a:t>wa</a:t>
            </a:r>
            <a:r>
              <a:rPr lang="en-GB" sz="2400" b="1" dirty="0">
                <a:effectLst/>
                <a:latin typeface="+mn-lt"/>
              </a:rPr>
              <a:t>s the Net Assets Adjustment</a:t>
            </a:r>
            <a:endParaRPr lang="en-GB" dirty="0">
              <a:latin typeface="+mn-lt"/>
            </a:endParaRPr>
          </a:p>
          <a:p>
            <a:r>
              <a:rPr lang="en-GB" sz="2400" b="1" dirty="0">
                <a:effectLst/>
                <a:latin typeface="+mn-lt"/>
              </a:rPr>
              <a:t>The Net Assets Adjustment is defined as the Net Assets less the Target Net Assets (£1,181,094).  </a:t>
            </a:r>
          </a:p>
          <a:p>
            <a:r>
              <a:rPr lang="en-GB" sz="2400" b="1" dirty="0">
                <a:effectLst/>
                <a:latin typeface="+mn-lt"/>
              </a:rPr>
              <a:t>Net Assets is defined as </a:t>
            </a:r>
          </a:p>
          <a:p>
            <a:pPr lvl="1"/>
            <a:r>
              <a:rPr lang="en-GB" b="1" dirty="0">
                <a:effectLst/>
                <a:latin typeface="+mn-lt"/>
              </a:rPr>
              <a:t>“</a:t>
            </a:r>
            <a:r>
              <a:rPr lang="en-GB" b="1" i="1" dirty="0">
                <a:effectLst/>
                <a:latin typeface="+mn-lt"/>
              </a:rPr>
              <a:t>the amount by which the book value of the consolidated assets of the Company and the Subsidiary exceeds the net book value of the consolidated liabilities of the Company and the Subsidiary as at the Completion Date, as set out in the Completion Accounts</a:t>
            </a:r>
            <a:r>
              <a:rPr lang="en-GB" b="1" dirty="0">
                <a:effectLst/>
                <a:latin typeface="+mn-lt"/>
              </a:rPr>
              <a:t>.”</a:t>
            </a:r>
            <a:endParaRPr lang="en-GB" dirty="0">
              <a:latin typeface="+mn-lt"/>
            </a:endParaRPr>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sz="3200" dirty="0"/>
              <a:t>W – V - H &amp; </a:t>
            </a:r>
            <a:r>
              <a:rPr lang="en-GB" sz="3200" dirty="0" err="1"/>
              <a:t>Ors</a:t>
            </a:r>
            <a:r>
              <a:rPr lang="en-GB" sz="3200" dirty="0"/>
              <a:t> – THE SPA</a:t>
            </a:r>
            <a:endParaRPr lang="en-GB" sz="36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spTree>
    <p:extLst>
      <p:ext uri="{BB962C8B-B14F-4D97-AF65-F5344CB8AC3E}">
        <p14:creationId xmlns:p14="http://schemas.microsoft.com/office/powerpoint/2010/main" val="2501261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767408" y="1340768"/>
            <a:ext cx="6192688" cy="5256584"/>
          </a:xfrm>
        </p:spPr>
        <p:txBody>
          <a:bodyPr/>
          <a:lstStyle/>
          <a:p>
            <a:r>
              <a:rPr lang="en-GB" sz="2400" b="1" dirty="0">
                <a:effectLst/>
                <a:latin typeface="+mn-lt"/>
              </a:rPr>
              <a:t>the Target Net Assets of £1,181,094 was calculated as follows:</a:t>
            </a:r>
          </a:p>
          <a:p>
            <a:endParaRPr lang="en-GB" dirty="0">
              <a:latin typeface="+mn-lt"/>
            </a:endParaRPr>
          </a:p>
          <a:p>
            <a:endParaRPr lang="en-GB" sz="2400" b="1" dirty="0">
              <a:effectLst/>
              <a:latin typeface="+mn-lt"/>
            </a:endParaRPr>
          </a:p>
          <a:p>
            <a:endParaRPr lang="en-GB" dirty="0">
              <a:latin typeface="+mn-lt"/>
            </a:endParaRPr>
          </a:p>
          <a:p>
            <a:endParaRPr lang="en-GB" sz="2400" b="1" dirty="0">
              <a:effectLst/>
              <a:latin typeface="+mn-lt"/>
            </a:endParaRPr>
          </a:p>
          <a:p>
            <a:endParaRPr lang="en-GB" dirty="0">
              <a:latin typeface="+mn-lt"/>
            </a:endParaRPr>
          </a:p>
          <a:p>
            <a:endParaRPr lang="en-GB" sz="2400" b="1" dirty="0">
              <a:effectLst/>
              <a:latin typeface="+mn-lt"/>
            </a:endParaRPr>
          </a:p>
          <a:p>
            <a:endParaRPr lang="en-GB" dirty="0">
              <a:latin typeface="+mn-lt"/>
            </a:endParaRPr>
          </a:p>
          <a:p>
            <a:r>
              <a:rPr lang="en-GB" sz="2400" b="1" dirty="0">
                <a:effectLst/>
                <a:latin typeface="+mn-lt"/>
              </a:rPr>
              <a:t>Estimated adjustment £170,000, so Seller received excess over £1,351,094</a:t>
            </a:r>
          </a:p>
          <a:p>
            <a:endParaRPr lang="en-GB" dirty="0"/>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sz="3200" dirty="0"/>
              <a:t>W – V - H &amp; </a:t>
            </a:r>
            <a:r>
              <a:rPr lang="en-GB" sz="3200" dirty="0" err="1"/>
              <a:t>Ors</a:t>
            </a:r>
            <a:r>
              <a:rPr lang="en-GB" sz="3200" dirty="0"/>
              <a:t> – THE SPA</a:t>
            </a:r>
            <a:endParaRPr lang="en-GB" sz="36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pic>
        <p:nvPicPr>
          <p:cNvPr id="9" name="Picture 8">
            <a:extLst>
              <a:ext uri="{FF2B5EF4-FFF2-40B4-BE49-F238E27FC236}">
                <a16:creationId xmlns:a16="http://schemas.microsoft.com/office/drawing/2014/main" id="{D0F5D477-D58C-9E63-4DB1-BC15B8F7A954}"/>
              </a:ext>
            </a:extLst>
          </p:cNvPr>
          <p:cNvPicPr>
            <a:picLocks noChangeAspect="1"/>
          </p:cNvPicPr>
          <p:nvPr/>
        </p:nvPicPr>
        <p:blipFill>
          <a:blip r:embed="rId3"/>
          <a:stretch>
            <a:fillRect/>
          </a:stretch>
        </p:blipFill>
        <p:spPr>
          <a:xfrm>
            <a:off x="1083303" y="2276873"/>
            <a:ext cx="5921680" cy="2808312"/>
          </a:xfrm>
          <a:prstGeom prst="rect">
            <a:avLst/>
          </a:prstGeom>
        </p:spPr>
      </p:pic>
    </p:spTree>
    <p:extLst>
      <p:ext uri="{BB962C8B-B14F-4D97-AF65-F5344CB8AC3E}">
        <p14:creationId xmlns:p14="http://schemas.microsoft.com/office/powerpoint/2010/main" val="76227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767408" y="1340768"/>
            <a:ext cx="6192688" cy="5256584"/>
          </a:xfrm>
        </p:spPr>
        <p:txBody>
          <a:bodyPr/>
          <a:lstStyle/>
          <a:p>
            <a:r>
              <a:rPr lang="en-GB" sz="2400" b="1" dirty="0">
                <a:effectLst/>
                <a:latin typeface="+mn-lt"/>
              </a:rPr>
              <a:t>The Buyer prepared a document called “</a:t>
            </a:r>
            <a:r>
              <a:rPr lang="en-GB" sz="2400" b="1" i="1" dirty="0">
                <a:effectLst/>
                <a:latin typeface="+mn-lt"/>
              </a:rPr>
              <a:t>T Limited Strategic Report, Report of the Directors and Unaudited Financial Statements for the period from 1 January 2017 to 31 January 2017</a:t>
            </a:r>
            <a:r>
              <a:rPr lang="en-GB" sz="2400" b="1" dirty="0">
                <a:effectLst/>
                <a:latin typeface="+mn-lt"/>
              </a:rPr>
              <a:t>”. </a:t>
            </a:r>
            <a:endParaRPr lang="en-GB" dirty="0">
              <a:latin typeface="+mn-lt"/>
            </a:endParaRPr>
          </a:p>
          <a:p>
            <a:r>
              <a:rPr lang="en-GB" sz="2400" b="1" dirty="0">
                <a:effectLst/>
                <a:latin typeface="+mn-lt"/>
              </a:rPr>
              <a:t>This document was accepted as the Completion Accounts.</a:t>
            </a:r>
          </a:p>
          <a:p>
            <a:r>
              <a:rPr lang="en-GB" dirty="0">
                <a:latin typeface="+mn-lt"/>
              </a:rPr>
              <a:t>Showed Net Assets of £936,732</a:t>
            </a:r>
            <a:endParaRPr lang="en-GB" sz="2400" b="1" dirty="0">
              <a:effectLst/>
              <a:latin typeface="+mn-lt"/>
            </a:endParaRPr>
          </a:p>
          <a:p>
            <a:endParaRPr lang="en-GB" dirty="0"/>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sz="2800" dirty="0"/>
              <a:t>W – V - H &amp; </a:t>
            </a:r>
            <a:r>
              <a:rPr lang="en-GB" sz="2800" dirty="0" err="1"/>
              <a:t>Ors</a:t>
            </a:r>
            <a:r>
              <a:rPr lang="en-GB" sz="2800" dirty="0"/>
              <a:t> – COMPLETION ACCOUNTS</a:t>
            </a:r>
            <a:endParaRPr lang="en-GB" sz="32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spTree>
    <p:extLst>
      <p:ext uri="{BB962C8B-B14F-4D97-AF65-F5344CB8AC3E}">
        <p14:creationId xmlns:p14="http://schemas.microsoft.com/office/powerpoint/2010/main" val="129632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767408" y="1340768"/>
            <a:ext cx="6192688" cy="5256584"/>
          </a:xfrm>
        </p:spPr>
        <p:txBody>
          <a:bodyPr/>
          <a:lstStyle/>
          <a:p>
            <a:r>
              <a:rPr lang="en-GB" sz="2400" b="1" dirty="0">
                <a:effectLst/>
                <a:latin typeface="+mn-lt"/>
                <a:cs typeface="Times New Roman" panose="02020603050405020304" pitchFamily="18" charset="0"/>
              </a:rPr>
              <a:t>Impairment of plant and machinery - £461,883</a:t>
            </a:r>
          </a:p>
          <a:p>
            <a:r>
              <a:rPr lang="en-GB" sz="2400" b="1" dirty="0">
                <a:effectLst/>
                <a:latin typeface="+mn-lt"/>
                <a:cs typeface="Times New Roman" panose="02020603050405020304" pitchFamily="18" charset="0"/>
              </a:rPr>
              <a:t>Rate of gross profit achieved in January 2017 - £36,146</a:t>
            </a:r>
          </a:p>
          <a:p>
            <a:r>
              <a:rPr lang="en-GB" sz="2400" b="1" dirty="0">
                <a:effectLst/>
                <a:latin typeface="+mn-lt"/>
                <a:cs typeface="Times New Roman" panose="02020603050405020304" pitchFamily="18" charset="0"/>
              </a:rPr>
              <a:t>Wages and salary costs for January 2017 - £6,483</a:t>
            </a:r>
          </a:p>
          <a:p>
            <a:endParaRPr lang="en-GB" dirty="0"/>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sz="3200" dirty="0"/>
              <a:t>W – V - H &amp; </a:t>
            </a:r>
            <a:r>
              <a:rPr lang="en-GB" sz="3200" dirty="0" err="1"/>
              <a:t>Ors</a:t>
            </a:r>
            <a:r>
              <a:rPr lang="en-GB" sz="3200" dirty="0"/>
              <a:t> – THE DISPUTED ITEMS</a:t>
            </a:r>
            <a:endParaRPr lang="en-GB" sz="36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spTree>
    <p:extLst>
      <p:ext uri="{BB962C8B-B14F-4D97-AF65-F5344CB8AC3E}">
        <p14:creationId xmlns:p14="http://schemas.microsoft.com/office/powerpoint/2010/main" val="290136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767408" y="1340768"/>
            <a:ext cx="6192688" cy="5256584"/>
          </a:xfrm>
        </p:spPr>
        <p:txBody>
          <a:bodyPr/>
          <a:lstStyle/>
          <a:p>
            <a:r>
              <a:rPr lang="en-GB" b="1" dirty="0">
                <a:effectLst/>
                <a:latin typeface="+mn-lt"/>
              </a:rPr>
              <a:t>The Seller decided to retain the company Auditors as his advisor to compile submissions.</a:t>
            </a:r>
          </a:p>
          <a:p>
            <a:r>
              <a:rPr lang="en-GB" dirty="0">
                <a:latin typeface="+mn-lt"/>
              </a:rPr>
              <a:t>Do you think this is appropriate?</a:t>
            </a:r>
            <a:endParaRPr lang="en-GB" dirty="0"/>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sz="3200" dirty="0"/>
              <a:t>W – V - H &amp; </a:t>
            </a:r>
            <a:r>
              <a:rPr lang="en-GB" sz="3200" dirty="0" err="1"/>
              <a:t>Ors</a:t>
            </a:r>
            <a:r>
              <a:rPr lang="en-GB" sz="3200" dirty="0"/>
              <a:t> – THE SIDESHOWS</a:t>
            </a:r>
            <a:endParaRPr lang="en-GB" sz="36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spTree>
    <p:extLst>
      <p:ext uri="{BB962C8B-B14F-4D97-AF65-F5344CB8AC3E}">
        <p14:creationId xmlns:p14="http://schemas.microsoft.com/office/powerpoint/2010/main" val="114108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767408" y="1340768"/>
            <a:ext cx="6192688" cy="5256584"/>
          </a:xfrm>
        </p:spPr>
        <p:txBody>
          <a:bodyPr/>
          <a:lstStyle/>
          <a:p>
            <a:r>
              <a:rPr lang="en-GB" b="1" dirty="0">
                <a:effectLst/>
                <a:latin typeface="+mn-lt"/>
              </a:rPr>
              <a:t>Buyer considered Seller retained significant company records after the sale, including, but not limited to the emails formerly held on his laptop, which were then “lost”. </a:t>
            </a:r>
          </a:p>
          <a:p>
            <a:r>
              <a:rPr lang="en-GB" b="1" dirty="0">
                <a:effectLst/>
                <a:latin typeface="+mn-lt"/>
              </a:rPr>
              <a:t>This included, most importantly in this matter, correspondence with Auditors of which there is no copies at the company. </a:t>
            </a:r>
          </a:p>
          <a:p>
            <a:r>
              <a:rPr lang="en-GB" b="1" dirty="0">
                <a:effectLst/>
                <a:latin typeface="+mn-lt"/>
              </a:rPr>
              <a:t>Particular issues were:</a:t>
            </a:r>
          </a:p>
          <a:p>
            <a:pPr lvl="1"/>
            <a:r>
              <a:rPr lang="en-GB" sz="2400" b="1" dirty="0">
                <a:latin typeface="+mn-lt"/>
              </a:rPr>
              <a:t>Client files held on Auditor’s files</a:t>
            </a:r>
          </a:p>
          <a:p>
            <a:pPr lvl="1"/>
            <a:r>
              <a:rPr lang="en-GB" sz="2400" b="1" dirty="0">
                <a:latin typeface="+mn-lt"/>
              </a:rPr>
              <a:t>Work not done as Auditor</a:t>
            </a:r>
            <a:endParaRPr lang="en-GB" sz="2400" dirty="0"/>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sz="3200" dirty="0"/>
              <a:t>W – V - H &amp; </a:t>
            </a:r>
            <a:r>
              <a:rPr lang="en-GB" sz="3200" dirty="0" err="1"/>
              <a:t>Ors</a:t>
            </a:r>
            <a:r>
              <a:rPr lang="en-GB" sz="3200" dirty="0"/>
              <a:t> – THE SIDESHOWS</a:t>
            </a:r>
            <a:endParaRPr lang="en-GB" sz="36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spTree>
    <p:extLst>
      <p:ext uri="{BB962C8B-B14F-4D97-AF65-F5344CB8AC3E}">
        <p14:creationId xmlns:p14="http://schemas.microsoft.com/office/powerpoint/2010/main" val="346345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767408" y="1340768"/>
            <a:ext cx="6192688" cy="5256584"/>
          </a:xfrm>
        </p:spPr>
        <p:txBody>
          <a:bodyPr/>
          <a:lstStyle/>
          <a:p>
            <a:r>
              <a:rPr lang="en-GB" b="1" dirty="0">
                <a:effectLst/>
                <a:latin typeface="+mn-lt"/>
              </a:rPr>
              <a:t>Buyer was only pursuing matter out of duty as they had identified that there was a loss but remained content that they had obtained T for a good price, but they were aware of the need to manage shareholders’ funds</a:t>
            </a:r>
          </a:p>
          <a:p>
            <a:r>
              <a:rPr lang="en-GB" sz="2400" dirty="0">
                <a:latin typeface="+mn-lt"/>
              </a:rPr>
              <a:t>Day to Day management remained with two individuals on site who were long serving employees</a:t>
            </a:r>
            <a:endParaRPr lang="en-GB" sz="2400" dirty="0"/>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sz="3200" dirty="0"/>
              <a:t>W – V - H &amp; </a:t>
            </a:r>
            <a:r>
              <a:rPr lang="en-GB" sz="3200" dirty="0" err="1"/>
              <a:t>Ors</a:t>
            </a:r>
            <a:r>
              <a:rPr lang="en-GB" sz="3200" dirty="0"/>
              <a:t> – THE SIDESHOWS</a:t>
            </a:r>
            <a:endParaRPr lang="en-GB" sz="36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spTree>
    <p:extLst>
      <p:ext uri="{BB962C8B-B14F-4D97-AF65-F5344CB8AC3E}">
        <p14:creationId xmlns:p14="http://schemas.microsoft.com/office/powerpoint/2010/main" val="121295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475D-704F-C380-E093-C1EBA24F26DF}"/>
              </a:ext>
            </a:extLst>
          </p:cNvPr>
          <p:cNvSpPr>
            <a:spLocks noGrp="1"/>
          </p:cNvSpPr>
          <p:nvPr>
            <p:ph type="title"/>
          </p:nvPr>
        </p:nvSpPr>
        <p:spPr>
          <a:xfrm>
            <a:off x="839788" y="447042"/>
            <a:ext cx="10512425" cy="679036"/>
          </a:xfrm>
        </p:spPr>
        <p:txBody>
          <a:bodyPr/>
          <a:lstStyle/>
          <a:p>
            <a:pPr>
              <a:buClr>
                <a:schemeClr val="dk1">
                  <a:lumMod val="100000"/>
                </a:schemeClr>
              </a:buClr>
            </a:pPr>
            <a:r>
              <a:rPr lang="en-GB" b="1" i="0" dirty="0">
                <a:solidFill>
                  <a:srgbClr val="000000"/>
                </a:solidFill>
                <a:effectLst/>
                <a:latin typeface="Satoshi"/>
              </a:rPr>
              <a:t>Introduction to Expert Determination</a:t>
            </a:r>
            <a:endParaRPr lang="en-GB" dirty="0">
              <a:solidFill>
                <a:srgbClr val="000000"/>
              </a:solidFill>
              <a:latin typeface="Satoshi"/>
            </a:endParaRPr>
          </a:p>
        </p:txBody>
      </p:sp>
      <p:sp>
        <p:nvSpPr>
          <p:cNvPr id="3" name="Text Placeholder 2">
            <a:extLst>
              <a:ext uri="{FF2B5EF4-FFF2-40B4-BE49-F238E27FC236}">
                <a16:creationId xmlns:a16="http://schemas.microsoft.com/office/drawing/2014/main" id="{571E24EB-FE8E-BC19-0261-AE89078FEE68}"/>
              </a:ext>
            </a:extLst>
          </p:cNvPr>
          <p:cNvSpPr>
            <a:spLocks noGrp="1"/>
          </p:cNvSpPr>
          <p:nvPr>
            <p:ph type="body" sz="quarter" idx="12"/>
          </p:nvPr>
        </p:nvSpPr>
        <p:spPr>
          <a:xfrm>
            <a:off x="839788" y="1126078"/>
            <a:ext cx="10512425" cy="358235"/>
          </a:xfrm>
        </p:spPr>
        <p:txBody>
          <a:bodyPr/>
          <a:lstStyle/>
          <a:p>
            <a:r>
              <a:rPr lang="en-GB" dirty="0">
                <a:latin typeface="Arial"/>
              </a:rPr>
              <a:t>What is it?</a:t>
            </a:r>
          </a:p>
        </p:txBody>
      </p:sp>
      <p:sp>
        <p:nvSpPr>
          <p:cNvPr id="4" name="TextBox 3">
            <a:extLst>
              <a:ext uri="{FF2B5EF4-FFF2-40B4-BE49-F238E27FC236}">
                <a16:creationId xmlns:a16="http://schemas.microsoft.com/office/drawing/2014/main" id="{FBE2B0EA-E5F2-81C3-C87C-C0C1A42E5B03}"/>
              </a:ext>
            </a:extLst>
          </p:cNvPr>
          <p:cNvSpPr txBox="1"/>
          <p:nvPr/>
        </p:nvSpPr>
        <p:spPr>
          <a:xfrm>
            <a:off x="2027548" y="2348880"/>
            <a:ext cx="8136904" cy="1306457"/>
          </a:xfrm>
          <a:prstGeom prst="roundRect">
            <a:avLst/>
          </a:prstGeom>
          <a:solidFill>
            <a:schemeClr val="accent5"/>
          </a:solidFill>
          <a:ln>
            <a:solidFill>
              <a:schemeClr val="tx2"/>
            </a:solidFill>
          </a:ln>
        </p:spPr>
        <p:txBody>
          <a:bodyPr wrap="square" lIns="0" tIns="0" rIns="0" bIns="0">
            <a:spAutoFit/>
          </a:bodyPr>
          <a:lstStyle/>
          <a:p>
            <a:pPr>
              <a:buClr>
                <a:schemeClr val="dk1">
                  <a:lumMod val="100000"/>
                </a:schemeClr>
              </a:buClr>
            </a:pPr>
            <a:endParaRPr lang="en-GB" b="0" i="0" dirty="0">
              <a:solidFill>
                <a:srgbClr val="111111"/>
              </a:solidFill>
              <a:effectLst/>
            </a:endParaRPr>
          </a:p>
          <a:p>
            <a:pPr lvl="0" algn="ctr" defTabSz="914400">
              <a:lnSpc>
                <a:spcPct val="90000"/>
              </a:lnSpc>
              <a:spcBef>
                <a:spcPts val="1000"/>
              </a:spcBef>
              <a:buClr>
                <a:srgbClr val="1B75BC"/>
              </a:buClr>
            </a:pPr>
            <a:r>
              <a:rPr lang="en-GB" dirty="0">
                <a:solidFill>
                  <a:prstClr val="black"/>
                </a:solidFill>
                <a:cs typeface="Arial" panose="020B0604020202020204" pitchFamily="34" charset="0"/>
              </a:rPr>
              <a:t>Expert determination is a form of </a:t>
            </a:r>
            <a:r>
              <a:rPr lang="en-GB" b="1" u="sng" dirty="0">
                <a:solidFill>
                  <a:prstClr val="black"/>
                </a:solidFill>
                <a:cs typeface="Arial" panose="020B0604020202020204" pitchFamily="34" charset="0"/>
              </a:rPr>
              <a:t>alternative dispute resolution </a:t>
            </a:r>
            <a:r>
              <a:rPr lang="en-GB" dirty="0">
                <a:solidFill>
                  <a:prstClr val="black"/>
                </a:solidFill>
                <a:cs typeface="Arial" panose="020B0604020202020204" pitchFamily="34" charset="0"/>
              </a:rPr>
              <a:t>where an </a:t>
            </a:r>
            <a:br>
              <a:rPr lang="en-GB" dirty="0">
                <a:solidFill>
                  <a:prstClr val="black"/>
                </a:solidFill>
                <a:cs typeface="Arial" panose="020B0604020202020204" pitchFamily="34" charset="0"/>
              </a:rPr>
            </a:br>
            <a:r>
              <a:rPr lang="en-GB" b="1" u="sng" dirty="0">
                <a:solidFill>
                  <a:prstClr val="black"/>
                </a:solidFill>
                <a:cs typeface="Arial" panose="020B0604020202020204" pitchFamily="34" charset="0"/>
              </a:rPr>
              <a:t>independent</a:t>
            </a:r>
            <a:r>
              <a:rPr lang="en-GB" dirty="0">
                <a:solidFill>
                  <a:prstClr val="black"/>
                </a:solidFill>
                <a:cs typeface="Arial" panose="020B0604020202020204" pitchFamily="34" charset="0"/>
              </a:rPr>
              <a:t> expert is appointed to decide on a </a:t>
            </a:r>
            <a:r>
              <a:rPr lang="en-GB" b="1" u="sng" dirty="0">
                <a:solidFill>
                  <a:prstClr val="black"/>
                </a:solidFill>
                <a:cs typeface="Arial" panose="020B0604020202020204" pitchFamily="34" charset="0"/>
              </a:rPr>
              <a:t>specific</a:t>
            </a:r>
            <a:r>
              <a:rPr lang="en-GB" dirty="0">
                <a:solidFill>
                  <a:prstClr val="black"/>
                </a:solidFill>
                <a:cs typeface="Arial" panose="020B0604020202020204" pitchFamily="34" charset="0"/>
              </a:rPr>
              <a:t> issue or issues.</a:t>
            </a:r>
            <a:endParaRPr lang="en-US" dirty="0">
              <a:solidFill>
                <a:prstClr val="black"/>
              </a:solidFill>
              <a:cs typeface="Arial" panose="020B0604020202020204" pitchFamily="34" charset="0"/>
            </a:endParaRPr>
          </a:p>
          <a:p>
            <a:pPr lvl="1">
              <a:buClr>
                <a:schemeClr val="dk1">
                  <a:lumMod val="100000"/>
                </a:schemeClr>
              </a:buClr>
            </a:pPr>
            <a:endParaRPr lang="en-GB" b="0" i="0" dirty="0">
              <a:solidFill>
                <a:srgbClr val="111111"/>
              </a:solidFill>
              <a:effectLst/>
            </a:endParaRPr>
          </a:p>
        </p:txBody>
      </p:sp>
      <p:sp>
        <p:nvSpPr>
          <p:cNvPr id="6" name="Footer Placeholder 5">
            <a:extLst>
              <a:ext uri="{FF2B5EF4-FFF2-40B4-BE49-F238E27FC236}">
                <a16:creationId xmlns:a16="http://schemas.microsoft.com/office/drawing/2014/main" id="{FA98EB78-3677-7839-FB27-C3A4CA499888}"/>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7D7C040E-CC22-0D3A-E035-4564CBA176C4}"/>
              </a:ext>
            </a:extLst>
          </p:cNvPr>
          <p:cNvSpPr>
            <a:spLocks noGrp="1"/>
          </p:cNvSpPr>
          <p:nvPr>
            <p:ph type="sldNum" sz="quarter" idx="11"/>
          </p:nvPr>
        </p:nvSpPr>
        <p:spPr/>
        <p:txBody>
          <a:bodyPr/>
          <a:lstStyle/>
          <a:p>
            <a:fld id="{820380F8-7D3E-4675-A1FD-0F1FFDC88BE2}" type="slidenum">
              <a:rPr lang="en-GB" smtClean="0"/>
              <a:pPr/>
              <a:t>1</a:t>
            </a:fld>
            <a:endParaRPr lang="en-GB" dirty="0"/>
          </a:p>
        </p:txBody>
      </p:sp>
    </p:spTree>
    <p:extLst>
      <p:ext uri="{BB962C8B-B14F-4D97-AF65-F5344CB8AC3E}">
        <p14:creationId xmlns:p14="http://schemas.microsoft.com/office/powerpoint/2010/main" val="158294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3BF3F-CD5C-F916-99E9-A926132D7D58}"/>
              </a:ext>
            </a:extLst>
          </p:cNvPr>
          <p:cNvSpPr>
            <a:spLocks noGrp="1"/>
          </p:cNvSpPr>
          <p:nvPr>
            <p:ph idx="1"/>
          </p:nvPr>
        </p:nvSpPr>
        <p:spPr>
          <a:xfrm>
            <a:off x="407368" y="1700808"/>
            <a:ext cx="6238435" cy="4464496"/>
          </a:xfrm>
        </p:spPr>
        <p:txBody>
          <a:bodyPr/>
          <a:lstStyle/>
          <a:p>
            <a:r>
              <a:rPr lang="en-GB" b="0" dirty="0">
                <a:solidFill>
                  <a:srgbClr val="13294B"/>
                </a:solidFill>
              </a:rPr>
              <a:t>If the Completion Accounts were not to be agreed, then SPA stated that an Expert Determiner be appointed by agreement or, failing that, be chosen by the President of the ICAEW</a:t>
            </a:r>
          </a:p>
          <a:p>
            <a:r>
              <a:rPr lang="en-GB" b="0" dirty="0">
                <a:solidFill>
                  <a:srgbClr val="13294B"/>
                </a:solidFill>
              </a:rPr>
              <a:t>Tony Chapman chosen by agreement between the Parties</a:t>
            </a:r>
          </a:p>
          <a:p>
            <a:r>
              <a:rPr lang="en-GB" b="0" dirty="0">
                <a:solidFill>
                  <a:srgbClr val="13294B"/>
                </a:solidFill>
              </a:rPr>
              <a:t>Agreed that Determination would be non-speaking</a:t>
            </a:r>
          </a:p>
        </p:txBody>
      </p:sp>
      <p:sp>
        <p:nvSpPr>
          <p:cNvPr id="3" name="Title 2">
            <a:extLst>
              <a:ext uri="{FF2B5EF4-FFF2-40B4-BE49-F238E27FC236}">
                <a16:creationId xmlns:a16="http://schemas.microsoft.com/office/drawing/2014/main" id="{B9ECC946-BFF0-87DE-E1FC-466CA15B03C5}"/>
              </a:ext>
            </a:extLst>
          </p:cNvPr>
          <p:cNvSpPr>
            <a:spLocks noGrp="1"/>
          </p:cNvSpPr>
          <p:nvPr>
            <p:ph type="title"/>
          </p:nvPr>
        </p:nvSpPr>
        <p:spPr/>
        <p:txBody>
          <a:bodyPr/>
          <a:lstStyle/>
          <a:p>
            <a:r>
              <a:rPr lang="en-GB" sz="2800" dirty="0"/>
              <a:t>W – V - H &amp; </a:t>
            </a:r>
            <a:r>
              <a:rPr lang="en-GB" sz="2800" dirty="0" err="1"/>
              <a:t>Ors</a:t>
            </a:r>
            <a:r>
              <a:rPr lang="en-GB" sz="2800" dirty="0"/>
              <a:t> – THE WAY </a:t>
            </a:r>
            <a:r>
              <a:rPr lang="en-GB" sz="2800" dirty="0" err="1"/>
              <a:t>FORWARd</a:t>
            </a:r>
            <a:endParaRPr lang="en-GB" sz="2800" dirty="0">
              <a:solidFill>
                <a:srgbClr val="21FFA1"/>
              </a:solidFill>
            </a:endParaRPr>
          </a:p>
        </p:txBody>
      </p:sp>
      <p:pic>
        <p:nvPicPr>
          <p:cNvPr id="5" name="Picture 4" descr="A close up of a flower&#10;&#10;Description automatically generated">
            <a:extLst>
              <a:ext uri="{FF2B5EF4-FFF2-40B4-BE49-F238E27FC236}">
                <a16:creationId xmlns:a16="http://schemas.microsoft.com/office/drawing/2014/main" id="{5CCB4269-58D9-B4DF-C214-B799B59C70ED}"/>
              </a:ext>
            </a:extLst>
          </p:cNvPr>
          <p:cNvPicPr>
            <a:picLocks noChangeAspect="1"/>
          </p:cNvPicPr>
          <p:nvPr/>
        </p:nvPicPr>
        <p:blipFill rotWithShape="1">
          <a:blip r:embed="rId3">
            <a:extLst>
              <a:ext uri="{28A0092B-C50C-407E-A947-70E740481C1C}">
                <a14:useLocalDpi xmlns:a14="http://schemas.microsoft.com/office/drawing/2010/main" val="0"/>
              </a:ext>
            </a:extLst>
          </a:blip>
          <a:srcRect l="18806" t="7" r="20092" b="-7"/>
          <a:stretch/>
        </p:blipFill>
        <p:spPr>
          <a:xfrm>
            <a:off x="6935416" y="0"/>
            <a:ext cx="5256584" cy="6669360"/>
          </a:xfrm>
          <a:prstGeom prst="rect">
            <a:avLst/>
          </a:prstGeom>
        </p:spPr>
      </p:pic>
    </p:spTree>
    <p:extLst>
      <p:ext uri="{BB962C8B-B14F-4D97-AF65-F5344CB8AC3E}">
        <p14:creationId xmlns:p14="http://schemas.microsoft.com/office/powerpoint/2010/main" val="253363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B2D69-12AA-C5C2-71E6-EDEE8A452DAE}"/>
              </a:ext>
            </a:extLst>
          </p:cNvPr>
          <p:cNvSpPr>
            <a:spLocks noGrp="1"/>
          </p:cNvSpPr>
          <p:nvPr>
            <p:ph idx="1"/>
          </p:nvPr>
        </p:nvSpPr>
        <p:spPr>
          <a:xfrm>
            <a:off x="407368" y="2780928"/>
            <a:ext cx="10892692" cy="4464496"/>
          </a:xfrm>
        </p:spPr>
        <p:txBody>
          <a:bodyPr/>
          <a:lstStyle/>
          <a:p>
            <a:pPr marL="0" indent="0">
              <a:buNone/>
            </a:pPr>
            <a:endParaRPr lang="en-GB" sz="2000" b="0" dirty="0">
              <a:solidFill>
                <a:srgbClr val="13294B"/>
              </a:solidFill>
              <a:latin typeface="+mn-lt"/>
            </a:endParaRPr>
          </a:p>
          <a:p>
            <a:endParaRPr lang="en-GB" dirty="0"/>
          </a:p>
        </p:txBody>
      </p:sp>
      <p:sp>
        <p:nvSpPr>
          <p:cNvPr id="3" name="Title 2">
            <a:extLst>
              <a:ext uri="{FF2B5EF4-FFF2-40B4-BE49-F238E27FC236}">
                <a16:creationId xmlns:a16="http://schemas.microsoft.com/office/drawing/2014/main" id="{5535E8BF-9997-5772-A006-209E0137A7FB}"/>
              </a:ext>
            </a:extLst>
          </p:cNvPr>
          <p:cNvSpPr>
            <a:spLocks noGrp="1"/>
          </p:cNvSpPr>
          <p:nvPr>
            <p:ph type="title"/>
          </p:nvPr>
        </p:nvSpPr>
        <p:spPr>
          <a:xfrm>
            <a:off x="119336" y="476672"/>
            <a:ext cx="10892690" cy="701452"/>
          </a:xfrm>
        </p:spPr>
        <p:txBody>
          <a:bodyPr/>
          <a:lstStyle/>
          <a:p>
            <a:r>
              <a:rPr lang="en-GB" sz="2800" dirty="0"/>
              <a:t>W </a:t>
            </a:r>
            <a:r>
              <a:rPr lang="en-GB" sz="1400" dirty="0"/>
              <a:t>–</a:t>
            </a:r>
            <a:r>
              <a:rPr lang="en-GB" sz="2800" dirty="0"/>
              <a:t> V</a:t>
            </a:r>
            <a:r>
              <a:rPr lang="en-GB" sz="1400" dirty="0"/>
              <a:t> - </a:t>
            </a:r>
            <a:r>
              <a:rPr lang="en-GB" sz="2800" dirty="0"/>
              <a:t>H &amp; </a:t>
            </a:r>
            <a:r>
              <a:rPr lang="en-GB" sz="2800" dirty="0" err="1"/>
              <a:t>Ors</a:t>
            </a:r>
            <a:r>
              <a:rPr lang="en-GB" sz="2800" dirty="0"/>
              <a:t> – SUMMARY SUBMISSIONS</a:t>
            </a:r>
            <a:endParaRPr lang="en-GB" sz="2800" dirty="0">
              <a:solidFill>
                <a:srgbClr val="21FFA1"/>
              </a:solidFill>
            </a:endParaRPr>
          </a:p>
        </p:txBody>
      </p:sp>
      <p:sp>
        <p:nvSpPr>
          <p:cNvPr id="4" name="Content Placeholder 3">
            <a:extLst>
              <a:ext uri="{FF2B5EF4-FFF2-40B4-BE49-F238E27FC236}">
                <a16:creationId xmlns:a16="http://schemas.microsoft.com/office/drawing/2014/main" id="{BA9DE5F0-8E3E-E18A-75AE-5292E8DECAF0}"/>
              </a:ext>
            </a:extLst>
          </p:cNvPr>
          <p:cNvSpPr txBox="1">
            <a:spLocks/>
          </p:cNvSpPr>
          <p:nvPr/>
        </p:nvSpPr>
        <p:spPr bwMode="auto">
          <a:xfrm>
            <a:off x="407368" y="2204864"/>
            <a:ext cx="6212172"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66"/>
              </a:buClr>
              <a:buFontTx/>
              <a:buBlip>
                <a:blip r:embed="rId3"/>
              </a:buBlip>
              <a:defRPr sz="2400" b="1" i="0">
                <a:solidFill>
                  <a:schemeClr val="tx1"/>
                </a:solidFill>
                <a:latin typeface="Quicksand SemiBold" pitchFamily="2" charset="77"/>
                <a:ea typeface="+mn-ea"/>
                <a:cs typeface="+mn-cs"/>
              </a:defRPr>
            </a:lvl1pPr>
            <a:lvl2pPr marL="742950" indent="-285750" algn="l" rtl="0" eaLnBrk="1" fontAlgn="base" hangingPunct="1">
              <a:spcBef>
                <a:spcPct val="20000"/>
              </a:spcBef>
              <a:spcAft>
                <a:spcPct val="0"/>
              </a:spcAft>
              <a:buClr>
                <a:srgbClr val="000066"/>
              </a:buClr>
              <a:buFontTx/>
              <a:buBlip>
                <a:blip r:embed="rId3"/>
              </a:buBlip>
              <a:defRPr sz="2000">
                <a:solidFill>
                  <a:schemeClr val="tx1"/>
                </a:solidFill>
                <a:latin typeface="Quicksand" pitchFamily="2" charset="77"/>
              </a:defRPr>
            </a:lvl2pPr>
            <a:lvl3pPr marL="1143000" indent="-228600" algn="l" rtl="0" eaLnBrk="1" fontAlgn="base" hangingPunct="1">
              <a:spcBef>
                <a:spcPct val="20000"/>
              </a:spcBef>
              <a:spcAft>
                <a:spcPct val="0"/>
              </a:spcAft>
              <a:buClr>
                <a:srgbClr val="000066"/>
              </a:buClr>
              <a:buFontTx/>
              <a:buBlip>
                <a:blip r:embed="rId3"/>
              </a:buBlip>
              <a:defRPr sz="1800">
                <a:solidFill>
                  <a:schemeClr val="tx1"/>
                </a:solidFill>
                <a:latin typeface="Quicksand" pitchFamily="2" charset="77"/>
              </a:defRPr>
            </a:lvl3pPr>
            <a:lvl4pPr marL="1600200" indent="-228600" algn="l" rtl="0" eaLnBrk="1" fontAlgn="base" hangingPunct="1">
              <a:spcBef>
                <a:spcPct val="20000"/>
              </a:spcBef>
              <a:spcAft>
                <a:spcPct val="0"/>
              </a:spcAft>
              <a:buClr>
                <a:srgbClr val="000066"/>
              </a:buClr>
              <a:buFontTx/>
              <a:buBlip>
                <a:blip r:embed="rId3"/>
              </a:buBlip>
              <a:defRPr sz="1600">
                <a:solidFill>
                  <a:schemeClr val="tx1"/>
                </a:solidFill>
                <a:latin typeface="Quicksand" pitchFamily="2" charset="77"/>
              </a:defRPr>
            </a:lvl4pPr>
            <a:lvl5pPr marL="2057400" indent="-228600" algn="l" rtl="0" eaLnBrk="1" fontAlgn="base" hangingPunct="1">
              <a:spcBef>
                <a:spcPct val="20000"/>
              </a:spcBef>
              <a:spcAft>
                <a:spcPct val="0"/>
              </a:spcAft>
              <a:buClr>
                <a:srgbClr val="000066"/>
              </a:buClr>
              <a:buFontTx/>
              <a:buBlip>
                <a:blip r:embed="rId3"/>
              </a:buBlip>
              <a:defRPr sz="1400">
                <a:solidFill>
                  <a:schemeClr val="tx1"/>
                </a:solidFill>
                <a:latin typeface="Quicksand" pitchFamily="2" charset="77"/>
              </a:defRPr>
            </a:lvl5pPr>
            <a:lvl6pPr marL="25146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9pPr>
          </a:lstStyle>
          <a:p>
            <a:r>
              <a:rPr lang="en-GB" b="0" dirty="0">
                <a:effectLst/>
                <a:latin typeface="+mn-lt"/>
                <a:cs typeface="Times New Roman" panose="02020603050405020304" pitchFamily="18" charset="0"/>
              </a:rPr>
              <a:t>Impairment of plant and machinery - £461,883</a:t>
            </a:r>
          </a:p>
          <a:p>
            <a:endParaRPr lang="en-GB" b="0" dirty="0">
              <a:latin typeface="+mn-lt"/>
              <a:cs typeface="Times New Roman" panose="02020603050405020304" pitchFamily="18" charset="0"/>
            </a:endParaRPr>
          </a:p>
          <a:p>
            <a:r>
              <a:rPr lang="en-GB" b="0" dirty="0">
                <a:effectLst/>
                <a:latin typeface="+mn-lt"/>
                <a:cs typeface="Times New Roman" panose="02020603050405020304" pitchFamily="18" charset="0"/>
              </a:rPr>
              <a:t>These were provided in full by the Buyer in the Completion Accounts</a:t>
            </a:r>
          </a:p>
        </p:txBody>
      </p:sp>
      <p:pic>
        <p:nvPicPr>
          <p:cNvPr id="5" name="Picture Placeholder 4" descr="A close up of a plant&#10;&#10;Description automatically generated">
            <a:extLst>
              <a:ext uri="{FF2B5EF4-FFF2-40B4-BE49-F238E27FC236}">
                <a16:creationId xmlns:a16="http://schemas.microsoft.com/office/drawing/2014/main" id="{129CF8F4-E0B3-D541-C367-83BAA51180DB}"/>
              </a:ext>
            </a:extLst>
          </p:cNvPr>
          <p:cNvPicPr>
            <a:picLocks noChangeAspect="1"/>
          </p:cNvPicPr>
          <p:nvPr/>
        </p:nvPicPr>
        <p:blipFill>
          <a:blip r:embed="rId4">
            <a:extLst>
              <a:ext uri="{28A0092B-C50C-407E-A947-70E740481C1C}">
                <a14:useLocalDpi xmlns:a14="http://schemas.microsoft.com/office/drawing/2010/main" val="0"/>
              </a:ext>
            </a:extLst>
          </a:blip>
          <a:srcRect l="7693" r="7693"/>
          <a:stretch>
            <a:fillRect/>
          </a:stretch>
        </p:blipFill>
        <p:spPr>
          <a:xfrm>
            <a:off x="6983047" y="0"/>
            <a:ext cx="5208954" cy="6669360"/>
          </a:xfrm>
          <a:prstGeom prst="rect">
            <a:avLst/>
          </a:prstGeom>
        </p:spPr>
      </p:pic>
    </p:spTree>
    <p:extLst>
      <p:ext uri="{BB962C8B-B14F-4D97-AF65-F5344CB8AC3E}">
        <p14:creationId xmlns:p14="http://schemas.microsoft.com/office/powerpoint/2010/main" val="137536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B2D69-12AA-C5C2-71E6-EDEE8A452DAE}"/>
              </a:ext>
            </a:extLst>
          </p:cNvPr>
          <p:cNvSpPr>
            <a:spLocks noGrp="1"/>
          </p:cNvSpPr>
          <p:nvPr>
            <p:ph idx="1"/>
          </p:nvPr>
        </p:nvSpPr>
        <p:spPr>
          <a:xfrm>
            <a:off x="407368" y="2780928"/>
            <a:ext cx="10892692" cy="4464496"/>
          </a:xfrm>
        </p:spPr>
        <p:txBody>
          <a:bodyPr/>
          <a:lstStyle/>
          <a:p>
            <a:pPr marL="0" indent="0">
              <a:buNone/>
            </a:pPr>
            <a:endParaRPr lang="en-GB" sz="2000" b="0" dirty="0">
              <a:solidFill>
                <a:srgbClr val="13294B"/>
              </a:solidFill>
              <a:latin typeface="+mn-lt"/>
            </a:endParaRPr>
          </a:p>
          <a:p>
            <a:endParaRPr lang="en-GB" dirty="0"/>
          </a:p>
        </p:txBody>
      </p:sp>
      <p:sp>
        <p:nvSpPr>
          <p:cNvPr id="3" name="Title 2">
            <a:extLst>
              <a:ext uri="{FF2B5EF4-FFF2-40B4-BE49-F238E27FC236}">
                <a16:creationId xmlns:a16="http://schemas.microsoft.com/office/drawing/2014/main" id="{5535E8BF-9997-5772-A006-209E0137A7FB}"/>
              </a:ext>
            </a:extLst>
          </p:cNvPr>
          <p:cNvSpPr>
            <a:spLocks noGrp="1"/>
          </p:cNvSpPr>
          <p:nvPr>
            <p:ph type="title"/>
          </p:nvPr>
        </p:nvSpPr>
        <p:spPr>
          <a:xfrm>
            <a:off x="119336" y="476672"/>
            <a:ext cx="10892690" cy="701452"/>
          </a:xfrm>
        </p:spPr>
        <p:txBody>
          <a:bodyPr/>
          <a:lstStyle/>
          <a:p>
            <a:r>
              <a:rPr lang="en-GB" sz="2800" dirty="0"/>
              <a:t>W </a:t>
            </a:r>
            <a:r>
              <a:rPr lang="en-GB" sz="1400" dirty="0"/>
              <a:t>–</a:t>
            </a:r>
            <a:r>
              <a:rPr lang="en-GB" sz="2800" dirty="0"/>
              <a:t> V</a:t>
            </a:r>
            <a:r>
              <a:rPr lang="en-GB" sz="1400" dirty="0"/>
              <a:t> - </a:t>
            </a:r>
            <a:r>
              <a:rPr lang="en-GB" sz="2800" dirty="0"/>
              <a:t>H &amp; </a:t>
            </a:r>
            <a:r>
              <a:rPr lang="en-GB" sz="2800" dirty="0" err="1"/>
              <a:t>Ors</a:t>
            </a:r>
            <a:r>
              <a:rPr lang="en-GB" sz="2800" dirty="0"/>
              <a:t> – SUMMARY SUBMISSIONS</a:t>
            </a:r>
            <a:endParaRPr lang="en-GB" sz="2800" dirty="0">
              <a:solidFill>
                <a:srgbClr val="21FFA1"/>
              </a:solidFill>
            </a:endParaRPr>
          </a:p>
        </p:txBody>
      </p:sp>
      <p:sp>
        <p:nvSpPr>
          <p:cNvPr id="4" name="Content Placeholder 3">
            <a:extLst>
              <a:ext uri="{FF2B5EF4-FFF2-40B4-BE49-F238E27FC236}">
                <a16:creationId xmlns:a16="http://schemas.microsoft.com/office/drawing/2014/main" id="{BA9DE5F0-8E3E-E18A-75AE-5292E8DECAF0}"/>
              </a:ext>
            </a:extLst>
          </p:cNvPr>
          <p:cNvSpPr txBox="1">
            <a:spLocks/>
          </p:cNvSpPr>
          <p:nvPr/>
        </p:nvSpPr>
        <p:spPr bwMode="auto">
          <a:xfrm>
            <a:off x="407368" y="1178124"/>
            <a:ext cx="6212172" cy="4771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66"/>
              </a:buClr>
              <a:buFontTx/>
              <a:buBlip>
                <a:blip r:embed="rId3"/>
              </a:buBlip>
              <a:defRPr sz="2400" b="1" i="0">
                <a:solidFill>
                  <a:schemeClr val="tx1"/>
                </a:solidFill>
                <a:latin typeface="Quicksand SemiBold" pitchFamily="2" charset="77"/>
                <a:ea typeface="+mn-ea"/>
                <a:cs typeface="+mn-cs"/>
              </a:defRPr>
            </a:lvl1pPr>
            <a:lvl2pPr marL="742950" indent="-285750" algn="l" rtl="0" eaLnBrk="1" fontAlgn="base" hangingPunct="1">
              <a:spcBef>
                <a:spcPct val="20000"/>
              </a:spcBef>
              <a:spcAft>
                <a:spcPct val="0"/>
              </a:spcAft>
              <a:buClr>
                <a:srgbClr val="000066"/>
              </a:buClr>
              <a:buFontTx/>
              <a:buBlip>
                <a:blip r:embed="rId3"/>
              </a:buBlip>
              <a:defRPr sz="2000">
                <a:solidFill>
                  <a:schemeClr val="tx1"/>
                </a:solidFill>
                <a:latin typeface="Quicksand" pitchFamily="2" charset="77"/>
              </a:defRPr>
            </a:lvl2pPr>
            <a:lvl3pPr marL="1143000" indent="-228600" algn="l" rtl="0" eaLnBrk="1" fontAlgn="base" hangingPunct="1">
              <a:spcBef>
                <a:spcPct val="20000"/>
              </a:spcBef>
              <a:spcAft>
                <a:spcPct val="0"/>
              </a:spcAft>
              <a:buClr>
                <a:srgbClr val="000066"/>
              </a:buClr>
              <a:buFontTx/>
              <a:buBlip>
                <a:blip r:embed="rId3"/>
              </a:buBlip>
              <a:defRPr sz="1800">
                <a:solidFill>
                  <a:schemeClr val="tx1"/>
                </a:solidFill>
                <a:latin typeface="Quicksand" pitchFamily="2" charset="77"/>
              </a:defRPr>
            </a:lvl3pPr>
            <a:lvl4pPr marL="1600200" indent="-228600" algn="l" rtl="0" eaLnBrk="1" fontAlgn="base" hangingPunct="1">
              <a:spcBef>
                <a:spcPct val="20000"/>
              </a:spcBef>
              <a:spcAft>
                <a:spcPct val="0"/>
              </a:spcAft>
              <a:buClr>
                <a:srgbClr val="000066"/>
              </a:buClr>
              <a:buFontTx/>
              <a:buBlip>
                <a:blip r:embed="rId3"/>
              </a:buBlip>
              <a:defRPr sz="1600">
                <a:solidFill>
                  <a:schemeClr val="tx1"/>
                </a:solidFill>
                <a:latin typeface="Quicksand" pitchFamily="2" charset="77"/>
              </a:defRPr>
            </a:lvl4pPr>
            <a:lvl5pPr marL="2057400" indent="-228600" algn="l" rtl="0" eaLnBrk="1" fontAlgn="base" hangingPunct="1">
              <a:spcBef>
                <a:spcPct val="20000"/>
              </a:spcBef>
              <a:spcAft>
                <a:spcPct val="0"/>
              </a:spcAft>
              <a:buClr>
                <a:srgbClr val="000066"/>
              </a:buClr>
              <a:buFontTx/>
              <a:buBlip>
                <a:blip r:embed="rId3"/>
              </a:buBlip>
              <a:defRPr sz="1400">
                <a:solidFill>
                  <a:schemeClr val="tx1"/>
                </a:solidFill>
                <a:latin typeface="Quicksand" pitchFamily="2" charset="77"/>
              </a:defRPr>
            </a:lvl5pPr>
            <a:lvl6pPr marL="25146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9pPr>
          </a:lstStyle>
          <a:p>
            <a:r>
              <a:rPr lang="en-GB" b="0" i="0" u="none" strike="noStrike" baseline="0" dirty="0">
                <a:solidFill>
                  <a:srgbClr val="000000"/>
                </a:solidFill>
                <a:latin typeface="+mn-lt"/>
              </a:rPr>
              <a:t>A guillotine had been included within the Accounts in error, resulting in an overstatement of net assets by £17,387.50</a:t>
            </a:r>
          </a:p>
          <a:p>
            <a:r>
              <a:rPr lang="en-GB" b="0" i="0" u="none" strike="noStrike" baseline="0" dirty="0">
                <a:solidFill>
                  <a:srgbClr val="000000"/>
                </a:solidFill>
                <a:latin typeface="+mn-lt"/>
              </a:rPr>
              <a:t>A HME50 press had been included within the Accounts in error, resulting in an overstatement of net assets by £6,037.50</a:t>
            </a:r>
          </a:p>
          <a:p>
            <a:pPr lvl="1"/>
            <a:r>
              <a:rPr lang="en-GB" sz="2400" dirty="0">
                <a:solidFill>
                  <a:srgbClr val="000000"/>
                </a:solidFill>
                <a:latin typeface="+mn-lt"/>
              </a:rPr>
              <a:t>Assets had been sold but the disposal not accounted for.</a:t>
            </a:r>
            <a:endParaRPr lang="en-GB" sz="2400" b="0" i="0" u="none" strike="noStrike" baseline="0" dirty="0">
              <a:solidFill>
                <a:srgbClr val="000000"/>
              </a:solidFill>
              <a:latin typeface="+mn-lt"/>
            </a:endParaRPr>
          </a:p>
          <a:p>
            <a:r>
              <a:rPr lang="en-GB" b="0" i="0" u="none" strike="noStrike" baseline="0" dirty="0">
                <a:solidFill>
                  <a:srgbClr val="000000"/>
                </a:solidFill>
                <a:latin typeface="+mn-lt"/>
              </a:rPr>
              <a:t>Write off was subsequently accepted by Seller</a:t>
            </a:r>
            <a:endParaRPr lang="en-GB" b="1" dirty="0">
              <a:effectLst/>
              <a:latin typeface="+mn-lt"/>
              <a:cs typeface="Times New Roman" panose="02020603050405020304" pitchFamily="18" charset="0"/>
            </a:endParaRPr>
          </a:p>
        </p:txBody>
      </p:sp>
      <p:pic>
        <p:nvPicPr>
          <p:cNvPr id="5" name="Picture Placeholder 4" descr="A close up of a plant&#10;&#10;Description automatically generated">
            <a:extLst>
              <a:ext uri="{FF2B5EF4-FFF2-40B4-BE49-F238E27FC236}">
                <a16:creationId xmlns:a16="http://schemas.microsoft.com/office/drawing/2014/main" id="{129CF8F4-E0B3-D541-C367-83BAA51180DB}"/>
              </a:ext>
            </a:extLst>
          </p:cNvPr>
          <p:cNvPicPr>
            <a:picLocks noChangeAspect="1"/>
          </p:cNvPicPr>
          <p:nvPr/>
        </p:nvPicPr>
        <p:blipFill>
          <a:blip r:embed="rId4">
            <a:extLst>
              <a:ext uri="{28A0092B-C50C-407E-A947-70E740481C1C}">
                <a14:useLocalDpi xmlns:a14="http://schemas.microsoft.com/office/drawing/2010/main" val="0"/>
              </a:ext>
            </a:extLst>
          </a:blip>
          <a:srcRect l="7693" r="7693"/>
          <a:stretch>
            <a:fillRect/>
          </a:stretch>
        </p:blipFill>
        <p:spPr>
          <a:xfrm>
            <a:off x="6983047" y="0"/>
            <a:ext cx="5208954" cy="6669360"/>
          </a:xfrm>
          <a:prstGeom prst="rect">
            <a:avLst/>
          </a:prstGeom>
        </p:spPr>
      </p:pic>
    </p:spTree>
    <p:extLst>
      <p:ext uri="{BB962C8B-B14F-4D97-AF65-F5344CB8AC3E}">
        <p14:creationId xmlns:p14="http://schemas.microsoft.com/office/powerpoint/2010/main" val="91365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B2D69-12AA-C5C2-71E6-EDEE8A452DAE}"/>
              </a:ext>
            </a:extLst>
          </p:cNvPr>
          <p:cNvSpPr>
            <a:spLocks noGrp="1"/>
          </p:cNvSpPr>
          <p:nvPr>
            <p:ph idx="1"/>
          </p:nvPr>
        </p:nvSpPr>
        <p:spPr>
          <a:xfrm>
            <a:off x="407368" y="2780928"/>
            <a:ext cx="10892692" cy="4464496"/>
          </a:xfrm>
        </p:spPr>
        <p:txBody>
          <a:bodyPr/>
          <a:lstStyle/>
          <a:p>
            <a:pPr marL="0" indent="0">
              <a:buNone/>
            </a:pPr>
            <a:endParaRPr lang="en-GB" sz="2000" b="0" dirty="0">
              <a:solidFill>
                <a:srgbClr val="13294B"/>
              </a:solidFill>
              <a:latin typeface="+mn-lt"/>
            </a:endParaRPr>
          </a:p>
          <a:p>
            <a:endParaRPr lang="en-GB" dirty="0"/>
          </a:p>
        </p:txBody>
      </p:sp>
      <p:sp>
        <p:nvSpPr>
          <p:cNvPr id="3" name="Title 2">
            <a:extLst>
              <a:ext uri="{FF2B5EF4-FFF2-40B4-BE49-F238E27FC236}">
                <a16:creationId xmlns:a16="http://schemas.microsoft.com/office/drawing/2014/main" id="{5535E8BF-9997-5772-A006-209E0137A7FB}"/>
              </a:ext>
            </a:extLst>
          </p:cNvPr>
          <p:cNvSpPr>
            <a:spLocks noGrp="1"/>
          </p:cNvSpPr>
          <p:nvPr>
            <p:ph type="title"/>
          </p:nvPr>
        </p:nvSpPr>
        <p:spPr>
          <a:xfrm>
            <a:off x="119336" y="476672"/>
            <a:ext cx="10892690" cy="701452"/>
          </a:xfrm>
        </p:spPr>
        <p:txBody>
          <a:bodyPr/>
          <a:lstStyle/>
          <a:p>
            <a:r>
              <a:rPr lang="en-GB" sz="2800" dirty="0"/>
              <a:t>W </a:t>
            </a:r>
            <a:r>
              <a:rPr lang="en-GB" sz="1400" dirty="0"/>
              <a:t>–</a:t>
            </a:r>
            <a:r>
              <a:rPr lang="en-GB" sz="2800" dirty="0"/>
              <a:t> V</a:t>
            </a:r>
            <a:r>
              <a:rPr lang="en-GB" sz="1400" dirty="0"/>
              <a:t> - </a:t>
            </a:r>
            <a:r>
              <a:rPr lang="en-GB" sz="2800" dirty="0"/>
              <a:t>H &amp; </a:t>
            </a:r>
            <a:r>
              <a:rPr lang="en-GB" sz="2800" dirty="0" err="1"/>
              <a:t>Ors</a:t>
            </a:r>
            <a:r>
              <a:rPr lang="en-GB" sz="2800" dirty="0"/>
              <a:t> – SUMMARY SUBMISSIONS</a:t>
            </a:r>
            <a:endParaRPr lang="en-GB" sz="2800" dirty="0">
              <a:solidFill>
                <a:srgbClr val="21FFA1"/>
              </a:solidFill>
            </a:endParaRPr>
          </a:p>
        </p:txBody>
      </p:sp>
      <p:sp>
        <p:nvSpPr>
          <p:cNvPr id="4" name="Content Placeholder 3">
            <a:extLst>
              <a:ext uri="{FF2B5EF4-FFF2-40B4-BE49-F238E27FC236}">
                <a16:creationId xmlns:a16="http://schemas.microsoft.com/office/drawing/2014/main" id="{BA9DE5F0-8E3E-E18A-75AE-5292E8DECAF0}"/>
              </a:ext>
            </a:extLst>
          </p:cNvPr>
          <p:cNvSpPr txBox="1">
            <a:spLocks/>
          </p:cNvSpPr>
          <p:nvPr/>
        </p:nvSpPr>
        <p:spPr bwMode="auto">
          <a:xfrm>
            <a:off x="407368" y="1178124"/>
            <a:ext cx="6212172" cy="4771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66"/>
              </a:buClr>
              <a:buFontTx/>
              <a:buBlip>
                <a:blip r:embed="rId3"/>
              </a:buBlip>
              <a:defRPr sz="2400" b="1" i="0">
                <a:solidFill>
                  <a:schemeClr val="tx1"/>
                </a:solidFill>
                <a:latin typeface="Quicksand SemiBold" pitchFamily="2" charset="77"/>
                <a:ea typeface="+mn-ea"/>
                <a:cs typeface="+mn-cs"/>
              </a:defRPr>
            </a:lvl1pPr>
            <a:lvl2pPr marL="742950" indent="-285750" algn="l" rtl="0" eaLnBrk="1" fontAlgn="base" hangingPunct="1">
              <a:spcBef>
                <a:spcPct val="20000"/>
              </a:spcBef>
              <a:spcAft>
                <a:spcPct val="0"/>
              </a:spcAft>
              <a:buClr>
                <a:srgbClr val="000066"/>
              </a:buClr>
              <a:buFontTx/>
              <a:buBlip>
                <a:blip r:embed="rId3"/>
              </a:buBlip>
              <a:defRPr sz="2000">
                <a:solidFill>
                  <a:schemeClr val="tx1"/>
                </a:solidFill>
                <a:latin typeface="Quicksand" pitchFamily="2" charset="77"/>
              </a:defRPr>
            </a:lvl2pPr>
            <a:lvl3pPr marL="1143000" indent="-228600" algn="l" rtl="0" eaLnBrk="1" fontAlgn="base" hangingPunct="1">
              <a:spcBef>
                <a:spcPct val="20000"/>
              </a:spcBef>
              <a:spcAft>
                <a:spcPct val="0"/>
              </a:spcAft>
              <a:buClr>
                <a:srgbClr val="000066"/>
              </a:buClr>
              <a:buFontTx/>
              <a:buBlip>
                <a:blip r:embed="rId3"/>
              </a:buBlip>
              <a:defRPr sz="1800">
                <a:solidFill>
                  <a:schemeClr val="tx1"/>
                </a:solidFill>
                <a:latin typeface="Quicksand" pitchFamily="2" charset="77"/>
              </a:defRPr>
            </a:lvl3pPr>
            <a:lvl4pPr marL="1600200" indent="-228600" algn="l" rtl="0" eaLnBrk="1" fontAlgn="base" hangingPunct="1">
              <a:spcBef>
                <a:spcPct val="20000"/>
              </a:spcBef>
              <a:spcAft>
                <a:spcPct val="0"/>
              </a:spcAft>
              <a:buClr>
                <a:srgbClr val="000066"/>
              </a:buClr>
              <a:buFontTx/>
              <a:buBlip>
                <a:blip r:embed="rId3"/>
              </a:buBlip>
              <a:defRPr sz="1600">
                <a:solidFill>
                  <a:schemeClr val="tx1"/>
                </a:solidFill>
                <a:latin typeface="Quicksand" pitchFamily="2" charset="77"/>
              </a:defRPr>
            </a:lvl4pPr>
            <a:lvl5pPr marL="2057400" indent="-228600" algn="l" rtl="0" eaLnBrk="1" fontAlgn="base" hangingPunct="1">
              <a:spcBef>
                <a:spcPct val="20000"/>
              </a:spcBef>
              <a:spcAft>
                <a:spcPct val="0"/>
              </a:spcAft>
              <a:buClr>
                <a:srgbClr val="000066"/>
              </a:buClr>
              <a:buFontTx/>
              <a:buBlip>
                <a:blip r:embed="rId3"/>
              </a:buBlip>
              <a:defRPr sz="1400">
                <a:solidFill>
                  <a:schemeClr val="tx1"/>
                </a:solidFill>
                <a:latin typeface="Quicksand" pitchFamily="2" charset="77"/>
              </a:defRPr>
            </a:lvl5pPr>
            <a:lvl6pPr marL="25146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9pPr>
          </a:lstStyle>
          <a:p>
            <a:r>
              <a:rPr lang="en-GB" b="0" i="0" u="none" strike="noStrike" baseline="0" dirty="0">
                <a:solidFill>
                  <a:srgbClr val="000000"/>
                </a:solidFill>
                <a:latin typeface="+mn-lt"/>
              </a:rPr>
              <a:t>The Accounts should have included an impairment provision of at least £438,458, based on the carrying value of the asset as at 31 January 2017</a:t>
            </a:r>
          </a:p>
          <a:p>
            <a:pPr lvl="1"/>
            <a:r>
              <a:rPr lang="en-GB" sz="2400" b="0" i="0" u="none" strike="noStrike" baseline="0" dirty="0">
                <a:solidFill>
                  <a:srgbClr val="000000"/>
                </a:solidFill>
                <a:latin typeface="+mn-lt"/>
              </a:rPr>
              <a:t>evidence suggested that by 2011 it was recognised that Project was not economically viable and the Assets was mothballed around the same time and thereafter held in storage. </a:t>
            </a:r>
            <a:endParaRPr lang="en-GB" sz="2400" b="1" dirty="0">
              <a:effectLst/>
              <a:latin typeface="+mn-lt"/>
              <a:cs typeface="Times New Roman" panose="02020603050405020304" pitchFamily="18" charset="0"/>
            </a:endParaRPr>
          </a:p>
        </p:txBody>
      </p:sp>
      <p:pic>
        <p:nvPicPr>
          <p:cNvPr id="5" name="Picture Placeholder 4" descr="A close up of a plant&#10;&#10;Description automatically generated">
            <a:extLst>
              <a:ext uri="{FF2B5EF4-FFF2-40B4-BE49-F238E27FC236}">
                <a16:creationId xmlns:a16="http://schemas.microsoft.com/office/drawing/2014/main" id="{129CF8F4-E0B3-D541-C367-83BAA51180DB}"/>
              </a:ext>
            </a:extLst>
          </p:cNvPr>
          <p:cNvPicPr>
            <a:picLocks noChangeAspect="1"/>
          </p:cNvPicPr>
          <p:nvPr/>
        </p:nvPicPr>
        <p:blipFill>
          <a:blip r:embed="rId4">
            <a:extLst>
              <a:ext uri="{28A0092B-C50C-407E-A947-70E740481C1C}">
                <a14:useLocalDpi xmlns:a14="http://schemas.microsoft.com/office/drawing/2010/main" val="0"/>
              </a:ext>
            </a:extLst>
          </a:blip>
          <a:srcRect l="7693" r="7693"/>
          <a:stretch>
            <a:fillRect/>
          </a:stretch>
        </p:blipFill>
        <p:spPr>
          <a:xfrm>
            <a:off x="6983047" y="0"/>
            <a:ext cx="5208954" cy="6669360"/>
          </a:xfrm>
          <a:prstGeom prst="rect">
            <a:avLst/>
          </a:prstGeom>
        </p:spPr>
      </p:pic>
    </p:spTree>
    <p:extLst>
      <p:ext uri="{BB962C8B-B14F-4D97-AF65-F5344CB8AC3E}">
        <p14:creationId xmlns:p14="http://schemas.microsoft.com/office/powerpoint/2010/main" val="2273823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B2D69-12AA-C5C2-71E6-EDEE8A452DAE}"/>
              </a:ext>
            </a:extLst>
          </p:cNvPr>
          <p:cNvSpPr>
            <a:spLocks noGrp="1"/>
          </p:cNvSpPr>
          <p:nvPr>
            <p:ph idx="1"/>
          </p:nvPr>
        </p:nvSpPr>
        <p:spPr>
          <a:xfrm>
            <a:off x="407368" y="2780928"/>
            <a:ext cx="10892692" cy="4464496"/>
          </a:xfrm>
        </p:spPr>
        <p:txBody>
          <a:bodyPr/>
          <a:lstStyle/>
          <a:p>
            <a:pPr marL="0" indent="0">
              <a:buNone/>
            </a:pPr>
            <a:endParaRPr lang="en-GB" sz="2000" b="0" dirty="0">
              <a:solidFill>
                <a:srgbClr val="13294B"/>
              </a:solidFill>
              <a:latin typeface="+mn-lt"/>
            </a:endParaRPr>
          </a:p>
          <a:p>
            <a:endParaRPr lang="en-GB" dirty="0"/>
          </a:p>
        </p:txBody>
      </p:sp>
      <p:sp>
        <p:nvSpPr>
          <p:cNvPr id="3" name="Title 2">
            <a:extLst>
              <a:ext uri="{FF2B5EF4-FFF2-40B4-BE49-F238E27FC236}">
                <a16:creationId xmlns:a16="http://schemas.microsoft.com/office/drawing/2014/main" id="{5535E8BF-9997-5772-A006-209E0137A7FB}"/>
              </a:ext>
            </a:extLst>
          </p:cNvPr>
          <p:cNvSpPr>
            <a:spLocks noGrp="1"/>
          </p:cNvSpPr>
          <p:nvPr>
            <p:ph type="title"/>
          </p:nvPr>
        </p:nvSpPr>
        <p:spPr>
          <a:xfrm>
            <a:off x="119336" y="476672"/>
            <a:ext cx="10892690" cy="701452"/>
          </a:xfrm>
        </p:spPr>
        <p:txBody>
          <a:bodyPr/>
          <a:lstStyle/>
          <a:p>
            <a:r>
              <a:rPr lang="en-GB" sz="2800" dirty="0"/>
              <a:t>W </a:t>
            </a:r>
            <a:r>
              <a:rPr lang="en-GB" sz="1400" dirty="0"/>
              <a:t>–</a:t>
            </a:r>
            <a:r>
              <a:rPr lang="en-GB" sz="2800" dirty="0"/>
              <a:t> V</a:t>
            </a:r>
            <a:r>
              <a:rPr lang="en-GB" sz="1400" dirty="0"/>
              <a:t> - </a:t>
            </a:r>
            <a:r>
              <a:rPr lang="en-GB" sz="2800" dirty="0"/>
              <a:t>H &amp; </a:t>
            </a:r>
            <a:r>
              <a:rPr lang="en-GB" sz="2800" dirty="0" err="1"/>
              <a:t>Ors</a:t>
            </a:r>
            <a:r>
              <a:rPr lang="en-GB" sz="2800" dirty="0"/>
              <a:t> – SUMMARY SUBMISSIONS</a:t>
            </a:r>
            <a:endParaRPr lang="en-GB" sz="2800" dirty="0">
              <a:solidFill>
                <a:srgbClr val="21FFA1"/>
              </a:solidFill>
            </a:endParaRPr>
          </a:p>
        </p:txBody>
      </p:sp>
      <p:sp>
        <p:nvSpPr>
          <p:cNvPr id="4" name="Content Placeholder 3">
            <a:extLst>
              <a:ext uri="{FF2B5EF4-FFF2-40B4-BE49-F238E27FC236}">
                <a16:creationId xmlns:a16="http://schemas.microsoft.com/office/drawing/2014/main" id="{BA9DE5F0-8E3E-E18A-75AE-5292E8DECAF0}"/>
              </a:ext>
            </a:extLst>
          </p:cNvPr>
          <p:cNvSpPr txBox="1">
            <a:spLocks/>
          </p:cNvSpPr>
          <p:nvPr/>
        </p:nvSpPr>
        <p:spPr bwMode="auto">
          <a:xfrm>
            <a:off x="407368" y="1340768"/>
            <a:ext cx="6212172"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66"/>
              </a:buClr>
              <a:buFontTx/>
              <a:buBlip>
                <a:blip r:embed="rId3"/>
              </a:buBlip>
              <a:defRPr sz="2400" b="1" i="0">
                <a:solidFill>
                  <a:schemeClr val="tx1"/>
                </a:solidFill>
                <a:latin typeface="Quicksand SemiBold" pitchFamily="2" charset="77"/>
                <a:ea typeface="+mn-ea"/>
                <a:cs typeface="+mn-cs"/>
              </a:defRPr>
            </a:lvl1pPr>
            <a:lvl2pPr marL="742950" indent="-285750" algn="l" rtl="0" eaLnBrk="1" fontAlgn="base" hangingPunct="1">
              <a:spcBef>
                <a:spcPct val="20000"/>
              </a:spcBef>
              <a:spcAft>
                <a:spcPct val="0"/>
              </a:spcAft>
              <a:buClr>
                <a:srgbClr val="000066"/>
              </a:buClr>
              <a:buFontTx/>
              <a:buBlip>
                <a:blip r:embed="rId3"/>
              </a:buBlip>
              <a:defRPr sz="2000">
                <a:solidFill>
                  <a:schemeClr val="tx1"/>
                </a:solidFill>
                <a:latin typeface="Quicksand" pitchFamily="2" charset="77"/>
              </a:defRPr>
            </a:lvl2pPr>
            <a:lvl3pPr marL="1143000" indent="-228600" algn="l" rtl="0" eaLnBrk="1" fontAlgn="base" hangingPunct="1">
              <a:spcBef>
                <a:spcPct val="20000"/>
              </a:spcBef>
              <a:spcAft>
                <a:spcPct val="0"/>
              </a:spcAft>
              <a:buClr>
                <a:srgbClr val="000066"/>
              </a:buClr>
              <a:buFontTx/>
              <a:buBlip>
                <a:blip r:embed="rId3"/>
              </a:buBlip>
              <a:defRPr sz="1800">
                <a:solidFill>
                  <a:schemeClr val="tx1"/>
                </a:solidFill>
                <a:latin typeface="Quicksand" pitchFamily="2" charset="77"/>
              </a:defRPr>
            </a:lvl3pPr>
            <a:lvl4pPr marL="1600200" indent="-228600" algn="l" rtl="0" eaLnBrk="1" fontAlgn="base" hangingPunct="1">
              <a:spcBef>
                <a:spcPct val="20000"/>
              </a:spcBef>
              <a:spcAft>
                <a:spcPct val="0"/>
              </a:spcAft>
              <a:buClr>
                <a:srgbClr val="000066"/>
              </a:buClr>
              <a:buFontTx/>
              <a:buBlip>
                <a:blip r:embed="rId3"/>
              </a:buBlip>
              <a:defRPr sz="1600">
                <a:solidFill>
                  <a:schemeClr val="tx1"/>
                </a:solidFill>
                <a:latin typeface="Quicksand" pitchFamily="2" charset="77"/>
              </a:defRPr>
            </a:lvl4pPr>
            <a:lvl5pPr marL="2057400" indent="-228600" algn="l" rtl="0" eaLnBrk="1" fontAlgn="base" hangingPunct="1">
              <a:spcBef>
                <a:spcPct val="20000"/>
              </a:spcBef>
              <a:spcAft>
                <a:spcPct val="0"/>
              </a:spcAft>
              <a:buClr>
                <a:srgbClr val="000066"/>
              </a:buClr>
              <a:buFontTx/>
              <a:buBlip>
                <a:blip r:embed="rId3"/>
              </a:buBlip>
              <a:defRPr sz="1400">
                <a:solidFill>
                  <a:schemeClr val="tx1"/>
                </a:solidFill>
                <a:latin typeface="Quicksand" pitchFamily="2" charset="77"/>
              </a:defRPr>
            </a:lvl5pPr>
            <a:lvl6pPr marL="25146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9pPr>
          </a:lstStyle>
          <a:p>
            <a:pPr algn="l"/>
            <a:r>
              <a:rPr lang="en-GB" sz="1600" b="0" i="0" u="none" strike="noStrike" baseline="0" dirty="0">
                <a:latin typeface="+mn-lt"/>
              </a:rPr>
              <a:t>The Completion Accounts must be prepared applying the same accounting standards, principles, policies and practices that were used in the preparation of the 2015 Accounts.</a:t>
            </a:r>
          </a:p>
          <a:p>
            <a:pPr algn="l"/>
            <a:r>
              <a:rPr lang="en-GB" sz="1600" b="0" i="0" u="none" strike="noStrike" baseline="0" dirty="0">
                <a:latin typeface="+mn-lt"/>
              </a:rPr>
              <a:t>The only exception is if the 2015 Accounts did not comply with UK GAAP at 31 December 2015. This single exception cannot as the 2015 Accounts were compliant with UK GAAP at that date.</a:t>
            </a:r>
          </a:p>
          <a:p>
            <a:pPr algn="l"/>
            <a:r>
              <a:rPr lang="en-GB" sz="1600" b="0" i="0" u="none" strike="noStrike" baseline="0" dirty="0">
                <a:latin typeface="+mn-lt"/>
              </a:rPr>
              <a:t>T undertook an impairment review in preparing the 2015 and 2016 Accounts. It was established that no impairment had occurred.</a:t>
            </a:r>
          </a:p>
          <a:p>
            <a:pPr algn="l"/>
            <a:r>
              <a:rPr lang="en-GB" sz="1600" b="0" i="0" u="none" strike="noStrike" baseline="0" dirty="0">
                <a:latin typeface="+mn-lt"/>
              </a:rPr>
              <a:t>The Sellers conclude that no adjustment for impairment is needed in the Completion Accounts as:</a:t>
            </a:r>
          </a:p>
          <a:p>
            <a:pPr algn="l"/>
            <a:r>
              <a:rPr lang="en-GB" sz="1600" b="0" i="0" u="none" strike="noStrike" baseline="0" dirty="0">
                <a:latin typeface="+mn-lt"/>
              </a:rPr>
              <a:t>(a) Nothing had happened that requires impairment.; and</a:t>
            </a:r>
          </a:p>
          <a:p>
            <a:pPr algn="l"/>
            <a:r>
              <a:rPr lang="en-GB" sz="1600" b="0" i="0" u="none" strike="noStrike" baseline="0" dirty="0">
                <a:latin typeface="+mn-lt"/>
              </a:rPr>
              <a:t>(b) There has been no change in the economic environment and there remains a market for the product.</a:t>
            </a:r>
            <a:endParaRPr lang="en-GB" sz="1600" b="1" dirty="0">
              <a:effectLst/>
              <a:latin typeface="+mn-lt"/>
              <a:cs typeface="Times New Roman" panose="02020603050405020304" pitchFamily="18" charset="0"/>
            </a:endParaRPr>
          </a:p>
        </p:txBody>
      </p:sp>
      <p:pic>
        <p:nvPicPr>
          <p:cNvPr id="5" name="Picture Placeholder 4" descr="A close up of a plant&#10;&#10;Description automatically generated">
            <a:extLst>
              <a:ext uri="{FF2B5EF4-FFF2-40B4-BE49-F238E27FC236}">
                <a16:creationId xmlns:a16="http://schemas.microsoft.com/office/drawing/2014/main" id="{129CF8F4-E0B3-D541-C367-83BAA51180DB}"/>
              </a:ext>
            </a:extLst>
          </p:cNvPr>
          <p:cNvPicPr>
            <a:picLocks noChangeAspect="1"/>
          </p:cNvPicPr>
          <p:nvPr/>
        </p:nvPicPr>
        <p:blipFill>
          <a:blip r:embed="rId4">
            <a:extLst>
              <a:ext uri="{28A0092B-C50C-407E-A947-70E740481C1C}">
                <a14:useLocalDpi xmlns:a14="http://schemas.microsoft.com/office/drawing/2010/main" val="0"/>
              </a:ext>
            </a:extLst>
          </a:blip>
          <a:srcRect l="7693" r="7693"/>
          <a:stretch>
            <a:fillRect/>
          </a:stretch>
        </p:blipFill>
        <p:spPr>
          <a:xfrm>
            <a:off x="6983047" y="0"/>
            <a:ext cx="5208954" cy="6669360"/>
          </a:xfrm>
          <a:prstGeom prst="rect">
            <a:avLst/>
          </a:prstGeom>
        </p:spPr>
      </p:pic>
    </p:spTree>
    <p:extLst>
      <p:ext uri="{BB962C8B-B14F-4D97-AF65-F5344CB8AC3E}">
        <p14:creationId xmlns:p14="http://schemas.microsoft.com/office/powerpoint/2010/main" val="403216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B2D69-12AA-C5C2-71E6-EDEE8A452DAE}"/>
              </a:ext>
            </a:extLst>
          </p:cNvPr>
          <p:cNvSpPr>
            <a:spLocks noGrp="1"/>
          </p:cNvSpPr>
          <p:nvPr>
            <p:ph idx="1"/>
          </p:nvPr>
        </p:nvSpPr>
        <p:spPr>
          <a:xfrm>
            <a:off x="407368" y="2780928"/>
            <a:ext cx="10892692" cy="4464496"/>
          </a:xfrm>
        </p:spPr>
        <p:txBody>
          <a:bodyPr/>
          <a:lstStyle/>
          <a:p>
            <a:pPr marL="0" indent="0">
              <a:buNone/>
            </a:pPr>
            <a:endParaRPr lang="en-GB" sz="2000" b="0" dirty="0">
              <a:solidFill>
                <a:srgbClr val="13294B"/>
              </a:solidFill>
              <a:latin typeface="+mn-lt"/>
            </a:endParaRPr>
          </a:p>
          <a:p>
            <a:endParaRPr lang="en-GB" dirty="0"/>
          </a:p>
        </p:txBody>
      </p:sp>
      <p:sp>
        <p:nvSpPr>
          <p:cNvPr id="3" name="Title 2">
            <a:extLst>
              <a:ext uri="{FF2B5EF4-FFF2-40B4-BE49-F238E27FC236}">
                <a16:creationId xmlns:a16="http://schemas.microsoft.com/office/drawing/2014/main" id="{5535E8BF-9997-5772-A006-209E0137A7FB}"/>
              </a:ext>
            </a:extLst>
          </p:cNvPr>
          <p:cNvSpPr>
            <a:spLocks noGrp="1"/>
          </p:cNvSpPr>
          <p:nvPr>
            <p:ph type="title"/>
          </p:nvPr>
        </p:nvSpPr>
        <p:spPr>
          <a:xfrm>
            <a:off x="119336" y="476672"/>
            <a:ext cx="10892690" cy="701452"/>
          </a:xfrm>
        </p:spPr>
        <p:txBody>
          <a:bodyPr/>
          <a:lstStyle/>
          <a:p>
            <a:r>
              <a:rPr lang="en-GB" sz="2800" dirty="0"/>
              <a:t>W </a:t>
            </a:r>
            <a:r>
              <a:rPr lang="en-GB" sz="1400" dirty="0"/>
              <a:t>–</a:t>
            </a:r>
            <a:r>
              <a:rPr lang="en-GB" sz="2800" dirty="0"/>
              <a:t> V</a:t>
            </a:r>
            <a:r>
              <a:rPr lang="en-GB" sz="1400" dirty="0"/>
              <a:t> - </a:t>
            </a:r>
            <a:r>
              <a:rPr lang="en-GB" sz="2800" dirty="0"/>
              <a:t>H &amp; </a:t>
            </a:r>
            <a:r>
              <a:rPr lang="en-GB" sz="2800" dirty="0" err="1"/>
              <a:t>Ors</a:t>
            </a:r>
            <a:r>
              <a:rPr lang="en-GB" sz="2800" dirty="0"/>
              <a:t> – SUMMARY SUBMISSIONS</a:t>
            </a:r>
            <a:endParaRPr lang="en-GB" sz="2800" dirty="0">
              <a:solidFill>
                <a:srgbClr val="21FFA1"/>
              </a:solidFill>
            </a:endParaRPr>
          </a:p>
        </p:txBody>
      </p:sp>
      <p:sp>
        <p:nvSpPr>
          <p:cNvPr id="4" name="Content Placeholder 3">
            <a:extLst>
              <a:ext uri="{FF2B5EF4-FFF2-40B4-BE49-F238E27FC236}">
                <a16:creationId xmlns:a16="http://schemas.microsoft.com/office/drawing/2014/main" id="{BA9DE5F0-8E3E-E18A-75AE-5292E8DECAF0}"/>
              </a:ext>
            </a:extLst>
          </p:cNvPr>
          <p:cNvSpPr txBox="1">
            <a:spLocks/>
          </p:cNvSpPr>
          <p:nvPr/>
        </p:nvSpPr>
        <p:spPr bwMode="auto">
          <a:xfrm>
            <a:off x="388977" y="1340768"/>
            <a:ext cx="6067063"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66"/>
              </a:buClr>
              <a:buFontTx/>
              <a:buBlip>
                <a:blip r:embed="rId3"/>
              </a:buBlip>
              <a:defRPr sz="2400" b="1" i="0">
                <a:solidFill>
                  <a:schemeClr val="tx1"/>
                </a:solidFill>
                <a:latin typeface="Quicksand SemiBold" pitchFamily="2" charset="77"/>
                <a:ea typeface="+mn-ea"/>
                <a:cs typeface="+mn-cs"/>
              </a:defRPr>
            </a:lvl1pPr>
            <a:lvl2pPr marL="742950" indent="-285750" algn="l" rtl="0" eaLnBrk="1" fontAlgn="base" hangingPunct="1">
              <a:spcBef>
                <a:spcPct val="20000"/>
              </a:spcBef>
              <a:spcAft>
                <a:spcPct val="0"/>
              </a:spcAft>
              <a:buClr>
                <a:srgbClr val="000066"/>
              </a:buClr>
              <a:buFontTx/>
              <a:buBlip>
                <a:blip r:embed="rId3"/>
              </a:buBlip>
              <a:defRPr sz="2000">
                <a:solidFill>
                  <a:schemeClr val="tx1"/>
                </a:solidFill>
                <a:latin typeface="Quicksand" pitchFamily="2" charset="77"/>
              </a:defRPr>
            </a:lvl2pPr>
            <a:lvl3pPr marL="1143000" indent="-228600" algn="l" rtl="0" eaLnBrk="1" fontAlgn="base" hangingPunct="1">
              <a:spcBef>
                <a:spcPct val="20000"/>
              </a:spcBef>
              <a:spcAft>
                <a:spcPct val="0"/>
              </a:spcAft>
              <a:buClr>
                <a:srgbClr val="000066"/>
              </a:buClr>
              <a:buFontTx/>
              <a:buBlip>
                <a:blip r:embed="rId3"/>
              </a:buBlip>
              <a:defRPr sz="1800">
                <a:solidFill>
                  <a:schemeClr val="tx1"/>
                </a:solidFill>
                <a:latin typeface="Quicksand" pitchFamily="2" charset="77"/>
              </a:defRPr>
            </a:lvl3pPr>
            <a:lvl4pPr marL="1600200" indent="-228600" algn="l" rtl="0" eaLnBrk="1" fontAlgn="base" hangingPunct="1">
              <a:spcBef>
                <a:spcPct val="20000"/>
              </a:spcBef>
              <a:spcAft>
                <a:spcPct val="0"/>
              </a:spcAft>
              <a:buClr>
                <a:srgbClr val="000066"/>
              </a:buClr>
              <a:buFontTx/>
              <a:buBlip>
                <a:blip r:embed="rId3"/>
              </a:buBlip>
              <a:defRPr sz="1600">
                <a:solidFill>
                  <a:schemeClr val="tx1"/>
                </a:solidFill>
                <a:latin typeface="Quicksand" pitchFamily="2" charset="77"/>
              </a:defRPr>
            </a:lvl4pPr>
            <a:lvl5pPr marL="2057400" indent="-228600" algn="l" rtl="0" eaLnBrk="1" fontAlgn="base" hangingPunct="1">
              <a:spcBef>
                <a:spcPct val="20000"/>
              </a:spcBef>
              <a:spcAft>
                <a:spcPct val="0"/>
              </a:spcAft>
              <a:buClr>
                <a:srgbClr val="000066"/>
              </a:buClr>
              <a:buFontTx/>
              <a:buBlip>
                <a:blip r:embed="rId3"/>
              </a:buBlip>
              <a:defRPr sz="1400">
                <a:solidFill>
                  <a:schemeClr val="tx1"/>
                </a:solidFill>
                <a:latin typeface="Quicksand" pitchFamily="2" charset="77"/>
              </a:defRPr>
            </a:lvl5pPr>
            <a:lvl6pPr marL="25146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9pPr>
          </a:lstStyle>
          <a:p>
            <a:r>
              <a:rPr lang="en-GB" b="0" dirty="0">
                <a:effectLst/>
                <a:latin typeface="+mn-lt"/>
                <a:cs typeface="Times New Roman" panose="02020603050405020304" pitchFamily="18" charset="0"/>
              </a:rPr>
              <a:t>Rate of gross profit achieved in January 2017 - £36,146</a:t>
            </a:r>
          </a:p>
          <a:p>
            <a:endParaRPr lang="en-GB" b="0" dirty="0">
              <a:latin typeface="+mn-lt"/>
              <a:cs typeface="Times New Roman" panose="02020603050405020304" pitchFamily="18" charset="0"/>
            </a:endParaRPr>
          </a:p>
          <a:p>
            <a:pPr lvl="1"/>
            <a:r>
              <a:rPr lang="en-GB" sz="2400" dirty="0">
                <a:effectLst/>
                <a:latin typeface="+mn-lt"/>
                <a:cs typeface="Times New Roman" panose="02020603050405020304" pitchFamily="18" charset="0"/>
              </a:rPr>
              <a:t>Seller considered that gross profit percentage for the period 1/1/2017 to 31/7/2017 should be increased to 28.5% rather than recorded 21.9%</a:t>
            </a:r>
          </a:p>
          <a:p>
            <a:pPr lvl="1"/>
            <a:endParaRPr lang="en-GB" sz="2400" dirty="0">
              <a:effectLst/>
              <a:latin typeface="+mn-lt"/>
              <a:cs typeface="Times New Roman" panose="02020603050405020304" pitchFamily="18" charset="0"/>
            </a:endParaRPr>
          </a:p>
          <a:p>
            <a:pPr lvl="1"/>
            <a:r>
              <a:rPr lang="en-GB" sz="2400" dirty="0">
                <a:latin typeface="+mn-lt"/>
                <a:cs typeface="Times New Roman" panose="02020603050405020304" pitchFamily="18" charset="0"/>
              </a:rPr>
              <a:t>Buyer considered that the accounts had been properly prepared</a:t>
            </a:r>
            <a:endParaRPr lang="en-GB" sz="2400" dirty="0">
              <a:effectLst/>
              <a:latin typeface="+mn-lt"/>
              <a:cs typeface="Times New Roman" panose="02020603050405020304" pitchFamily="18" charset="0"/>
            </a:endParaRPr>
          </a:p>
        </p:txBody>
      </p:sp>
      <p:pic>
        <p:nvPicPr>
          <p:cNvPr id="5" name="Picture Placeholder 4" descr="A close up of a plant&#10;&#10;Description automatically generated">
            <a:extLst>
              <a:ext uri="{FF2B5EF4-FFF2-40B4-BE49-F238E27FC236}">
                <a16:creationId xmlns:a16="http://schemas.microsoft.com/office/drawing/2014/main" id="{129CF8F4-E0B3-D541-C367-83BAA51180DB}"/>
              </a:ext>
            </a:extLst>
          </p:cNvPr>
          <p:cNvPicPr>
            <a:picLocks noChangeAspect="1"/>
          </p:cNvPicPr>
          <p:nvPr/>
        </p:nvPicPr>
        <p:blipFill>
          <a:blip r:embed="rId4">
            <a:extLst>
              <a:ext uri="{28A0092B-C50C-407E-A947-70E740481C1C}">
                <a14:useLocalDpi xmlns:a14="http://schemas.microsoft.com/office/drawing/2010/main" val="0"/>
              </a:ext>
            </a:extLst>
          </a:blip>
          <a:srcRect l="7693" r="7693"/>
          <a:stretch>
            <a:fillRect/>
          </a:stretch>
        </p:blipFill>
        <p:spPr>
          <a:xfrm>
            <a:off x="6983047" y="0"/>
            <a:ext cx="5208954" cy="6669360"/>
          </a:xfrm>
          <a:prstGeom prst="rect">
            <a:avLst/>
          </a:prstGeom>
        </p:spPr>
      </p:pic>
    </p:spTree>
    <p:extLst>
      <p:ext uri="{BB962C8B-B14F-4D97-AF65-F5344CB8AC3E}">
        <p14:creationId xmlns:p14="http://schemas.microsoft.com/office/powerpoint/2010/main" val="89747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B2D69-12AA-C5C2-71E6-EDEE8A452DAE}"/>
              </a:ext>
            </a:extLst>
          </p:cNvPr>
          <p:cNvSpPr>
            <a:spLocks noGrp="1"/>
          </p:cNvSpPr>
          <p:nvPr>
            <p:ph idx="1"/>
          </p:nvPr>
        </p:nvSpPr>
        <p:spPr>
          <a:xfrm>
            <a:off x="407368" y="2780928"/>
            <a:ext cx="10892692" cy="4464496"/>
          </a:xfrm>
        </p:spPr>
        <p:txBody>
          <a:bodyPr/>
          <a:lstStyle/>
          <a:p>
            <a:pPr marL="0" indent="0">
              <a:buNone/>
            </a:pPr>
            <a:endParaRPr lang="en-GB" sz="2000" b="0" dirty="0">
              <a:solidFill>
                <a:srgbClr val="13294B"/>
              </a:solidFill>
              <a:latin typeface="+mn-lt"/>
            </a:endParaRPr>
          </a:p>
          <a:p>
            <a:endParaRPr lang="en-GB" dirty="0"/>
          </a:p>
        </p:txBody>
      </p:sp>
      <p:sp>
        <p:nvSpPr>
          <p:cNvPr id="3" name="Title 2">
            <a:extLst>
              <a:ext uri="{FF2B5EF4-FFF2-40B4-BE49-F238E27FC236}">
                <a16:creationId xmlns:a16="http://schemas.microsoft.com/office/drawing/2014/main" id="{5535E8BF-9997-5772-A006-209E0137A7FB}"/>
              </a:ext>
            </a:extLst>
          </p:cNvPr>
          <p:cNvSpPr>
            <a:spLocks noGrp="1"/>
          </p:cNvSpPr>
          <p:nvPr>
            <p:ph type="title"/>
          </p:nvPr>
        </p:nvSpPr>
        <p:spPr>
          <a:xfrm>
            <a:off x="119336" y="476672"/>
            <a:ext cx="10892690" cy="701452"/>
          </a:xfrm>
        </p:spPr>
        <p:txBody>
          <a:bodyPr/>
          <a:lstStyle/>
          <a:p>
            <a:r>
              <a:rPr lang="en-GB" sz="2800" dirty="0"/>
              <a:t>W </a:t>
            </a:r>
            <a:r>
              <a:rPr lang="en-GB" sz="1400" dirty="0"/>
              <a:t>–</a:t>
            </a:r>
            <a:r>
              <a:rPr lang="en-GB" sz="2800" dirty="0"/>
              <a:t> V</a:t>
            </a:r>
            <a:r>
              <a:rPr lang="en-GB" sz="1400" dirty="0"/>
              <a:t> - </a:t>
            </a:r>
            <a:r>
              <a:rPr lang="en-GB" sz="2800" dirty="0"/>
              <a:t>H &amp; </a:t>
            </a:r>
            <a:r>
              <a:rPr lang="en-GB" sz="2800" dirty="0" err="1"/>
              <a:t>Ors</a:t>
            </a:r>
            <a:r>
              <a:rPr lang="en-GB" sz="2800" dirty="0"/>
              <a:t> – SUMMARY SUBMISSIONS</a:t>
            </a:r>
            <a:endParaRPr lang="en-GB" sz="2800" dirty="0">
              <a:solidFill>
                <a:srgbClr val="21FFA1"/>
              </a:solidFill>
            </a:endParaRPr>
          </a:p>
        </p:txBody>
      </p:sp>
      <p:sp>
        <p:nvSpPr>
          <p:cNvPr id="4" name="Content Placeholder 3">
            <a:extLst>
              <a:ext uri="{FF2B5EF4-FFF2-40B4-BE49-F238E27FC236}">
                <a16:creationId xmlns:a16="http://schemas.microsoft.com/office/drawing/2014/main" id="{BA9DE5F0-8E3E-E18A-75AE-5292E8DECAF0}"/>
              </a:ext>
            </a:extLst>
          </p:cNvPr>
          <p:cNvSpPr txBox="1">
            <a:spLocks/>
          </p:cNvSpPr>
          <p:nvPr/>
        </p:nvSpPr>
        <p:spPr bwMode="auto">
          <a:xfrm>
            <a:off x="191344" y="1412776"/>
            <a:ext cx="6212172"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66"/>
              </a:buClr>
              <a:buFontTx/>
              <a:buBlip>
                <a:blip r:embed="rId3"/>
              </a:buBlip>
              <a:defRPr sz="2400" b="1" i="0">
                <a:solidFill>
                  <a:schemeClr val="tx1"/>
                </a:solidFill>
                <a:latin typeface="Quicksand SemiBold" pitchFamily="2" charset="77"/>
                <a:ea typeface="+mn-ea"/>
                <a:cs typeface="+mn-cs"/>
              </a:defRPr>
            </a:lvl1pPr>
            <a:lvl2pPr marL="742950" indent="-285750" algn="l" rtl="0" eaLnBrk="1" fontAlgn="base" hangingPunct="1">
              <a:spcBef>
                <a:spcPct val="20000"/>
              </a:spcBef>
              <a:spcAft>
                <a:spcPct val="0"/>
              </a:spcAft>
              <a:buClr>
                <a:srgbClr val="000066"/>
              </a:buClr>
              <a:buFontTx/>
              <a:buBlip>
                <a:blip r:embed="rId3"/>
              </a:buBlip>
              <a:defRPr sz="2000">
                <a:solidFill>
                  <a:schemeClr val="tx1"/>
                </a:solidFill>
                <a:latin typeface="Quicksand" pitchFamily="2" charset="77"/>
              </a:defRPr>
            </a:lvl2pPr>
            <a:lvl3pPr marL="1143000" indent="-228600" algn="l" rtl="0" eaLnBrk="1" fontAlgn="base" hangingPunct="1">
              <a:spcBef>
                <a:spcPct val="20000"/>
              </a:spcBef>
              <a:spcAft>
                <a:spcPct val="0"/>
              </a:spcAft>
              <a:buClr>
                <a:srgbClr val="000066"/>
              </a:buClr>
              <a:buFontTx/>
              <a:buBlip>
                <a:blip r:embed="rId3"/>
              </a:buBlip>
              <a:defRPr sz="1800">
                <a:solidFill>
                  <a:schemeClr val="tx1"/>
                </a:solidFill>
                <a:latin typeface="Quicksand" pitchFamily="2" charset="77"/>
              </a:defRPr>
            </a:lvl3pPr>
            <a:lvl4pPr marL="1600200" indent="-228600" algn="l" rtl="0" eaLnBrk="1" fontAlgn="base" hangingPunct="1">
              <a:spcBef>
                <a:spcPct val="20000"/>
              </a:spcBef>
              <a:spcAft>
                <a:spcPct val="0"/>
              </a:spcAft>
              <a:buClr>
                <a:srgbClr val="000066"/>
              </a:buClr>
              <a:buFontTx/>
              <a:buBlip>
                <a:blip r:embed="rId3"/>
              </a:buBlip>
              <a:defRPr sz="1600">
                <a:solidFill>
                  <a:schemeClr val="tx1"/>
                </a:solidFill>
                <a:latin typeface="Quicksand" pitchFamily="2" charset="77"/>
              </a:defRPr>
            </a:lvl4pPr>
            <a:lvl5pPr marL="2057400" indent="-228600" algn="l" rtl="0" eaLnBrk="1" fontAlgn="base" hangingPunct="1">
              <a:spcBef>
                <a:spcPct val="20000"/>
              </a:spcBef>
              <a:spcAft>
                <a:spcPct val="0"/>
              </a:spcAft>
              <a:buClr>
                <a:srgbClr val="000066"/>
              </a:buClr>
              <a:buFontTx/>
              <a:buBlip>
                <a:blip r:embed="rId3"/>
              </a:buBlip>
              <a:defRPr sz="1400">
                <a:solidFill>
                  <a:schemeClr val="tx1"/>
                </a:solidFill>
                <a:latin typeface="Quicksand" pitchFamily="2" charset="77"/>
              </a:defRPr>
            </a:lvl5pPr>
            <a:lvl6pPr marL="25146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000066"/>
              </a:buClr>
              <a:buFont typeface="Arial" charset="0"/>
              <a:buChar char="»"/>
              <a:defRPr sz="1400">
                <a:solidFill>
                  <a:schemeClr val="tx1"/>
                </a:solidFill>
                <a:latin typeface="+mn-lt"/>
              </a:defRPr>
            </a:lvl9pPr>
          </a:lstStyle>
          <a:p>
            <a:r>
              <a:rPr lang="en-GB" b="0" dirty="0">
                <a:effectLst/>
                <a:latin typeface="+mn-lt"/>
                <a:cs typeface="Times New Roman" panose="02020603050405020304" pitchFamily="18" charset="0"/>
              </a:rPr>
              <a:t>Wages and salary costs for January 2017 - £6,483</a:t>
            </a:r>
          </a:p>
          <a:p>
            <a:r>
              <a:rPr lang="en-GB" b="0" dirty="0">
                <a:latin typeface="+mn-lt"/>
                <a:cs typeface="Times New Roman" panose="02020603050405020304" pitchFamily="18" charset="0"/>
              </a:rPr>
              <a:t>Buyer had accrued</a:t>
            </a:r>
            <a:endParaRPr lang="en-GB" b="0" dirty="0">
              <a:effectLst/>
              <a:latin typeface="+mn-lt"/>
              <a:cs typeface="Times New Roman" panose="02020603050405020304" pitchFamily="18" charset="0"/>
            </a:endParaRPr>
          </a:p>
          <a:p>
            <a:pPr lvl="1"/>
            <a:r>
              <a:rPr lang="en-GB" sz="1800" dirty="0">
                <a:latin typeface="+mn-lt"/>
                <a:cs typeface="Times New Roman" panose="02020603050405020304" pitchFamily="18" charset="0"/>
              </a:rPr>
              <a:t>Termination Costs for one individual £2,885</a:t>
            </a:r>
          </a:p>
          <a:p>
            <a:pPr lvl="1"/>
            <a:r>
              <a:rPr lang="en-GB" sz="1800" dirty="0">
                <a:latin typeface="+mn-lt"/>
                <a:cs typeface="Times New Roman" panose="02020603050405020304" pitchFamily="18" charset="0"/>
              </a:rPr>
              <a:t>NI costs on bonuses totalling £3,598</a:t>
            </a:r>
          </a:p>
          <a:p>
            <a:pPr lvl="1"/>
            <a:endParaRPr lang="en-GB" sz="2400" dirty="0">
              <a:effectLst/>
              <a:latin typeface="+mn-lt"/>
              <a:cs typeface="Times New Roman" panose="02020603050405020304" pitchFamily="18" charset="0"/>
            </a:endParaRPr>
          </a:p>
          <a:p>
            <a:r>
              <a:rPr lang="en-GB" b="0" dirty="0">
                <a:effectLst/>
                <a:latin typeface="+mn-lt"/>
                <a:cs typeface="Times New Roman" panose="02020603050405020304" pitchFamily="18" charset="0"/>
              </a:rPr>
              <a:t>Seller thought </a:t>
            </a:r>
          </a:p>
          <a:p>
            <a:pPr lvl="1"/>
            <a:r>
              <a:rPr lang="en-GB" sz="1800" dirty="0">
                <a:latin typeface="+mn-lt"/>
                <a:cs typeface="Times New Roman" panose="02020603050405020304" pitchFamily="18" charset="0"/>
              </a:rPr>
              <a:t>Termination Costs for that individual should only be adjusted insofar as they exceed £2,885</a:t>
            </a:r>
          </a:p>
          <a:p>
            <a:pPr lvl="1"/>
            <a:r>
              <a:rPr lang="en-GB" sz="1800" dirty="0">
                <a:latin typeface="+mn-lt"/>
                <a:cs typeface="Times New Roman" panose="02020603050405020304" pitchFamily="18" charset="0"/>
              </a:rPr>
              <a:t>Bonus and NI should have been limited to £25,000 plus £3,700 NI</a:t>
            </a:r>
          </a:p>
          <a:p>
            <a:pPr lvl="1"/>
            <a:endParaRPr lang="en-GB" sz="1400" b="1" dirty="0">
              <a:effectLst/>
              <a:latin typeface="Arial" panose="020B0604020202020204" pitchFamily="34" charset="0"/>
              <a:cs typeface="Times New Roman" panose="02020603050405020304" pitchFamily="18" charset="0"/>
            </a:endParaRPr>
          </a:p>
        </p:txBody>
      </p:sp>
      <p:pic>
        <p:nvPicPr>
          <p:cNvPr id="5" name="Picture Placeholder 4" descr="A close up of a plant&#10;&#10;Description automatically generated">
            <a:extLst>
              <a:ext uri="{FF2B5EF4-FFF2-40B4-BE49-F238E27FC236}">
                <a16:creationId xmlns:a16="http://schemas.microsoft.com/office/drawing/2014/main" id="{129CF8F4-E0B3-D541-C367-83BAA51180DB}"/>
              </a:ext>
            </a:extLst>
          </p:cNvPr>
          <p:cNvPicPr>
            <a:picLocks noChangeAspect="1"/>
          </p:cNvPicPr>
          <p:nvPr/>
        </p:nvPicPr>
        <p:blipFill>
          <a:blip r:embed="rId4">
            <a:extLst>
              <a:ext uri="{28A0092B-C50C-407E-A947-70E740481C1C}">
                <a14:useLocalDpi xmlns:a14="http://schemas.microsoft.com/office/drawing/2010/main" val="0"/>
              </a:ext>
            </a:extLst>
          </a:blip>
          <a:srcRect l="7693" r="7693"/>
          <a:stretch>
            <a:fillRect/>
          </a:stretch>
        </p:blipFill>
        <p:spPr>
          <a:xfrm>
            <a:off x="6983047" y="0"/>
            <a:ext cx="5208954" cy="6669360"/>
          </a:xfrm>
          <a:prstGeom prst="rect">
            <a:avLst/>
          </a:prstGeom>
        </p:spPr>
      </p:pic>
    </p:spTree>
    <p:extLst>
      <p:ext uri="{BB962C8B-B14F-4D97-AF65-F5344CB8AC3E}">
        <p14:creationId xmlns:p14="http://schemas.microsoft.com/office/powerpoint/2010/main" val="285443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40C8BC0-2C94-0CD5-D5CD-619A0ABC2B36}"/>
              </a:ext>
            </a:extLst>
          </p:cNvPr>
          <p:cNvSpPr>
            <a:spLocks noGrp="1"/>
          </p:cNvSpPr>
          <p:nvPr>
            <p:ph type="title"/>
          </p:nvPr>
        </p:nvSpPr>
        <p:spPr>
          <a:xfrm>
            <a:off x="649655" y="764704"/>
            <a:ext cx="10892690" cy="701452"/>
          </a:xfrm>
        </p:spPr>
        <p:txBody>
          <a:bodyPr/>
          <a:lstStyle/>
          <a:p>
            <a:r>
              <a:rPr lang="en-GB" sz="6000" dirty="0">
                <a:solidFill>
                  <a:srgbClr val="13294B"/>
                </a:solidFill>
              </a:rPr>
              <a:t>Any questions</a:t>
            </a:r>
            <a:r>
              <a:rPr lang="en-GB" sz="6000" dirty="0">
                <a:solidFill>
                  <a:srgbClr val="21FFA1"/>
                </a:solidFill>
              </a:rPr>
              <a:t>?</a:t>
            </a:r>
          </a:p>
        </p:txBody>
      </p:sp>
    </p:spTree>
    <p:extLst>
      <p:ext uri="{BB962C8B-B14F-4D97-AF65-F5344CB8AC3E}">
        <p14:creationId xmlns:p14="http://schemas.microsoft.com/office/powerpoint/2010/main" val="137633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956A1-8865-42AE-D9BA-E95A34B43FEE}"/>
              </a:ext>
            </a:extLst>
          </p:cNvPr>
          <p:cNvSpPr>
            <a:spLocks noGrp="1"/>
          </p:cNvSpPr>
          <p:nvPr>
            <p:ph type="ctrTitle"/>
          </p:nvPr>
        </p:nvSpPr>
        <p:spPr>
          <a:xfrm>
            <a:off x="1379538" y="2457450"/>
            <a:ext cx="9972675" cy="1258887"/>
          </a:xfrm>
        </p:spPr>
        <p:txBody>
          <a:bodyPr/>
          <a:lstStyle/>
          <a:p>
            <a:r>
              <a:rPr lang="en-GB" dirty="0"/>
              <a:t>Expert Determinations</a:t>
            </a:r>
          </a:p>
        </p:txBody>
      </p:sp>
      <p:sp>
        <p:nvSpPr>
          <p:cNvPr id="5" name="Subtitle 4">
            <a:extLst>
              <a:ext uri="{FF2B5EF4-FFF2-40B4-BE49-F238E27FC236}">
                <a16:creationId xmlns:a16="http://schemas.microsoft.com/office/drawing/2014/main" id="{9510C93E-E785-6ADA-FB13-A2DBE567250A}"/>
              </a:ext>
            </a:extLst>
          </p:cNvPr>
          <p:cNvSpPr>
            <a:spLocks noGrp="1"/>
          </p:cNvSpPr>
          <p:nvPr>
            <p:ph type="subTitle" idx="1"/>
          </p:nvPr>
        </p:nvSpPr>
        <p:spPr>
          <a:xfrm>
            <a:off x="1379536" y="4833938"/>
            <a:ext cx="9973047" cy="454339"/>
          </a:xfrm>
        </p:spPr>
        <p:txBody>
          <a:bodyPr/>
          <a:lstStyle/>
          <a:p>
            <a:r>
              <a:rPr lang="en-GB" dirty="0"/>
              <a:t>Tony Chapman BHP LLP</a:t>
            </a:r>
          </a:p>
        </p:txBody>
      </p:sp>
      <p:sp>
        <p:nvSpPr>
          <p:cNvPr id="6" name="Text Placeholder 5">
            <a:extLst>
              <a:ext uri="{FF2B5EF4-FFF2-40B4-BE49-F238E27FC236}">
                <a16:creationId xmlns:a16="http://schemas.microsoft.com/office/drawing/2014/main" id="{1680397E-6553-066E-ABB9-A807C17E98E5}"/>
              </a:ext>
            </a:extLst>
          </p:cNvPr>
          <p:cNvSpPr>
            <a:spLocks noGrp="1"/>
          </p:cNvSpPr>
          <p:nvPr>
            <p:ph type="body" sz="quarter" idx="10"/>
          </p:nvPr>
        </p:nvSpPr>
        <p:spPr>
          <a:xfrm>
            <a:off x="1379537" y="3716338"/>
            <a:ext cx="9972675" cy="791416"/>
          </a:xfrm>
        </p:spPr>
        <p:txBody>
          <a:bodyPr/>
          <a:lstStyle/>
          <a:p>
            <a:r>
              <a:rPr lang="en-GB" sz="3600" dirty="0"/>
              <a:t>Part 3 – The expert’s view of the W v H &amp; </a:t>
            </a:r>
            <a:r>
              <a:rPr lang="en-GB" sz="3600" dirty="0" err="1"/>
              <a:t>Ors</a:t>
            </a:r>
            <a:r>
              <a:rPr lang="en-GB" sz="3600" dirty="0"/>
              <a:t> matter</a:t>
            </a:r>
          </a:p>
        </p:txBody>
      </p:sp>
      <p:sp>
        <p:nvSpPr>
          <p:cNvPr id="8" name="Footer Placeholder 7">
            <a:extLst>
              <a:ext uri="{FF2B5EF4-FFF2-40B4-BE49-F238E27FC236}">
                <a16:creationId xmlns:a16="http://schemas.microsoft.com/office/drawing/2014/main" id="{73F9D0AE-891C-D26A-E522-396FD47A99D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99D4D4A-3FD4-E110-4828-825C877E9D41}"/>
              </a:ext>
            </a:extLst>
          </p:cNvPr>
          <p:cNvSpPr>
            <a:spLocks noGrp="1"/>
          </p:cNvSpPr>
          <p:nvPr>
            <p:ph type="sldNum" sz="quarter" idx="12"/>
          </p:nvPr>
        </p:nvSpPr>
        <p:spPr/>
        <p:txBody>
          <a:bodyPr/>
          <a:lstStyle/>
          <a:p>
            <a:fld id="{820380F8-7D3E-4675-A1FD-0F1FFDC88BE2}" type="slidenum">
              <a:rPr lang="en-GB" smtClean="0"/>
              <a:pPr/>
              <a:t>27</a:t>
            </a:fld>
            <a:endParaRPr lang="en-GB" dirty="0"/>
          </a:p>
        </p:txBody>
      </p:sp>
    </p:spTree>
    <p:extLst>
      <p:ext uri="{BB962C8B-B14F-4D97-AF65-F5344CB8AC3E}">
        <p14:creationId xmlns:p14="http://schemas.microsoft.com/office/powerpoint/2010/main" val="3818711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0A4C-6D8F-1991-D558-6AA528524715}"/>
              </a:ext>
            </a:extLst>
          </p:cNvPr>
          <p:cNvSpPr>
            <a:spLocks noGrp="1"/>
          </p:cNvSpPr>
          <p:nvPr>
            <p:ph type="title"/>
          </p:nvPr>
        </p:nvSpPr>
        <p:spPr/>
        <p:txBody>
          <a:bodyPr/>
          <a:lstStyle/>
          <a:p>
            <a:r>
              <a:rPr lang="en-GB" dirty="0"/>
              <a:t>Engagement</a:t>
            </a:r>
          </a:p>
        </p:txBody>
      </p:sp>
      <p:sp>
        <p:nvSpPr>
          <p:cNvPr id="3" name="Text Placeholder 2">
            <a:extLst>
              <a:ext uri="{FF2B5EF4-FFF2-40B4-BE49-F238E27FC236}">
                <a16:creationId xmlns:a16="http://schemas.microsoft.com/office/drawing/2014/main" id="{B58BAB5A-D315-D90D-057C-6AECF9E1DCE6}"/>
              </a:ext>
            </a:extLst>
          </p:cNvPr>
          <p:cNvSpPr>
            <a:spLocks noGrp="1"/>
          </p:cNvSpPr>
          <p:nvPr>
            <p:ph type="body" sz="quarter" idx="10"/>
          </p:nvPr>
        </p:nvSpPr>
        <p:spPr/>
        <p:txBody>
          <a:bodyPr/>
          <a:lstStyle/>
          <a:p>
            <a:r>
              <a:rPr lang="en-GB" dirty="0"/>
              <a:t>Matters considered</a:t>
            </a:r>
          </a:p>
        </p:txBody>
      </p:sp>
      <p:sp>
        <p:nvSpPr>
          <p:cNvPr id="4" name="Content Placeholder 3">
            <a:extLst>
              <a:ext uri="{FF2B5EF4-FFF2-40B4-BE49-F238E27FC236}">
                <a16:creationId xmlns:a16="http://schemas.microsoft.com/office/drawing/2014/main" id="{936775A2-B1B4-197C-1FEF-2944FB0A42F6}"/>
              </a:ext>
            </a:extLst>
          </p:cNvPr>
          <p:cNvSpPr>
            <a:spLocks noGrp="1"/>
          </p:cNvSpPr>
          <p:nvPr>
            <p:ph sz="quarter" idx="11"/>
          </p:nvPr>
        </p:nvSpPr>
        <p:spPr/>
        <p:txBody>
          <a:bodyPr/>
          <a:lstStyle/>
          <a:p>
            <a:pPr marL="230400" marR="0" lvl="0" indent="-230400" algn="l" defTabSz="914400" rtl="0" eaLnBrk="1" fontAlgn="auto" latinLnBrk="0" hangingPunct="1">
              <a:lnSpc>
                <a:spcPct val="90000"/>
              </a:lnSpc>
              <a:spcBef>
                <a:spcPts val="1000"/>
              </a:spcBef>
              <a:spcAft>
                <a:spcPts val="0"/>
              </a:spcAft>
              <a:buClr>
                <a:srgbClr val="1B75BC"/>
              </a:buClr>
              <a:buSzTx/>
              <a:buFont typeface="Arial" panose="020B0604020202020204" pitchFamily="34" charset="0"/>
              <a:buChar char="•"/>
              <a:tabLst/>
              <a:defRPr/>
            </a:pPr>
            <a:r>
              <a:rPr kumimoji="0" lang="en-GB" sz="1800" strike="noStrike" kern="1200" cap="none" spc="0" normalizeH="0" baseline="0" noProof="0" dirty="0">
                <a:ln>
                  <a:noFill/>
                </a:ln>
                <a:solidFill>
                  <a:prstClr val="black"/>
                </a:solidFill>
                <a:effectLst/>
                <a:uLnTx/>
                <a:uFillTx/>
                <a:latin typeface="Arial"/>
                <a:ea typeface="+mn-ea"/>
                <a:cs typeface="Arial" panose="020B0604020202020204" pitchFamily="34" charset="0"/>
              </a:rPr>
              <a:t>Were we conflicted? – </a:t>
            </a:r>
            <a:r>
              <a:rPr kumimoji="0" lang="en-GB" sz="1800" strike="noStrike" kern="1200" cap="none" spc="0" normalizeH="0" baseline="0" noProof="0" dirty="0" err="1">
                <a:ln>
                  <a:noFill/>
                </a:ln>
                <a:solidFill>
                  <a:prstClr val="black"/>
                </a:solidFill>
                <a:effectLst/>
                <a:uLnTx/>
                <a:uFillTx/>
                <a:latin typeface="Arial"/>
                <a:ea typeface="+mn-ea"/>
                <a:cs typeface="Arial" panose="020B0604020202020204" pitchFamily="34" charset="0"/>
              </a:rPr>
              <a:t>Dains</a:t>
            </a:r>
            <a:r>
              <a:rPr kumimoji="0" lang="en-GB" sz="1800" strike="noStrike" kern="1200" cap="none" spc="0" normalizeH="0" baseline="0" noProof="0" dirty="0">
                <a:ln>
                  <a:noFill/>
                </a:ln>
                <a:solidFill>
                  <a:prstClr val="black"/>
                </a:solidFill>
                <a:effectLst/>
                <a:uLnTx/>
                <a:uFillTx/>
                <a:latin typeface="Arial"/>
                <a:ea typeface="+mn-ea"/>
                <a:cs typeface="Arial" panose="020B0604020202020204" pitchFamily="34" charset="0"/>
              </a:rPr>
              <a:t> and Auditors acting for parties</a:t>
            </a:r>
          </a:p>
          <a:p>
            <a:pPr marL="687600" marR="0" lvl="1" indent="-230400" algn="l" defTabSz="914400" rtl="0" eaLnBrk="1" fontAlgn="auto" latinLnBrk="0" hangingPunct="1">
              <a:lnSpc>
                <a:spcPct val="90000"/>
              </a:lnSpc>
              <a:spcBef>
                <a:spcPts val="500"/>
              </a:spcBef>
              <a:spcAft>
                <a:spcPts val="0"/>
              </a:spcAft>
              <a:buClr>
                <a:srgbClr val="1B75BC"/>
              </a:buClr>
              <a:buSzTx/>
              <a:buFont typeface="Arial" panose="020B0604020202020204" pitchFamily="34" charset="0"/>
              <a:buChar char="•"/>
              <a:tabLst/>
              <a:defRPr/>
            </a:pPr>
            <a:r>
              <a:rPr kumimoji="0" lang="en-US" sz="1600" strike="noStrike" kern="1200" cap="none" spc="0" normalizeH="0" baseline="0" noProof="0" dirty="0">
                <a:ln>
                  <a:noFill/>
                </a:ln>
                <a:solidFill>
                  <a:prstClr val="black"/>
                </a:solidFill>
                <a:effectLst/>
                <a:uLnTx/>
                <a:uFillTx/>
                <a:latin typeface="Arial"/>
                <a:ea typeface="+mn-ea"/>
                <a:cs typeface="Arial" panose="020B0604020202020204" pitchFamily="34" charset="0"/>
              </a:rPr>
              <a:t>Transparent to both  - I don’t like Andrew anyway!</a:t>
            </a:r>
          </a:p>
          <a:p>
            <a:pPr marL="230400" marR="0" lvl="0" indent="-230400" algn="l" defTabSz="914400" rtl="0" eaLnBrk="1" fontAlgn="auto" latinLnBrk="0" hangingPunct="1">
              <a:lnSpc>
                <a:spcPct val="90000"/>
              </a:lnSpc>
              <a:spcBef>
                <a:spcPts val="1000"/>
              </a:spcBef>
              <a:spcAft>
                <a:spcPts val="0"/>
              </a:spcAft>
              <a:buClr>
                <a:srgbClr val="1B75BC"/>
              </a:buClr>
              <a:buSzTx/>
              <a:buFont typeface="Arial" panose="020B0604020202020204" pitchFamily="34" charset="0"/>
              <a:buChar char="•"/>
              <a:tabLst/>
              <a:defRPr/>
            </a:pPr>
            <a:r>
              <a:rPr kumimoji="0" lang="en-US" sz="1800" strike="noStrike" kern="1200" cap="none" spc="0" normalizeH="0" baseline="0" noProof="0" dirty="0">
                <a:ln>
                  <a:noFill/>
                </a:ln>
                <a:solidFill>
                  <a:prstClr val="black"/>
                </a:solidFill>
                <a:effectLst/>
                <a:uLnTx/>
                <a:uFillTx/>
                <a:latin typeface="Arial"/>
                <a:ea typeface="+mn-ea"/>
                <a:cs typeface="Arial" panose="020B0604020202020204" pitchFamily="34" charset="0"/>
              </a:rPr>
              <a:t>Classic post completion dispute.  Share</a:t>
            </a:r>
            <a:r>
              <a:rPr kumimoji="0" lang="en-US" sz="1800" strike="noStrike" kern="1200" cap="none" spc="0" normalizeH="0" noProof="0" dirty="0">
                <a:ln>
                  <a:noFill/>
                </a:ln>
                <a:solidFill>
                  <a:prstClr val="black"/>
                </a:solidFill>
                <a:effectLst/>
                <a:uLnTx/>
                <a:uFillTx/>
                <a:latin typeface="Arial"/>
                <a:ea typeface="+mn-ea"/>
                <a:cs typeface="Arial" panose="020B0604020202020204" pitchFamily="34" charset="0"/>
              </a:rPr>
              <a:t> sale with completion accounts</a:t>
            </a:r>
          </a:p>
          <a:p>
            <a:pPr marL="230400" marR="0" lvl="0" indent="-230400" algn="l" defTabSz="914400" rtl="0" eaLnBrk="1" fontAlgn="auto" latinLnBrk="0" hangingPunct="1">
              <a:lnSpc>
                <a:spcPct val="90000"/>
              </a:lnSpc>
              <a:spcBef>
                <a:spcPts val="1000"/>
              </a:spcBef>
              <a:spcAft>
                <a:spcPts val="0"/>
              </a:spcAft>
              <a:buClr>
                <a:srgbClr val="1B75BC"/>
              </a:buClr>
              <a:buSzTx/>
              <a:buFont typeface="Arial" panose="020B0604020202020204" pitchFamily="34" charset="0"/>
              <a:buChar char="•"/>
              <a:tabLst/>
              <a:defRPr/>
            </a:pPr>
            <a:r>
              <a:rPr lang="en-US" baseline="0" dirty="0">
                <a:solidFill>
                  <a:prstClr val="black"/>
                </a:solidFill>
                <a:latin typeface="Arial"/>
              </a:rPr>
              <a:t>Dispute</a:t>
            </a:r>
            <a:r>
              <a:rPr lang="en-US" dirty="0">
                <a:solidFill>
                  <a:prstClr val="black"/>
                </a:solidFill>
                <a:latin typeface="Arial"/>
              </a:rPr>
              <a:t> over Net Asset Adjustment</a:t>
            </a:r>
            <a:endParaRPr kumimoji="0" lang="en-US" sz="1800"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230400" marR="0" lvl="0" indent="-230400" algn="l" defTabSz="914400" rtl="0" eaLnBrk="1" fontAlgn="auto" latinLnBrk="0" hangingPunct="1">
              <a:lnSpc>
                <a:spcPct val="90000"/>
              </a:lnSpc>
              <a:spcBef>
                <a:spcPts val="1000"/>
              </a:spcBef>
              <a:spcAft>
                <a:spcPts val="0"/>
              </a:spcAft>
              <a:buClr>
                <a:srgbClr val="1B75BC"/>
              </a:buClr>
              <a:buSzTx/>
              <a:buFont typeface="Arial" panose="020B0604020202020204" pitchFamily="34" charset="0"/>
              <a:buChar char="•"/>
              <a:tabLst/>
              <a:defRPr/>
            </a:pPr>
            <a:r>
              <a:rPr lang="en-US" dirty="0">
                <a:solidFill>
                  <a:prstClr val="black"/>
                </a:solidFill>
                <a:latin typeface="Arial"/>
              </a:rPr>
              <a:t>Unclear/badly worded SPA</a:t>
            </a:r>
          </a:p>
          <a:p>
            <a:pPr marL="230400" marR="0" lvl="0" indent="-230400" algn="l" defTabSz="914400" rtl="0" eaLnBrk="1" fontAlgn="auto" latinLnBrk="0" hangingPunct="1">
              <a:lnSpc>
                <a:spcPct val="90000"/>
              </a:lnSpc>
              <a:spcBef>
                <a:spcPts val="1000"/>
              </a:spcBef>
              <a:spcAft>
                <a:spcPts val="0"/>
              </a:spcAft>
              <a:buClr>
                <a:srgbClr val="1B75BC"/>
              </a:buClr>
              <a:buSzTx/>
              <a:buFont typeface="Arial" panose="020B0604020202020204" pitchFamily="34" charset="0"/>
              <a:buChar char="•"/>
              <a:tabLst/>
              <a:defRPr/>
            </a:pPr>
            <a:endParaRPr lang="en-US" dirty="0">
              <a:solidFill>
                <a:prstClr val="black"/>
              </a:solidFill>
              <a:latin typeface="Arial"/>
            </a:endParaRPr>
          </a:p>
          <a:p>
            <a:pPr marL="230400" marR="0" lvl="0" indent="-230400" algn="l" defTabSz="914400" rtl="0" eaLnBrk="1" fontAlgn="auto" latinLnBrk="0" hangingPunct="1">
              <a:lnSpc>
                <a:spcPct val="90000"/>
              </a:lnSpc>
              <a:spcBef>
                <a:spcPts val="1000"/>
              </a:spcBef>
              <a:spcAft>
                <a:spcPts val="0"/>
              </a:spcAft>
              <a:buClr>
                <a:srgbClr val="1B75BC"/>
              </a:buClr>
              <a:buSzTx/>
              <a:buFont typeface="Arial" panose="020B0604020202020204" pitchFamily="34" charset="0"/>
              <a:buChar char="•"/>
              <a:tabLst/>
              <a:defRPr/>
            </a:pPr>
            <a:endParaRPr lang="en-US" dirty="0">
              <a:solidFill>
                <a:prstClr val="black"/>
              </a:solidFill>
              <a:latin typeface="Arial"/>
            </a:endParaRPr>
          </a:p>
          <a:p>
            <a:pPr marL="0" indent="0">
              <a:buNone/>
            </a:pPr>
            <a:endParaRPr lang="en-GB" dirty="0"/>
          </a:p>
        </p:txBody>
      </p:sp>
      <p:sp>
        <p:nvSpPr>
          <p:cNvPr id="5" name="Slide Number Placeholder 4">
            <a:extLst>
              <a:ext uri="{FF2B5EF4-FFF2-40B4-BE49-F238E27FC236}">
                <a16:creationId xmlns:a16="http://schemas.microsoft.com/office/drawing/2014/main" id="{1DE163B0-2C4E-C0CC-8872-5CB47EE227EA}"/>
              </a:ext>
            </a:extLst>
          </p:cNvPr>
          <p:cNvSpPr>
            <a:spLocks noGrp="1"/>
          </p:cNvSpPr>
          <p:nvPr>
            <p:ph type="sldNum" sz="quarter" idx="12"/>
          </p:nvPr>
        </p:nvSpPr>
        <p:spPr/>
        <p:txBody>
          <a:bodyPr/>
          <a:lstStyle/>
          <a:p>
            <a:fld id="{820380F8-7D3E-4675-A1FD-0F1FFDC88BE2}" type="slidenum">
              <a:rPr lang="en-GB" smtClean="0"/>
              <a:pPr/>
              <a:t>28</a:t>
            </a:fld>
            <a:endParaRPr lang="en-GB" dirty="0"/>
          </a:p>
        </p:txBody>
      </p:sp>
      <p:sp>
        <p:nvSpPr>
          <p:cNvPr id="6" name="Footer Placeholder 5">
            <a:extLst>
              <a:ext uri="{FF2B5EF4-FFF2-40B4-BE49-F238E27FC236}">
                <a16:creationId xmlns:a16="http://schemas.microsoft.com/office/drawing/2014/main" id="{E8C3C1DA-02E9-DC51-568A-ABED7D32B109}"/>
              </a:ext>
            </a:extLst>
          </p:cNvPr>
          <p:cNvSpPr>
            <a:spLocks noGrp="1"/>
          </p:cNvSpPr>
          <p:nvPr>
            <p:ph type="ftr" sz="quarter" idx="13"/>
          </p:nvPr>
        </p:nvSpPr>
        <p:spPr/>
        <p:txBody>
          <a:bodyPr/>
          <a:lstStyle/>
          <a:p>
            <a:endParaRPr lang="en-GB" dirty="0"/>
          </a:p>
        </p:txBody>
      </p:sp>
      <p:sp>
        <p:nvSpPr>
          <p:cNvPr id="9" name="Rectangle: Rounded Corners 8">
            <a:extLst>
              <a:ext uri="{FF2B5EF4-FFF2-40B4-BE49-F238E27FC236}">
                <a16:creationId xmlns:a16="http://schemas.microsoft.com/office/drawing/2014/main" id="{3974F47D-EB5F-1792-A1D9-B29C25DA5BBF}"/>
              </a:ext>
            </a:extLst>
          </p:cNvPr>
          <p:cNvSpPr/>
          <p:nvPr/>
        </p:nvSpPr>
        <p:spPr>
          <a:xfrm>
            <a:off x="1199456" y="3356992"/>
            <a:ext cx="9217024" cy="24482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hangingPunct="0">
              <a:spcBef>
                <a:spcPts val="600"/>
              </a:spcBef>
              <a:spcAft>
                <a:spcPts val="6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Net Assets Adjustment was defined as:  </a:t>
            </a:r>
          </a:p>
          <a:p>
            <a:pPr algn="just" hangingPunct="0">
              <a:spcBef>
                <a:spcPts val="600"/>
              </a:spcBef>
              <a:spcAft>
                <a:spcPts val="600"/>
              </a:spcAft>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“the Net Assets less the Target Net Assets”, </a:t>
            </a:r>
          </a:p>
          <a:p>
            <a:pPr algn="just" hangingPunct="0">
              <a:spcBef>
                <a:spcPts val="600"/>
              </a:spcBef>
              <a:spcAft>
                <a:spcPts val="6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with Net Assets defined as: </a:t>
            </a:r>
          </a:p>
          <a:p>
            <a:pPr algn="just" hangingPunct="0">
              <a:spcBef>
                <a:spcPts val="600"/>
              </a:spcBef>
              <a:spcAft>
                <a:spcPts val="600"/>
              </a:spcAft>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“…the amount by which the book value of the consolidated assets of the Company and the Subsidiary exceeds the net book value of the consolidated liabilities of the Company and the Subsidiary as at the Completion Date, as set out in the Completion Accounts.”</a:t>
            </a:r>
            <a:endParaRPr lang="en-GB" sz="1800" dirty="0">
              <a:effectLst/>
              <a:latin typeface="Times New Roman" panose="02020603050405020304" pitchFamily="18" charset="0"/>
              <a:ea typeface="Times New Roman" panose="02020603050405020304" pitchFamily="18" charset="0"/>
            </a:endParaRPr>
          </a:p>
        </p:txBody>
      </p:sp>
      <p:sp>
        <p:nvSpPr>
          <p:cNvPr id="10" name="Thought Bubble: Cloud 9">
            <a:extLst>
              <a:ext uri="{FF2B5EF4-FFF2-40B4-BE49-F238E27FC236}">
                <a16:creationId xmlns:a16="http://schemas.microsoft.com/office/drawing/2014/main" id="{F1FA8142-C881-0B0A-A5A8-D08709A68CBA}"/>
              </a:ext>
            </a:extLst>
          </p:cNvPr>
          <p:cNvSpPr/>
          <p:nvPr/>
        </p:nvSpPr>
        <p:spPr>
          <a:xfrm>
            <a:off x="9047956" y="447042"/>
            <a:ext cx="2304256" cy="2664296"/>
          </a:xfrm>
          <a:prstGeom prst="cloudCallout">
            <a:avLst>
              <a:gd name="adj1" fmla="val -73744"/>
              <a:gd name="adj2" fmla="val 125941"/>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chemeClr val="tx2"/>
                </a:solidFill>
              </a:rPr>
              <a:t>Do they just mean the consolidated net assets of the Company?  This would be a double count</a:t>
            </a:r>
          </a:p>
        </p:txBody>
      </p:sp>
    </p:spTree>
    <p:extLst>
      <p:ext uri="{BB962C8B-B14F-4D97-AF65-F5344CB8AC3E}">
        <p14:creationId xmlns:p14="http://schemas.microsoft.com/office/powerpoint/2010/main" val="4687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475D-704F-C380-E093-C1EBA24F26DF}"/>
              </a:ext>
            </a:extLst>
          </p:cNvPr>
          <p:cNvSpPr>
            <a:spLocks noGrp="1"/>
          </p:cNvSpPr>
          <p:nvPr>
            <p:ph type="title"/>
          </p:nvPr>
        </p:nvSpPr>
        <p:spPr>
          <a:xfrm>
            <a:off x="839788" y="447042"/>
            <a:ext cx="10512425" cy="679036"/>
          </a:xfrm>
        </p:spPr>
        <p:txBody>
          <a:bodyPr/>
          <a:lstStyle/>
          <a:p>
            <a:pPr>
              <a:buClr>
                <a:schemeClr val="dk1">
                  <a:lumMod val="100000"/>
                </a:schemeClr>
              </a:buClr>
            </a:pPr>
            <a:r>
              <a:rPr lang="en-GB" b="1" i="0" dirty="0">
                <a:solidFill>
                  <a:srgbClr val="000000"/>
                </a:solidFill>
                <a:effectLst/>
                <a:latin typeface="Satoshi"/>
              </a:rPr>
              <a:t>Introduction to Expert Determination</a:t>
            </a:r>
            <a:endParaRPr lang="en-GB" dirty="0">
              <a:solidFill>
                <a:srgbClr val="000000"/>
              </a:solidFill>
              <a:latin typeface="Satoshi"/>
            </a:endParaRPr>
          </a:p>
        </p:txBody>
      </p:sp>
      <p:sp>
        <p:nvSpPr>
          <p:cNvPr id="3" name="Text Placeholder 2">
            <a:extLst>
              <a:ext uri="{FF2B5EF4-FFF2-40B4-BE49-F238E27FC236}">
                <a16:creationId xmlns:a16="http://schemas.microsoft.com/office/drawing/2014/main" id="{571E24EB-FE8E-BC19-0261-AE89078FEE68}"/>
              </a:ext>
            </a:extLst>
          </p:cNvPr>
          <p:cNvSpPr>
            <a:spLocks noGrp="1"/>
          </p:cNvSpPr>
          <p:nvPr>
            <p:ph type="body" sz="quarter" idx="12"/>
          </p:nvPr>
        </p:nvSpPr>
        <p:spPr>
          <a:xfrm>
            <a:off x="839788" y="1126078"/>
            <a:ext cx="10512425" cy="358235"/>
          </a:xfrm>
        </p:spPr>
        <p:txBody>
          <a:bodyPr/>
          <a:lstStyle/>
          <a:p>
            <a:r>
              <a:rPr lang="en-GB" dirty="0">
                <a:latin typeface="Arial"/>
              </a:rPr>
              <a:t>Key features</a:t>
            </a:r>
          </a:p>
        </p:txBody>
      </p:sp>
      <p:sp>
        <p:nvSpPr>
          <p:cNvPr id="4" name="TextBox 3">
            <a:extLst>
              <a:ext uri="{FF2B5EF4-FFF2-40B4-BE49-F238E27FC236}">
                <a16:creationId xmlns:a16="http://schemas.microsoft.com/office/drawing/2014/main" id="{FBE2B0EA-E5F2-81C3-C87C-C0C1A42E5B03}"/>
              </a:ext>
            </a:extLst>
          </p:cNvPr>
          <p:cNvSpPr txBox="1"/>
          <p:nvPr/>
        </p:nvSpPr>
        <p:spPr>
          <a:xfrm>
            <a:off x="1847528" y="2163349"/>
            <a:ext cx="7776864" cy="2141863"/>
          </a:xfrm>
          <a:prstGeom prst="roundRect">
            <a:avLst/>
          </a:prstGeom>
          <a:solidFill>
            <a:schemeClr val="accent4">
              <a:lumMod val="20000"/>
              <a:lumOff val="80000"/>
            </a:schemeClr>
          </a:solidFill>
          <a:ln>
            <a:solidFill>
              <a:schemeClr val="tx2"/>
            </a:solidFill>
          </a:ln>
        </p:spPr>
        <p:txBody>
          <a:bodyPr wrap="square" lIns="0" tIns="0" rIns="0" bIns="0">
            <a:spAutoFit/>
          </a:bodyPr>
          <a:lstStyle/>
          <a:p>
            <a:pPr marL="687600" lvl="1" indent="-230400" defTabSz="914400">
              <a:lnSpc>
                <a:spcPct val="90000"/>
              </a:lnSpc>
              <a:spcBef>
                <a:spcPts val="500"/>
              </a:spcBef>
              <a:buClr>
                <a:srgbClr val="1B75BC"/>
              </a:buClr>
              <a:buFont typeface="Arial" panose="020B0604020202020204" pitchFamily="34" charset="0"/>
              <a:buChar char="•"/>
            </a:pP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US" sz="1600" dirty="0">
                <a:solidFill>
                  <a:prstClr val="black"/>
                </a:solidFill>
                <a:cs typeface="Arial" panose="020B0604020202020204" pitchFamily="34" charset="0"/>
              </a:rPr>
              <a:t>Binding or non-binding decisions</a:t>
            </a:r>
          </a:p>
          <a:p>
            <a:pPr marL="1144800" lvl="2" indent="-230400" defTabSz="914400">
              <a:lnSpc>
                <a:spcPct val="90000"/>
              </a:lnSpc>
              <a:spcBef>
                <a:spcPts val="500"/>
              </a:spcBef>
              <a:buClr>
                <a:srgbClr val="1B75BC"/>
              </a:buClr>
              <a:buFont typeface="Arial" panose="020B0604020202020204" pitchFamily="34" charset="0"/>
              <a:buChar char="•"/>
            </a:pPr>
            <a:r>
              <a:rPr lang="en-US" sz="1400" dirty="0">
                <a:solidFill>
                  <a:prstClr val="black"/>
                </a:solidFill>
                <a:cs typeface="Arial" panose="020B0604020202020204" pitchFamily="34" charset="0"/>
              </a:rPr>
              <a:t>Binding save for ………….</a:t>
            </a:r>
          </a:p>
          <a:p>
            <a:pPr marL="1144800" lvl="2" indent="-230400" defTabSz="914400">
              <a:lnSpc>
                <a:spcPct val="90000"/>
              </a:lnSpc>
              <a:spcBef>
                <a:spcPts val="500"/>
              </a:spcBef>
              <a:buClr>
                <a:srgbClr val="1B75BC"/>
              </a:buClr>
              <a:buFont typeface="Arial" panose="020B0604020202020204" pitchFamily="34" charset="0"/>
              <a:buChar char="•"/>
            </a:pPr>
            <a:r>
              <a:rPr lang="en-US" sz="1400" dirty="0">
                <a:solidFill>
                  <a:prstClr val="black"/>
                </a:solidFill>
                <a:cs typeface="Arial" panose="020B0604020202020204" pitchFamily="34" charset="0"/>
              </a:rPr>
              <a:t>Indicative</a:t>
            </a:r>
            <a:r>
              <a:rPr lang="en-US" sz="1600" dirty="0">
                <a:solidFill>
                  <a:prstClr val="black"/>
                </a:solidFill>
                <a:cs typeface="Arial" panose="020B0604020202020204" pitchFamily="34" charset="0"/>
              </a:rPr>
              <a:t> ……….. (why?)</a:t>
            </a:r>
          </a:p>
          <a:p>
            <a:pPr lvl="2" defTabSz="914400">
              <a:lnSpc>
                <a:spcPct val="90000"/>
              </a:lnSpc>
              <a:spcBef>
                <a:spcPts val="500"/>
              </a:spcBef>
              <a:buClr>
                <a:srgbClr val="1B75BC"/>
              </a:buClr>
            </a:pP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Typically used for technical or specialised disputes such as financial issues</a:t>
            </a:r>
          </a:p>
          <a:p>
            <a:pPr lvl="1" defTabSz="914400">
              <a:lnSpc>
                <a:spcPct val="90000"/>
              </a:lnSpc>
              <a:spcBef>
                <a:spcPts val="500"/>
              </a:spcBef>
              <a:buClr>
                <a:srgbClr val="1B75BC"/>
              </a:buClr>
            </a:pPr>
            <a:endParaRPr lang="en-GB" dirty="0">
              <a:solidFill>
                <a:srgbClr val="111111"/>
              </a:solidFill>
              <a:effectLst/>
              <a:latin typeface="-apple-system"/>
            </a:endParaRPr>
          </a:p>
        </p:txBody>
      </p:sp>
      <p:sp>
        <p:nvSpPr>
          <p:cNvPr id="6" name="Footer Placeholder 5">
            <a:extLst>
              <a:ext uri="{FF2B5EF4-FFF2-40B4-BE49-F238E27FC236}">
                <a16:creationId xmlns:a16="http://schemas.microsoft.com/office/drawing/2014/main" id="{FA98EB78-3677-7839-FB27-C3A4CA499888}"/>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7D7C040E-CC22-0D3A-E035-4564CBA176C4}"/>
              </a:ext>
            </a:extLst>
          </p:cNvPr>
          <p:cNvSpPr>
            <a:spLocks noGrp="1"/>
          </p:cNvSpPr>
          <p:nvPr>
            <p:ph type="sldNum" sz="quarter" idx="11"/>
          </p:nvPr>
        </p:nvSpPr>
        <p:spPr/>
        <p:txBody>
          <a:bodyPr/>
          <a:lstStyle/>
          <a:p>
            <a:fld id="{820380F8-7D3E-4675-A1FD-0F1FFDC88BE2}" type="slidenum">
              <a:rPr lang="en-GB" smtClean="0"/>
              <a:pPr/>
              <a:t>2</a:t>
            </a:fld>
            <a:endParaRPr lang="en-GB" dirty="0"/>
          </a:p>
        </p:txBody>
      </p:sp>
    </p:spTree>
    <p:extLst>
      <p:ext uri="{BB962C8B-B14F-4D97-AF65-F5344CB8AC3E}">
        <p14:creationId xmlns:p14="http://schemas.microsoft.com/office/powerpoint/2010/main" val="10146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Engagement</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Matters identified to us as “the Disputed Items”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1"/>
          </p:nvPr>
        </p:nvSpPr>
        <p:spPr>
          <a:xfrm>
            <a:off x="839788" y="1484313"/>
            <a:ext cx="10512796" cy="1872679"/>
          </a:xfrm>
          <a:prstGeom prst="bracketPair">
            <a:avLst/>
          </a:prstGeom>
          <a:solidFill>
            <a:srgbClr val="92D050"/>
          </a:solidFill>
        </p:spPr>
        <p:txBody>
          <a:bodyPr/>
          <a:lstStyle/>
          <a:p>
            <a:pPr marL="457200" lvl="1" indent="0">
              <a:buClr>
                <a:srgbClr val="1B75BC"/>
              </a:buClr>
              <a:buNone/>
              <a:defRPr/>
            </a:pPr>
            <a:endParaRPr lang="en-GB" sz="1400" i="1" dirty="0">
              <a:solidFill>
                <a:prstClr val="black"/>
              </a:solidFill>
              <a:latin typeface="Arial"/>
            </a:endParaRPr>
          </a:p>
          <a:p>
            <a:pPr marL="342900" lvl="0" indent="-342900" algn="just" hangingPunct="0">
              <a:lnSpc>
                <a:spcPct val="115000"/>
              </a:lnSpc>
              <a:buFont typeface="+mj-lt"/>
              <a:buAutoNum type="romanLcPeriod"/>
              <a:tabLst>
                <a:tab pos="914400" algn="l"/>
              </a:tabLst>
            </a:pPr>
            <a:r>
              <a:rPr lang="en-GB"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Impairment of Plant and Machinery - £461,883;</a:t>
            </a:r>
            <a:endParaRPr lang="en-GB" sz="1800" dirty="0">
              <a:solidFill>
                <a:srgbClr val="002060"/>
              </a:solidFill>
              <a:effectLst/>
              <a:latin typeface="Times New Roman" panose="02020603050405020304" pitchFamily="18" charset="0"/>
              <a:ea typeface="Times New Roman" panose="02020603050405020304" pitchFamily="18" charset="0"/>
            </a:endParaRPr>
          </a:p>
          <a:p>
            <a:pPr marL="342900" lvl="0" indent="-342900" algn="just" hangingPunct="0">
              <a:lnSpc>
                <a:spcPct val="115000"/>
              </a:lnSpc>
              <a:buFont typeface="+mj-lt"/>
              <a:buAutoNum type="romanLcPeriod"/>
              <a:tabLst>
                <a:tab pos="914400" algn="l"/>
              </a:tabLst>
            </a:pPr>
            <a:r>
              <a:rPr lang="en-GB"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Rate of gross profit achieved in January 2017 - £36,146; and</a:t>
            </a:r>
            <a:endParaRPr lang="en-GB" sz="1800" dirty="0">
              <a:solidFill>
                <a:srgbClr val="002060"/>
              </a:solidFill>
              <a:effectLst/>
              <a:latin typeface="Times New Roman" panose="02020603050405020304" pitchFamily="18" charset="0"/>
              <a:ea typeface="Times New Roman" panose="02020603050405020304" pitchFamily="18" charset="0"/>
            </a:endParaRPr>
          </a:p>
          <a:p>
            <a:pPr marL="342900" lvl="0" indent="-342900" algn="just" hangingPunct="0">
              <a:lnSpc>
                <a:spcPct val="115000"/>
              </a:lnSpc>
              <a:buFont typeface="+mj-lt"/>
              <a:buAutoNum type="romanLcPeriod"/>
              <a:tabLst>
                <a:tab pos="914400" algn="l"/>
              </a:tabLst>
            </a:pPr>
            <a:r>
              <a:rPr lang="en-GB"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Wages and salary costs in January 2017 - £6,483.</a:t>
            </a:r>
            <a:endParaRPr lang="en-GB" sz="1800" dirty="0">
              <a:solidFill>
                <a:srgbClr val="002060"/>
              </a:solidFill>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2"/>
          </p:nvPr>
        </p:nvSpPr>
        <p:spPr/>
        <p:txBody>
          <a:bodyPr/>
          <a:lstStyle/>
          <a:p>
            <a:fld id="{820380F8-7D3E-4675-A1FD-0F1FFDC88BE2}" type="slidenum">
              <a:rPr lang="en-GB" smtClean="0"/>
              <a:pPr/>
              <a:t>29</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3"/>
          </p:nvPr>
        </p:nvSpPr>
        <p:spPr/>
        <p:txBody>
          <a:bodyPr/>
          <a:lstStyle/>
          <a:p>
            <a:endParaRPr lang="en-GB" dirty="0"/>
          </a:p>
        </p:txBody>
      </p:sp>
      <p:sp>
        <p:nvSpPr>
          <p:cNvPr id="7" name="Thought Bubble: Cloud 6">
            <a:extLst>
              <a:ext uri="{FF2B5EF4-FFF2-40B4-BE49-F238E27FC236}">
                <a16:creationId xmlns:a16="http://schemas.microsoft.com/office/drawing/2014/main" id="{55E7D449-27DB-C4F8-A4FC-BFAA2192F8CA}"/>
              </a:ext>
            </a:extLst>
          </p:cNvPr>
          <p:cNvSpPr/>
          <p:nvPr/>
        </p:nvSpPr>
        <p:spPr>
          <a:xfrm>
            <a:off x="8400256" y="1842548"/>
            <a:ext cx="2304256" cy="2664296"/>
          </a:xfrm>
          <a:prstGeom prst="cloudCallout">
            <a:avLst>
              <a:gd name="adj1" fmla="val -146155"/>
              <a:gd name="adj2" fmla="val -11341"/>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chemeClr val="tx2"/>
                </a:solidFill>
              </a:rPr>
              <a:t>Initial impression was what have these got to do with net assets?</a:t>
            </a:r>
          </a:p>
        </p:txBody>
      </p:sp>
    </p:spTree>
    <p:extLst>
      <p:ext uri="{BB962C8B-B14F-4D97-AF65-F5344CB8AC3E}">
        <p14:creationId xmlns:p14="http://schemas.microsoft.com/office/powerpoint/2010/main" val="25018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5FD-6AD5-3DA9-ADCF-14AD7BA44852}"/>
              </a:ext>
            </a:extLst>
          </p:cNvPr>
          <p:cNvSpPr>
            <a:spLocks noGrp="1"/>
          </p:cNvSpPr>
          <p:nvPr>
            <p:ph type="title"/>
          </p:nvPr>
        </p:nvSpPr>
        <p:spPr/>
        <p:txBody>
          <a:bodyPr/>
          <a:lstStyle/>
          <a:p>
            <a:r>
              <a:rPr lang="en-GB" dirty="0"/>
              <a:t>The SPA</a:t>
            </a:r>
          </a:p>
        </p:txBody>
      </p:sp>
      <p:sp>
        <p:nvSpPr>
          <p:cNvPr id="3" name="Text Placeholder 2">
            <a:extLst>
              <a:ext uri="{FF2B5EF4-FFF2-40B4-BE49-F238E27FC236}">
                <a16:creationId xmlns:a16="http://schemas.microsoft.com/office/drawing/2014/main" id="{CB81C34D-ED76-F3FD-384E-E07232D073C8}"/>
              </a:ext>
            </a:extLst>
          </p:cNvPr>
          <p:cNvSpPr>
            <a:spLocks noGrp="1"/>
          </p:cNvSpPr>
          <p:nvPr>
            <p:ph type="body" sz="quarter" idx="10"/>
          </p:nvPr>
        </p:nvSpPr>
        <p:spPr/>
        <p:txBody>
          <a:bodyPr/>
          <a:lstStyle/>
          <a:p>
            <a:r>
              <a:rPr lang="en-GB" dirty="0"/>
              <a:t>What was to be determined?</a:t>
            </a:r>
          </a:p>
        </p:txBody>
      </p:sp>
      <p:sp>
        <p:nvSpPr>
          <p:cNvPr id="5" name="Slide Number Placeholder 4">
            <a:extLst>
              <a:ext uri="{FF2B5EF4-FFF2-40B4-BE49-F238E27FC236}">
                <a16:creationId xmlns:a16="http://schemas.microsoft.com/office/drawing/2014/main" id="{2569BAB0-DC34-C350-001D-6491D3BCD3D3}"/>
              </a:ext>
            </a:extLst>
          </p:cNvPr>
          <p:cNvSpPr>
            <a:spLocks noGrp="1"/>
          </p:cNvSpPr>
          <p:nvPr>
            <p:ph type="sldNum" sz="quarter" idx="12"/>
          </p:nvPr>
        </p:nvSpPr>
        <p:spPr/>
        <p:txBody>
          <a:bodyPr/>
          <a:lstStyle/>
          <a:p>
            <a:fld id="{820380F8-7D3E-4675-A1FD-0F1FFDC88BE2}" type="slidenum">
              <a:rPr lang="en-GB" smtClean="0"/>
              <a:pPr/>
              <a:t>30</a:t>
            </a:fld>
            <a:endParaRPr lang="en-GB" dirty="0"/>
          </a:p>
        </p:txBody>
      </p:sp>
      <p:sp>
        <p:nvSpPr>
          <p:cNvPr id="6" name="Footer Placeholder 5">
            <a:extLst>
              <a:ext uri="{FF2B5EF4-FFF2-40B4-BE49-F238E27FC236}">
                <a16:creationId xmlns:a16="http://schemas.microsoft.com/office/drawing/2014/main" id="{4ECA71A0-E870-C936-1967-23D1D32F0971}"/>
              </a:ext>
            </a:extLst>
          </p:cNvPr>
          <p:cNvSpPr>
            <a:spLocks noGrp="1"/>
          </p:cNvSpPr>
          <p:nvPr>
            <p:ph type="ftr" sz="quarter" idx="13"/>
          </p:nvPr>
        </p:nvSpPr>
        <p:spPr/>
        <p:txBody>
          <a:bodyPr/>
          <a:lstStyle/>
          <a:p>
            <a:endParaRPr lang="en-GB" dirty="0"/>
          </a:p>
        </p:txBody>
      </p:sp>
      <p:grpSp>
        <p:nvGrpSpPr>
          <p:cNvPr id="30" name="Group 29">
            <a:extLst>
              <a:ext uri="{FF2B5EF4-FFF2-40B4-BE49-F238E27FC236}">
                <a16:creationId xmlns:a16="http://schemas.microsoft.com/office/drawing/2014/main" id="{50C4C336-ED76-F374-7415-86B0AA7529AC}"/>
              </a:ext>
            </a:extLst>
          </p:cNvPr>
          <p:cNvGrpSpPr/>
          <p:nvPr/>
        </p:nvGrpSpPr>
        <p:grpSpPr>
          <a:xfrm>
            <a:off x="751218" y="1881170"/>
            <a:ext cx="5315149" cy="1962379"/>
            <a:chOff x="750290" y="1917920"/>
            <a:chExt cx="5315149" cy="1962379"/>
          </a:xfrm>
        </p:grpSpPr>
        <p:sp>
          <p:nvSpPr>
            <p:cNvPr id="9" name="Content Placeholder 7">
              <a:extLst>
                <a:ext uri="{FF2B5EF4-FFF2-40B4-BE49-F238E27FC236}">
                  <a16:creationId xmlns:a16="http://schemas.microsoft.com/office/drawing/2014/main" id="{CD396D21-001B-490D-587C-BA5E46DCDC29}"/>
                </a:ext>
              </a:extLst>
            </p:cNvPr>
            <p:cNvSpPr txBox="1">
              <a:spLocks/>
            </p:cNvSpPr>
            <p:nvPr/>
          </p:nvSpPr>
          <p:spPr>
            <a:xfrm>
              <a:off x="750290" y="1917920"/>
              <a:ext cx="5315149" cy="1962379"/>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10" name="Picture 9">
              <a:extLst>
                <a:ext uri="{FF2B5EF4-FFF2-40B4-BE49-F238E27FC236}">
                  <a16:creationId xmlns:a16="http://schemas.microsoft.com/office/drawing/2014/main" id="{53A7D2E0-FFC6-5FE2-493A-3D2856CA22FE}"/>
                </a:ext>
              </a:extLst>
            </p:cNvPr>
            <p:cNvPicPr>
              <a:picLocks noChangeAspect="1"/>
            </p:cNvPicPr>
            <p:nvPr/>
          </p:nvPicPr>
          <p:blipFill>
            <a:blip r:embed="rId2"/>
            <a:stretch>
              <a:fillRect/>
            </a:stretch>
          </p:blipFill>
          <p:spPr>
            <a:xfrm>
              <a:off x="824452" y="2400126"/>
              <a:ext cx="5182049" cy="990686"/>
            </a:xfrm>
            <a:prstGeom prst="rect">
              <a:avLst/>
            </a:prstGeom>
          </p:spPr>
        </p:pic>
      </p:grpSp>
      <p:grpSp>
        <p:nvGrpSpPr>
          <p:cNvPr id="39" name="Group 38">
            <a:extLst>
              <a:ext uri="{FF2B5EF4-FFF2-40B4-BE49-F238E27FC236}">
                <a16:creationId xmlns:a16="http://schemas.microsoft.com/office/drawing/2014/main" id="{EBDE6B38-2BBB-2A7F-DD38-7730E497A8D2}"/>
              </a:ext>
            </a:extLst>
          </p:cNvPr>
          <p:cNvGrpSpPr/>
          <p:nvPr/>
        </p:nvGrpSpPr>
        <p:grpSpPr>
          <a:xfrm>
            <a:off x="1301713" y="2653200"/>
            <a:ext cx="4491720" cy="577080"/>
            <a:chOff x="1301713" y="2653200"/>
            <a:chExt cx="4491720" cy="577080"/>
          </a:xfrm>
        </p:grpSpPr>
        <mc:AlternateContent xmlns:mc="http://schemas.openxmlformats.org/markup-compatibility/2006">
          <mc:Choice xmlns:p14="http://schemas.microsoft.com/office/powerpoint/2010/main" Requires="p14">
            <p:contentPart p14:bwMode="auto" r:id="rId3">
              <p14:nvContentPartPr>
                <p14:cNvPr id="21" name="Ink 20">
                  <a:extLst>
                    <a:ext uri="{FF2B5EF4-FFF2-40B4-BE49-F238E27FC236}">
                      <a16:creationId xmlns:a16="http://schemas.microsoft.com/office/drawing/2014/main" id="{882B6EE2-C33B-BF16-658B-DB2DF5FE47EC}"/>
                    </a:ext>
                  </a:extLst>
                </p14:cNvPr>
                <p14:cNvContentPartPr/>
                <p14:nvPr/>
              </p14:nvContentPartPr>
              <p14:xfrm>
                <a:off x="1301713" y="2822400"/>
                <a:ext cx="3490200" cy="88200"/>
              </p14:xfrm>
            </p:contentPart>
          </mc:Choice>
          <mc:Fallback>
            <p:pic>
              <p:nvPicPr>
                <p:cNvPr id="21" name="Ink 20">
                  <a:extLst>
                    <a:ext uri="{FF2B5EF4-FFF2-40B4-BE49-F238E27FC236}">
                      <a16:creationId xmlns:a16="http://schemas.microsoft.com/office/drawing/2014/main" id="{882B6EE2-C33B-BF16-658B-DB2DF5FE47EC}"/>
                    </a:ext>
                  </a:extLst>
                </p:cNvPr>
                <p:cNvPicPr/>
                <p:nvPr/>
              </p:nvPicPr>
              <p:blipFill>
                <a:blip r:embed="rId4"/>
                <a:stretch>
                  <a:fillRect/>
                </a:stretch>
              </p:blipFill>
              <p:spPr>
                <a:xfrm>
                  <a:off x="1248073" y="2714400"/>
                  <a:ext cx="35978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 name="Ink 21">
                  <a:extLst>
                    <a:ext uri="{FF2B5EF4-FFF2-40B4-BE49-F238E27FC236}">
                      <a16:creationId xmlns:a16="http://schemas.microsoft.com/office/drawing/2014/main" id="{E235E8C6-B511-989B-C258-920BE7C57DF4}"/>
                    </a:ext>
                  </a:extLst>
                </p14:cNvPr>
                <p14:cNvContentPartPr/>
                <p14:nvPr/>
              </p14:nvContentPartPr>
              <p14:xfrm>
                <a:off x="5625313" y="2653200"/>
                <a:ext cx="168120" cy="10800"/>
              </p14:xfrm>
            </p:contentPart>
          </mc:Choice>
          <mc:Fallback>
            <p:pic>
              <p:nvPicPr>
                <p:cNvPr id="22" name="Ink 21">
                  <a:extLst>
                    <a:ext uri="{FF2B5EF4-FFF2-40B4-BE49-F238E27FC236}">
                      <a16:creationId xmlns:a16="http://schemas.microsoft.com/office/drawing/2014/main" id="{E235E8C6-B511-989B-C258-920BE7C57DF4}"/>
                    </a:ext>
                  </a:extLst>
                </p:cNvPr>
                <p:cNvPicPr/>
                <p:nvPr/>
              </p:nvPicPr>
              <p:blipFill>
                <a:blip r:embed="rId6"/>
                <a:stretch>
                  <a:fillRect/>
                </a:stretch>
              </p:blipFill>
              <p:spPr>
                <a:xfrm>
                  <a:off x="5571313" y="2545200"/>
                  <a:ext cx="275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B4754512-5202-7766-21B0-223F3469385A}"/>
                    </a:ext>
                  </a:extLst>
                </p14:cNvPr>
                <p14:cNvContentPartPr/>
                <p14:nvPr/>
              </p14:nvContentPartPr>
              <p14:xfrm>
                <a:off x="4879753" y="2862360"/>
                <a:ext cx="838080" cy="130680"/>
              </p14:xfrm>
            </p:contentPart>
          </mc:Choice>
          <mc:Fallback>
            <p:pic>
              <p:nvPicPr>
                <p:cNvPr id="23" name="Ink 22">
                  <a:extLst>
                    <a:ext uri="{FF2B5EF4-FFF2-40B4-BE49-F238E27FC236}">
                      <a16:creationId xmlns:a16="http://schemas.microsoft.com/office/drawing/2014/main" id="{B4754512-5202-7766-21B0-223F3469385A}"/>
                    </a:ext>
                  </a:extLst>
                </p:cNvPr>
                <p:cNvPicPr/>
                <p:nvPr/>
              </p:nvPicPr>
              <p:blipFill>
                <a:blip r:embed="rId8"/>
                <a:stretch>
                  <a:fillRect/>
                </a:stretch>
              </p:blipFill>
              <p:spPr>
                <a:xfrm>
                  <a:off x="4826113" y="2754720"/>
                  <a:ext cx="9457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Ink 23">
                  <a:extLst>
                    <a:ext uri="{FF2B5EF4-FFF2-40B4-BE49-F238E27FC236}">
                      <a16:creationId xmlns:a16="http://schemas.microsoft.com/office/drawing/2014/main" id="{0F76CA1F-349D-00AA-B4F0-8C991120E297}"/>
                    </a:ext>
                  </a:extLst>
                </p14:cNvPr>
                <p14:cNvContentPartPr/>
                <p14:nvPr/>
              </p14:nvContentPartPr>
              <p14:xfrm>
                <a:off x="4820713" y="2832480"/>
                <a:ext cx="938160" cy="41400"/>
              </p14:xfrm>
            </p:contentPart>
          </mc:Choice>
          <mc:Fallback>
            <p:pic>
              <p:nvPicPr>
                <p:cNvPr id="24" name="Ink 23">
                  <a:extLst>
                    <a:ext uri="{FF2B5EF4-FFF2-40B4-BE49-F238E27FC236}">
                      <a16:creationId xmlns:a16="http://schemas.microsoft.com/office/drawing/2014/main" id="{0F76CA1F-349D-00AA-B4F0-8C991120E297}"/>
                    </a:ext>
                  </a:extLst>
                </p:cNvPr>
                <p:cNvPicPr/>
                <p:nvPr/>
              </p:nvPicPr>
              <p:blipFill>
                <a:blip r:embed="rId10"/>
                <a:stretch>
                  <a:fillRect/>
                </a:stretch>
              </p:blipFill>
              <p:spPr>
                <a:xfrm>
                  <a:off x="4766713" y="2724840"/>
                  <a:ext cx="1045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Ink 24">
                  <a:extLst>
                    <a:ext uri="{FF2B5EF4-FFF2-40B4-BE49-F238E27FC236}">
                      <a16:creationId xmlns:a16="http://schemas.microsoft.com/office/drawing/2014/main" id="{BA0B4CBA-A687-26C3-B5F5-F75044766F27}"/>
                    </a:ext>
                  </a:extLst>
                </p14:cNvPr>
                <p14:cNvContentPartPr/>
                <p14:nvPr/>
              </p14:nvContentPartPr>
              <p14:xfrm>
                <a:off x="1361473" y="3001680"/>
                <a:ext cx="4210200" cy="122040"/>
              </p14:xfrm>
            </p:contentPart>
          </mc:Choice>
          <mc:Fallback>
            <p:pic>
              <p:nvPicPr>
                <p:cNvPr id="25" name="Ink 24">
                  <a:extLst>
                    <a:ext uri="{FF2B5EF4-FFF2-40B4-BE49-F238E27FC236}">
                      <a16:creationId xmlns:a16="http://schemas.microsoft.com/office/drawing/2014/main" id="{BA0B4CBA-A687-26C3-B5F5-F75044766F27}"/>
                    </a:ext>
                  </a:extLst>
                </p:cNvPr>
                <p:cNvPicPr/>
                <p:nvPr/>
              </p:nvPicPr>
              <p:blipFill>
                <a:blip r:embed="rId12"/>
                <a:stretch>
                  <a:fillRect/>
                </a:stretch>
              </p:blipFill>
              <p:spPr>
                <a:xfrm>
                  <a:off x="1307833" y="2893680"/>
                  <a:ext cx="43178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Ink 25">
                  <a:extLst>
                    <a:ext uri="{FF2B5EF4-FFF2-40B4-BE49-F238E27FC236}">
                      <a16:creationId xmlns:a16="http://schemas.microsoft.com/office/drawing/2014/main" id="{B4463E15-E163-D35A-56AC-0B658A04DA51}"/>
                    </a:ext>
                  </a:extLst>
                </p14:cNvPr>
                <p14:cNvContentPartPr/>
                <p14:nvPr/>
              </p14:nvContentPartPr>
              <p14:xfrm>
                <a:off x="2733433" y="2941560"/>
                <a:ext cx="2751120" cy="40680"/>
              </p14:xfrm>
            </p:contentPart>
          </mc:Choice>
          <mc:Fallback>
            <p:pic>
              <p:nvPicPr>
                <p:cNvPr id="26" name="Ink 25">
                  <a:extLst>
                    <a:ext uri="{FF2B5EF4-FFF2-40B4-BE49-F238E27FC236}">
                      <a16:creationId xmlns:a16="http://schemas.microsoft.com/office/drawing/2014/main" id="{B4463E15-E163-D35A-56AC-0B658A04DA51}"/>
                    </a:ext>
                  </a:extLst>
                </p:cNvPr>
                <p:cNvPicPr/>
                <p:nvPr/>
              </p:nvPicPr>
              <p:blipFill>
                <a:blip r:embed="rId14"/>
                <a:stretch>
                  <a:fillRect/>
                </a:stretch>
              </p:blipFill>
              <p:spPr>
                <a:xfrm>
                  <a:off x="2679433" y="2833920"/>
                  <a:ext cx="28587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7" name="Ink 26">
                  <a:extLst>
                    <a:ext uri="{FF2B5EF4-FFF2-40B4-BE49-F238E27FC236}">
                      <a16:creationId xmlns:a16="http://schemas.microsoft.com/office/drawing/2014/main" id="{193673E8-5998-C91A-5394-0E75DB340F77}"/>
                    </a:ext>
                  </a:extLst>
                </p14:cNvPr>
                <p14:cNvContentPartPr/>
                <p14:nvPr/>
              </p14:nvContentPartPr>
              <p14:xfrm>
                <a:off x="1341673" y="3208320"/>
                <a:ext cx="4134240" cy="21960"/>
              </p14:xfrm>
            </p:contentPart>
          </mc:Choice>
          <mc:Fallback>
            <p:pic>
              <p:nvPicPr>
                <p:cNvPr id="27" name="Ink 26">
                  <a:extLst>
                    <a:ext uri="{FF2B5EF4-FFF2-40B4-BE49-F238E27FC236}">
                      <a16:creationId xmlns:a16="http://schemas.microsoft.com/office/drawing/2014/main" id="{193673E8-5998-C91A-5394-0E75DB340F77}"/>
                    </a:ext>
                  </a:extLst>
                </p:cNvPr>
                <p:cNvPicPr/>
                <p:nvPr/>
              </p:nvPicPr>
              <p:blipFill>
                <a:blip r:embed="rId16"/>
                <a:stretch>
                  <a:fillRect/>
                </a:stretch>
              </p:blipFill>
              <p:spPr>
                <a:xfrm>
                  <a:off x="1287673" y="3100320"/>
                  <a:ext cx="42418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 name="Ink 27">
                  <a:extLst>
                    <a:ext uri="{FF2B5EF4-FFF2-40B4-BE49-F238E27FC236}">
                      <a16:creationId xmlns:a16="http://schemas.microsoft.com/office/drawing/2014/main" id="{5E29FA42-2DFE-0AD9-8023-5BB9C1476254}"/>
                    </a:ext>
                  </a:extLst>
                </p14:cNvPr>
                <p14:cNvContentPartPr/>
                <p14:nvPr/>
              </p14:nvContentPartPr>
              <p14:xfrm>
                <a:off x="1838833" y="2941560"/>
                <a:ext cx="1092240" cy="10800"/>
              </p14:xfrm>
            </p:contentPart>
          </mc:Choice>
          <mc:Fallback>
            <p:pic>
              <p:nvPicPr>
                <p:cNvPr id="28" name="Ink 27">
                  <a:extLst>
                    <a:ext uri="{FF2B5EF4-FFF2-40B4-BE49-F238E27FC236}">
                      <a16:creationId xmlns:a16="http://schemas.microsoft.com/office/drawing/2014/main" id="{5E29FA42-2DFE-0AD9-8023-5BB9C1476254}"/>
                    </a:ext>
                  </a:extLst>
                </p:cNvPr>
                <p:cNvPicPr/>
                <p:nvPr/>
              </p:nvPicPr>
              <p:blipFill>
                <a:blip r:embed="rId18"/>
                <a:stretch>
                  <a:fillRect/>
                </a:stretch>
              </p:blipFill>
              <p:spPr>
                <a:xfrm>
                  <a:off x="1784833" y="2833920"/>
                  <a:ext cx="11998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Ink 28">
                  <a:extLst>
                    <a:ext uri="{FF2B5EF4-FFF2-40B4-BE49-F238E27FC236}">
                      <a16:creationId xmlns:a16="http://schemas.microsoft.com/office/drawing/2014/main" id="{331E2895-9980-E5CD-1F49-DC6B879D4946}"/>
                    </a:ext>
                  </a:extLst>
                </p14:cNvPr>
                <p14:cNvContentPartPr/>
                <p14:nvPr/>
              </p14:nvContentPartPr>
              <p14:xfrm>
                <a:off x="5148313" y="3098880"/>
                <a:ext cx="616320" cy="101160"/>
              </p14:xfrm>
            </p:contentPart>
          </mc:Choice>
          <mc:Fallback>
            <p:pic>
              <p:nvPicPr>
                <p:cNvPr id="29" name="Ink 28">
                  <a:extLst>
                    <a:ext uri="{FF2B5EF4-FFF2-40B4-BE49-F238E27FC236}">
                      <a16:creationId xmlns:a16="http://schemas.microsoft.com/office/drawing/2014/main" id="{331E2895-9980-E5CD-1F49-DC6B879D4946}"/>
                    </a:ext>
                  </a:extLst>
                </p:cNvPr>
                <p:cNvPicPr/>
                <p:nvPr/>
              </p:nvPicPr>
              <p:blipFill>
                <a:blip r:embed="rId20"/>
                <a:stretch>
                  <a:fillRect/>
                </a:stretch>
              </p:blipFill>
              <p:spPr>
                <a:xfrm>
                  <a:off x="5094313" y="2991240"/>
                  <a:ext cx="723960" cy="316800"/>
                </a:xfrm>
                <a:prstGeom prst="rect">
                  <a:avLst/>
                </a:prstGeom>
              </p:spPr>
            </p:pic>
          </mc:Fallback>
        </mc:AlternateContent>
      </p:grpSp>
      <p:grpSp>
        <p:nvGrpSpPr>
          <p:cNvPr id="36" name="Group 35">
            <a:extLst>
              <a:ext uri="{FF2B5EF4-FFF2-40B4-BE49-F238E27FC236}">
                <a16:creationId xmlns:a16="http://schemas.microsoft.com/office/drawing/2014/main" id="{FF131B8B-2FB7-1113-D0A9-2AF7FFDD9C3F}"/>
              </a:ext>
            </a:extLst>
          </p:cNvPr>
          <p:cNvGrpSpPr/>
          <p:nvPr/>
        </p:nvGrpSpPr>
        <p:grpSpPr>
          <a:xfrm>
            <a:off x="6293212" y="1507360"/>
            <a:ext cx="5645124" cy="3960912"/>
            <a:chOff x="6253383" y="1410356"/>
            <a:chExt cx="5645124" cy="3960912"/>
          </a:xfrm>
        </p:grpSpPr>
        <p:sp>
          <p:nvSpPr>
            <p:cNvPr id="16" name="Content Placeholder 7">
              <a:extLst>
                <a:ext uri="{FF2B5EF4-FFF2-40B4-BE49-F238E27FC236}">
                  <a16:creationId xmlns:a16="http://schemas.microsoft.com/office/drawing/2014/main" id="{2FDAFCE6-0D98-4955-6E2C-CBAE591356A4}"/>
                </a:ext>
              </a:extLst>
            </p:cNvPr>
            <p:cNvSpPr txBox="1">
              <a:spLocks/>
            </p:cNvSpPr>
            <p:nvPr/>
          </p:nvSpPr>
          <p:spPr>
            <a:xfrm>
              <a:off x="6253383" y="1410356"/>
              <a:ext cx="5645124" cy="3960912"/>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14" name="Picture 13">
              <a:extLst>
                <a:ext uri="{FF2B5EF4-FFF2-40B4-BE49-F238E27FC236}">
                  <a16:creationId xmlns:a16="http://schemas.microsoft.com/office/drawing/2014/main" id="{994297BC-63BA-603B-5C4A-1DB183EDCA9D}"/>
                </a:ext>
              </a:extLst>
            </p:cNvPr>
            <p:cNvPicPr>
              <a:picLocks noChangeAspect="1"/>
            </p:cNvPicPr>
            <p:nvPr/>
          </p:nvPicPr>
          <p:blipFill>
            <a:blip r:embed="rId21"/>
            <a:srcRect l="9063" t="9788" r="-1853"/>
            <a:stretch/>
          </p:blipFill>
          <p:spPr>
            <a:xfrm>
              <a:off x="6514402" y="3081865"/>
              <a:ext cx="5340855" cy="1962379"/>
            </a:xfrm>
            <a:prstGeom prst="rect">
              <a:avLst/>
            </a:prstGeom>
          </p:spPr>
        </p:pic>
      </p:grpSp>
      <p:pic>
        <p:nvPicPr>
          <p:cNvPr id="12" name="Content Placeholder 11">
            <a:extLst>
              <a:ext uri="{FF2B5EF4-FFF2-40B4-BE49-F238E27FC236}">
                <a16:creationId xmlns:a16="http://schemas.microsoft.com/office/drawing/2014/main" id="{2C622CEA-39C6-DC0E-9CD8-399EC98847D3}"/>
              </a:ext>
            </a:extLst>
          </p:cNvPr>
          <p:cNvPicPr>
            <a:picLocks noGrp="1" noChangeAspect="1"/>
          </p:cNvPicPr>
          <p:nvPr>
            <p:ph sz="quarter" idx="11"/>
          </p:nvPr>
        </p:nvPicPr>
        <p:blipFill>
          <a:blip r:embed="rId22"/>
          <a:srcRect b="11958"/>
          <a:stretch/>
        </p:blipFill>
        <p:spPr>
          <a:xfrm>
            <a:off x="6490813" y="2060848"/>
            <a:ext cx="5340857" cy="974326"/>
          </a:xfrm>
        </p:spPr>
      </p:pic>
      <p:sp>
        <p:nvSpPr>
          <p:cNvPr id="40" name="Thought Bubble: Cloud 39">
            <a:extLst>
              <a:ext uri="{FF2B5EF4-FFF2-40B4-BE49-F238E27FC236}">
                <a16:creationId xmlns:a16="http://schemas.microsoft.com/office/drawing/2014/main" id="{99ED579B-8042-2CA6-F227-B5171950615F}"/>
              </a:ext>
            </a:extLst>
          </p:cNvPr>
          <p:cNvSpPr/>
          <p:nvPr/>
        </p:nvSpPr>
        <p:spPr>
          <a:xfrm>
            <a:off x="2052512" y="3993654"/>
            <a:ext cx="2072053" cy="2362696"/>
          </a:xfrm>
          <a:prstGeom prst="cloudCallout">
            <a:avLst>
              <a:gd name="adj1" fmla="val 135783"/>
              <a:gd name="adj2" fmla="val -22488"/>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Might suggest  we are going to see a dispute notice telling us what the issues are and what effects they are asserted to have – or are we?</a:t>
            </a:r>
          </a:p>
        </p:txBody>
      </p:sp>
      <mc:AlternateContent xmlns:mc="http://schemas.openxmlformats.org/markup-compatibility/2006">
        <mc:Choice xmlns:p14="http://schemas.microsoft.com/office/powerpoint/2010/main" Requires="p14">
          <p:contentPart p14:bwMode="auto" r:id="rId23">
            <p14:nvContentPartPr>
              <p14:cNvPr id="41" name="Ink 40">
                <a:extLst>
                  <a:ext uri="{FF2B5EF4-FFF2-40B4-BE49-F238E27FC236}">
                    <a16:creationId xmlns:a16="http://schemas.microsoft.com/office/drawing/2014/main" id="{A97B119E-B35E-3355-BC09-74454286E8C5}"/>
                  </a:ext>
                </a:extLst>
              </p14:cNvPr>
              <p14:cNvContentPartPr/>
              <p14:nvPr/>
            </p14:nvContentPartPr>
            <p14:xfrm>
              <a:off x="7277040" y="4721040"/>
              <a:ext cx="4233240" cy="246240"/>
            </p14:xfrm>
          </p:contentPart>
        </mc:Choice>
        <mc:Fallback>
          <p:pic>
            <p:nvPicPr>
              <p:cNvPr id="41" name="Ink 40">
                <a:extLst>
                  <a:ext uri="{FF2B5EF4-FFF2-40B4-BE49-F238E27FC236}">
                    <a16:creationId xmlns:a16="http://schemas.microsoft.com/office/drawing/2014/main" id="{A97B119E-B35E-3355-BC09-74454286E8C5}"/>
                  </a:ext>
                </a:extLst>
              </p:cNvPr>
              <p:cNvPicPr/>
              <p:nvPr/>
            </p:nvPicPr>
            <p:blipFill>
              <a:blip r:embed="rId24"/>
              <a:stretch>
                <a:fillRect/>
              </a:stretch>
            </p:blipFill>
            <p:spPr>
              <a:xfrm>
                <a:off x="7223040" y="4613400"/>
                <a:ext cx="4340880" cy="461880"/>
              </a:xfrm>
              <a:prstGeom prst="rect">
                <a:avLst/>
              </a:prstGeom>
            </p:spPr>
          </p:pic>
        </mc:Fallback>
      </mc:AlternateContent>
    </p:spTree>
    <p:extLst>
      <p:ext uri="{BB962C8B-B14F-4D97-AF65-F5344CB8AC3E}">
        <p14:creationId xmlns:p14="http://schemas.microsoft.com/office/powerpoint/2010/main" val="49218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5FD-6AD5-3DA9-ADCF-14AD7BA44852}"/>
              </a:ext>
            </a:extLst>
          </p:cNvPr>
          <p:cNvSpPr>
            <a:spLocks noGrp="1"/>
          </p:cNvSpPr>
          <p:nvPr>
            <p:ph type="title"/>
          </p:nvPr>
        </p:nvSpPr>
        <p:spPr/>
        <p:txBody>
          <a:bodyPr/>
          <a:lstStyle/>
          <a:p>
            <a:r>
              <a:rPr lang="en-GB" dirty="0"/>
              <a:t>The SPA</a:t>
            </a:r>
          </a:p>
        </p:txBody>
      </p:sp>
      <p:sp>
        <p:nvSpPr>
          <p:cNvPr id="3" name="Text Placeholder 2">
            <a:extLst>
              <a:ext uri="{FF2B5EF4-FFF2-40B4-BE49-F238E27FC236}">
                <a16:creationId xmlns:a16="http://schemas.microsoft.com/office/drawing/2014/main" id="{CB81C34D-ED76-F3FD-384E-E07232D073C8}"/>
              </a:ext>
            </a:extLst>
          </p:cNvPr>
          <p:cNvSpPr>
            <a:spLocks noGrp="1"/>
          </p:cNvSpPr>
          <p:nvPr>
            <p:ph type="body" sz="quarter" idx="10"/>
          </p:nvPr>
        </p:nvSpPr>
        <p:spPr/>
        <p:txBody>
          <a:bodyPr/>
          <a:lstStyle/>
          <a:p>
            <a:r>
              <a:rPr lang="en-GB" dirty="0"/>
              <a:t>How was it to be determined?</a:t>
            </a:r>
          </a:p>
        </p:txBody>
      </p:sp>
      <p:sp>
        <p:nvSpPr>
          <p:cNvPr id="5" name="Slide Number Placeholder 4">
            <a:extLst>
              <a:ext uri="{FF2B5EF4-FFF2-40B4-BE49-F238E27FC236}">
                <a16:creationId xmlns:a16="http://schemas.microsoft.com/office/drawing/2014/main" id="{2569BAB0-DC34-C350-001D-6491D3BCD3D3}"/>
              </a:ext>
            </a:extLst>
          </p:cNvPr>
          <p:cNvSpPr>
            <a:spLocks noGrp="1"/>
          </p:cNvSpPr>
          <p:nvPr>
            <p:ph type="sldNum" sz="quarter" idx="12"/>
          </p:nvPr>
        </p:nvSpPr>
        <p:spPr/>
        <p:txBody>
          <a:bodyPr/>
          <a:lstStyle/>
          <a:p>
            <a:fld id="{820380F8-7D3E-4675-A1FD-0F1FFDC88BE2}" type="slidenum">
              <a:rPr lang="en-GB" smtClean="0"/>
              <a:pPr/>
              <a:t>31</a:t>
            </a:fld>
            <a:endParaRPr lang="en-GB" dirty="0"/>
          </a:p>
        </p:txBody>
      </p:sp>
      <p:sp>
        <p:nvSpPr>
          <p:cNvPr id="6" name="Footer Placeholder 5">
            <a:extLst>
              <a:ext uri="{FF2B5EF4-FFF2-40B4-BE49-F238E27FC236}">
                <a16:creationId xmlns:a16="http://schemas.microsoft.com/office/drawing/2014/main" id="{4ECA71A0-E870-C936-1967-23D1D32F0971}"/>
              </a:ext>
            </a:extLst>
          </p:cNvPr>
          <p:cNvSpPr>
            <a:spLocks noGrp="1"/>
          </p:cNvSpPr>
          <p:nvPr>
            <p:ph type="ftr" sz="quarter" idx="13"/>
          </p:nvPr>
        </p:nvSpPr>
        <p:spPr/>
        <p:txBody>
          <a:bodyPr/>
          <a:lstStyle/>
          <a:p>
            <a:endParaRPr lang="en-GB" dirty="0"/>
          </a:p>
        </p:txBody>
      </p:sp>
      <p:grpSp>
        <p:nvGrpSpPr>
          <p:cNvPr id="13" name="Group 12">
            <a:extLst>
              <a:ext uri="{FF2B5EF4-FFF2-40B4-BE49-F238E27FC236}">
                <a16:creationId xmlns:a16="http://schemas.microsoft.com/office/drawing/2014/main" id="{8C32D2F9-8E43-418F-B95D-6DE7A72729FC}"/>
              </a:ext>
            </a:extLst>
          </p:cNvPr>
          <p:cNvGrpSpPr/>
          <p:nvPr/>
        </p:nvGrpSpPr>
        <p:grpSpPr>
          <a:xfrm>
            <a:off x="2567608" y="1803698"/>
            <a:ext cx="6984404" cy="4073574"/>
            <a:chOff x="3503712" y="1803698"/>
            <a:chExt cx="6048300" cy="3636062"/>
          </a:xfrm>
        </p:grpSpPr>
        <p:sp>
          <p:nvSpPr>
            <p:cNvPr id="9" name="Content Placeholder 7">
              <a:extLst>
                <a:ext uri="{FF2B5EF4-FFF2-40B4-BE49-F238E27FC236}">
                  <a16:creationId xmlns:a16="http://schemas.microsoft.com/office/drawing/2014/main" id="{CD396D21-001B-490D-587C-BA5E46DCDC29}"/>
                </a:ext>
              </a:extLst>
            </p:cNvPr>
            <p:cNvSpPr txBox="1">
              <a:spLocks/>
            </p:cNvSpPr>
            <p:nvPr/>
          </p:nvSpPr>
          <p:spPr>
            <a:xfrm>
              <a:off x="3503712" y="1803698"/>
              <a:ext cx="6048300" cy="3636062"/>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7" name="Picture 6">
              <a:extLst>
                <a:ext uri="{FF2B5EF4-FFF2-40B4-BE49-F238E27FC236}">
                  <a16:creationId xmlns:a16="http://schemas.microsoft.com/office/drawing/2014/main" id="{B0260898-9BAC-C746-9F21-3B552729B229}"/>
                </a:ext>
              </a:extLst>
            </p:cNvPr>
            <p:cNvPicPr>
              <a:picLocks noChangeAspect="1"/>
            </p:cNvPicPr>
            <p:nvPr/>
          </p:nvPicPr>
          <p:blipFill>
            <a:blip r:embed="rId2"/>
            <a:stretch>
              <a:fillRect/>
            </a:stretch>
          </p:blipFill>
          <p:spPr>
            <a:xfrm>
              <a:off x="3816823" y="2163349"/>
              <a:ext cx="5422078" cy="2664296"/>
            </a:xfrm>
            <a:prstGeom prst="rect">
              <a:avLst/>
            </a:prstGeom>
          </p:spPr>
        </p:pic>
      </p:grpSp>
      <mc:AlternateContent xmlns:mc="http://schemas.openxmlformats.org/markup-compatibility/2006">
        <mc:Choice xmlns:p14="http://schemas.microsoft.com/office/powerpoint/2010/main" Requires="p14">
          <p:contentPart p14:bwMode="auto" r:id="rId3">
            <p14:nvContentPartPr>
              <p14:cNvPr id="15" name="Ink 14">
                <a:extLst>
                  <a:ext uri="{FF2B5EF4-FFF2-40B4-BE49-F238E27FC236}">
                    <a16:creationId xmlns:a16="http://schemas.microsoft.com/office/drawing/2014/main" id="{4705EFE4-2362-A405-C6F5-0AF2CC60EB8A}"/>
                  </a:ext>
                </a:extLst>
              </p14:cNvPr>
              <p14:cNvContentPartPr/>
              <p14:nvPr/>
            </p14:nvContentPartPr>
            <p14:xfrm>
              <a:off x="3565695" y="2681386"/>
              <a:ext cx="5357707" cy="370757"/>
            </p14:xfrm>
          </p:contentPart>
        </mc:Choice>
        <mc:Fallback>
          <p:pic>
            <p:nvPicPr>
              <p:cNvPr id="15" name="Ink 14">
                <a:extLst>
                  <a:ext uri="{FF2B5EF4-FFF2-40B4-BE49-F238E27FC236}">
                    <a16:creationId xmlns:a16="http://schemas.microsoft.com/office/drawing/2014/main" id="{4705EFE4-2362-A405-C6F5-0AF2CC60EB8A}"/>
                  </a:ext>
                </a:extLst>
              </p:cNvPr>
              <p:cNvPicPr/>
              <p:nvPr/>
            </p:nvPicPr>
            <p:blipFill>
              <a:blip r:embed="rId4"/>
              <a:stretch>
                <a:fillRect/>
              </a:stretch>
            </p:blipFill>
            <p:spPr>
              <a:xfrm>
                <a:off x="3511693" y="2573654"/>
                <a:ext cx="5465351" cy="586582"/>
              </a:xfrm>
              <a:prstGeom prst="rect">
                <a:avLst/>
              </a:prstGeom>
            </p:spPr>
          </p:pic>
        </mc:Fallback>
      </mc:AlternateContent>
      <p:sp>
        <p:nvSpPr>
          <p:cNvPr id="41" name="Thought Bubble: Cloud 40">
            <a:extLst>
              <a:ext uri="{FF2B5EF4-FFF2-40B4-BE49-F238E27FC236}">
                <a16:creationId xmlns:a16="http://schemas.microsoft.com/office/drawing/2014/main" id="{F162F815-895D-B211-2B64-D68C856683BA}"/>
              </a:ext>
            </a:extLst>
          </p:cNvPr>
          <p:cNvSpPr/>
          <p:nvPr/>
        </p:nvSpPr>
        <p:spPr>
          <a:xfrm>
            <a:off x="335360" y="1719995"/>
            <a:ext cx="2160240" cy="1863364"/>
          </a:xfrm>
          <a:prstGeom prst="cloudCallout">
            <a:avLst>
              <a:gd name="adj1" fmla="val 98731"/>
              <a:gd name="adj2" fmla="val 19426"/>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Great – only dealing with a subset of matters relevant to the Completion Accounts </a:t>
            </a:r>
          </a:p>
        </p:txBody>
      </p:sp>
    </p:spTree>
    <p:extLst>
      <p:ext uri="{BB962C8B-B14F-4D97-AF65-F5344CB8AC3E}">
        <p14:creationId xmlns:p14="http://schemas.microsoft.com/office/powerpoint/2010/main" val="289801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5FD-6AD5-3DA9-ADCF-14AD7BA44852}"/>
              </a:ext>
            </a:extLst>
          </p:cNvPr>
          <p:cNvSpPr>
            <a:spLocks noGrp="1"/>
          </p:cNvSpPr>
          <p:nvPr>
            <p:ph type="title"/>
          </p:nvPr>
        </p:nvSpPr>
        <p:spPr/>
        <p:txBody>
          <a:bodyPr/>
          <a:lstStyle/>
          <a:p>
            <a:r>
              <a:rPr lang="en-GB" dirty="0"/>
              <a:t>The SPA</a:t>
            </a:r>
          </a:p>
        </p:txBody>
      </p:sp>
      <p:sp>
        <p:nvSpPr>
          <p:cNvPr id="3" name="Text Placeholder 2">
            <a:extLst>
              <a:ext uri="{FF2B5EF4-FFF2-40B4-BE49-F238E27FC236}">
                <a16:creationId xmlns:a16="http://schemas.microsoft.com/office/drawing/2014/main" id="{CB81C34D-ED76-F3FD-384E-E07232D073C8}"/>
              </a:ext>
            </a:extLst>
          </p:cNvPr>
          <p:cNvSpPr>
            <a:spLocks noGrp="1"/>
          </p:cNvSpPr>
          <p:nvPr>
            <p:ph type="body" sz="quarter" idx="10"/>
          </p:nvPr>
        </p:nvSpPr>
        <p:spPr/>
        <p:txBody>
          <a:bodyPr/>
          <a:lstStyle/>
          <a:p>
            <a:r>
              <a:rPr lang="en-GB" dirty="0"/>
              <a:t>How was it to be determined?</a:t>
            </a:r>
          </a:p>
        </p:txBody>
      </p:sp>
      <p:sp>
        <p:nvSpPr>
          <p:cNvPr id="5" name="Slide Number Placeholder 4">
            <a:extLst>
              <a:ext uri="{FF2B5EF4-FFF2-40B4-BE49-F238E27FC236}">
                <a16:creationId xmlns:a16="http://schemas.microsoft.com/office/drawing/2014/main" id="{2569BAB0-DC34-C350-001D-6491D3BCD3D3}"/>
              </a:ext>
            </a:extLst>
          </p:cNvPr>
          <p:cNvSpPr>
            <a:spLocks noGrp="1"/>
          </p:cNvSpPr>
          <p:nvPr>
            <p:ph type="sldNum" sz="quarter" idx="12"/>
          </p:nvPr>
        </p:nvSpPr>
        <p:spPr/>
        <p:txBody>
          <a:bodyPr/>
          <a:lstStyle/>
          <a:p>
            <a:fld id="{820380F8-7D3E-4675-A1FD-0F1FFDC88BE2}" type="slidenum">
              <a:rPr lang="en-GB" smtClean="0"/>
              <a:pPr/>
              <a:t>32</a:t>
            </a:fld>
            <a:endParaRPr lang="en-GB" dirty="0"/>
          </a:p>
        </p:txBody>
      </p:sp>
      <p:sp>
        <p:nvSpPr>
          <p:cNvPr id="6" name="Footer Placeholder 5">
            <a:extLst>
              <a:ext uri="{FF2B5EF4-FFF2-40B4-BE49-F238E27FC236}">
                <a16:creationId xmlns:a16="http://schemas.microsoft.com/office/drawing/2014/main" id="{4ECA71A0-E870-C936-1967-23D1D32F0971}"/>
              </a:ext>
            </a:extLst>
          </p:cNvPr>
          <p:cNvSpPr>
            <a:spLocks noGrp="1"/>
          </p:cNvSpPr>
          <p:nvPr>
            <p:ph type="ftr" sz="quarter" idx="13"/>
          </p:nvPr>
        </p:nvSpPr>
        <p:spPr/>
        <p:txBody>
          <a:bodyPr/>
          <a:lstStyle/>
          <a:p>
            <a:endParaRPr lang="en-GB" dirty="0"/>
          </a:p>
        </p:txBody>
      </p:sp>
      <p:grpSp>
        <p:nvGrpSpPr>
          <p:cNvPr id="13" name="Group 12">
            <a:extLst>
              <a:ext uri="{FF2B5EF4-FFF2-40B4-BE49-F238E27FC236}">
                <a16:creationId xmlns:a16="http://schemas.microsoft.com/office/drawing/2014/main" id="{8C32D2F9-8E43-418F-B95D-6DE7A72729FC}"/>
              </a:ext>
            </a:extLst>
          </p:cNvPr>
          <p:cNvGrpSpPr/>
          <p:nvPr/>
        </p:nvGrpSpPr>
        <p:grpSpPr>
          <a:xfrm>
            <a:off x="2567608" y="1803698"/>
            <a:ext cx="6984404" cy="4073574"/>
            <a:chOff x="3503712" y="1803698"/>
            <a:chExt cx="6048300" cy="3636062"/>
          </a:xfrm>
        </p:grpSpPr>
        <p:sp>
          <p:nvSpPr>
            <p:cNvPr id="9" name="Content Placeholder 7">
              <a:extLst>
                <a:ext uri="{FF2B5EF4-FFF2-40B4-BE49-F238E27FC236}">
                  <a16:creationId xmlns:a16="http://schemas.microsoft.com/office/drawing/2014/main" id="{CD396D21-001B-490D-587C-BA5E46DCDC29}"/>
                </a:ext>
              </a:extLst>
            </p:cNvPr>
            <p:cNvSpPr txBox="1">
              <a:spLocks/>
            </p:cNvSpPr>
            <p:nvPr/>
          </p:nvSpPr>
          <p:spPr>
            <a:xfrm>
              <a:off x="3503712" y="1803698"/>
              <a:ext cx="6048300" cy="3636062"/>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7" name="Picture 6">
              <a:extLst>
                <a:ext uri="{FF2B5EF4-FFF2-40B4-BE49-F238E27FC236}">
                  <a16:creationId xmlns:a16="http://schemas.microsoft.com/office/drawing/2014/main" id="{B0260898-9BAC-C746-9F21-3B552729B229}"/>
                </a:ext>
              </a:extLst>
            </p:cNvPr>
            <p:cNvPicPr>
              <a:picLocks noChangeAspect="1"/>
            </p:cNvPicPr>
            <p:nvPr/>
          </p:nvPicPr>
          <p:blipFill>
            <a:blip r:embed="rId2"/>
            <a:stretch>
              <a:fillRect/>
            </a:stretch>
          </p:blipFill>
          <p:spPr>
            <a:xfrm>
              <a:off x="3816823" y="2163349"/>
              <a:ext cx="5422078" cy="2664296"/>
            </a:xfrm>
            <a:prstGeom prst="rect">
              <a:avLst/>
            </a:prstGeom>
          </p:spPr>
        </p:pic>
      </p:grpSp>
      <mc:AlternateContent xmlns:mc="http://schemas.openxmlformats.org/markup-compatibility/2006">
        <mc:Choice xmlns:p14="http://schemas.microsoft.com/office/powerpoint/2010/main" Requires="p14">
          <p:contentPart p14:bwMode="auto" r:id="rId3">
            <p14:nvContentPartPr>
              <p14:cNvPr id="32" name="Ink 31">
                <a:extLst>
                  <a:ext uri="{FF2B5EF4-FFF2-40B4-BE49-F238E27FC236}">
                    <a16:creationId xmlns:a16="http://schemas.microsoft.com/office/drawing/2014/main" id="{76D8F4A1-63DE-22A4-7F97-7D990519412F}"/>
                  </a:ext>
                </a:extLst>
              </p14:cNvPr>
              <p14:cNvContentPartPr/>
              <p14:nvPr/>
            </p14:nvContentPartPr>
            <p14:xfrm>
              <a:off x="4007768" y="3212976"/>
              <a:ext cx="4900002" cy="329786"/>
            </p14:xfrm>
          </p:contentPart>
        </mc:Choice>
        <mc:Fallback>
          <p:pic>
            <p:nvPicPr>
              <p:cNvPr id="32" name="Ink 31">
                <a:extLst>
                  <a:ext uri="{FF2B5EF4-FFF2-40B4-BE49-F238E27FC236}">
                    <a16:creationId xmlns:a16="http://schemas.microsoft.com/office/drawing/2014/main" id="{76D8F4A1-63DE-22A4-7F97-7D990519412F}"/>
                  </a:ext>
                </a:extLst>
              </p:cNvPr>
              <p:cNvPicPr/>
              <p:nvPr/>
            </p:nvPicPr>
            <p:blipFill>
              <a:blip r:embed="rId4"/>
              <a:stretch>
                <a:fillRect/>
              </a:stretch>
            </p:blipFill>
            <p:spPr>
              <a:xfrm>
                <a:off x="3953768" y="3104967"/>
                <a:ext cx="5007643" cy="545443"/>
              </a:xfrm>
              <a:prstGeom prst="rect">
                <a:avLst/>
              </a:prstGeom>
            </p:spPr>
          </p:pic>
        </mc:Fallback>
      </mc:AlternateContent>
      <p:sp>
        <p:nvSpPr>
          <p:cNvPr id="41" name="Thought Bubble: Cloud 40">
            <a:extLst>
              <a:ext uri="{FF2B5EF4-FFF2-40B4-BE49-F238E27FC236}">
                <a16:creationId xmlns:a16="http://schemas.microsoft.com/office/drawing/2014/main" id="{F162F815-895D-B211-2B64-D68C856683BA}"/>
              </a:ext>
            </a:extLst>
          </p:cNvPr>
          <p:cNvSpPr/>
          <p:nvPr/>
        </p:nvSpPr>
        <p:spPr>
          <a:xfrm>
            <a:off x="9768408" y="818022"/>
            <a:ext cx="2160240" cy="1863364"/>
          </a:xfrm>
          <a:prstGeom prst="cloudCallout">
            <a:avLst>
              <a:gd name="adj1" fmla="val -138909"/>
              <a:gd name="adj2" fmla="val 87818"/>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What if they haven’t but they give the right answer? </a:t>
            </a:r>
          </a:p>
        </p:txBody>
      </p:sp>
    </p:spTree>
    <p:extLst>
      <p:ext uri="{BB962C8B-B14F-4D97-AF65-F5344CB8AC3E}">
        <p14:creationId xmlns:p14="http://schemas.microsoft.com/office/powerpoint/2010/main" val="295734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5FD-6AD5-3DA9-ADCF-14AD7BA44852}"/>
              </a:ext>
            </a:extLst>
          </p:cNvPr>
          <p:cNvSpPr>
            <a:spLocks noGrp="1"/>
          </p:cNvSpPr>
          <p:nvPr>
            <p:ph type="title"/>
          </p:nvPr>
        </p:nvSpPr>
        <p:spPr/>
        <p:txBody>
          <a:bodyPr/>
          <a:lstStyle/>
          <a:p>
            <a:r>
              <a:rPr lang="en-GB" dirty="0"/>
              <a:t>The SPA</a:t>
            </a:r>
          </a:p>
        </p:txBody>
      </p:sp>
      <p:sp>
        <p:nvSpPr>
          <p:cNvPr id="3" name="Text Placeholder 2">
            <a:extLst>
              <a:ext uri="{FF2B5EF4-FFF2-40B4-BE49-F238E27FC236}">
                <a16:creationId xmlns:a16="http://schemas.microsoft.com/office/drawing/2014/main" id="{CB81C34D-ED76-F3FD-384E-E07232D073C8}"/>
              </a:ext>
            </a:extLst>
          </p:cNvPr>
          <p:cNvSpPr>
            <a:spLocks noGrp="1"/>
          </p:cNvSpPr>
          <p:nvPr>
            <p:ph type="body" sz="quarter" idx="10"/>
          </p:nvPr>
        </p:nvSpPr>
        <p:spPr/>
        <p:txBody>
          <a:bodyPr/>
          <a:lstStyle/>
          <a:p>
            <a:r>
              <a:rPr lang="en-GB" dirty="0"/>
              <a:t>How was it to be determined?</a:t>
            </a:r>
          </a:p>
        </p:txBody>
      </p:sp>
      <p:sp>
        <p:nvSpPr>
          <p:cNvPr id="5" name="Slide Number Placeholder 4">
            <a:extLst>
              <a:ext uri="{FF2B5EF4-FFF2-40B4-BE49-F238E27FC236}">
                <a16:creationId xmlns:a16="http://schemas.microsoft.com/office/drawing/2014/main" id="{2569BAB0-DC34-C350-001D-6491D3BCD3D3}"/>
              </a:ext>
            </a:extLst>
          </p:cNvPr>
          <p:cNvSpPr>
            <a:spLocks noGrp="1"/>
          </p:cNvSpPr>
          <p:nvPr>
            <p:ph type="sldNum" sz="quarter" idx="12"/>
          </p:nvPr>
        </p:nvSpPr>
        <p:spPr/>
        <p:txBody>
          <a:bodyPr/>
          <a:lstStyle/>
          <a:p>
            <a:fld id="{820380F8-7D3E-4675-A1FD-0F1FFDC88BE2}" type="slidenum">
              <a:rPr lang="en-GB" smtClean="0"/>
              <a:pPr/>
              <a:t>33</a:t>
            </a:fld>
            <a:endParaRPr lang="en-GB" dirty="0"/>
          </a:p>
        </p:txBody>
      </p:sp>
      <p:sp>
        <p:nvSpPr>
          <p:cNvPr id="6" name="Footer Placeholder 5">
            <a:extLst>
              <a:ext uri="{FF2B5EF4-FFF2-40B4-BE49-F238E27FC236}">
                <a16:creationId xmlns:a16="http://schemas.microsoft.com/office/drawing/2014/main" id="{4ECA71A0-E870-C936-1967-23D1D32F0971}"/>
              </a:ext>
            </a:extLst>
          </p:cNvPr>
          <p:cNvSpPr>
            <a:spLocks noGrp="1"/>
          </p:cNvSpPr>
          <p:nvPr>
            <p:ph type="ftr" sz="quarter" idx="13"/>
          </p:nvPr>
        </p:nvSpPr>
        <p:spPr/>
        <p:txBody>
          <a:bodyPr/>
          <a:lstStyle/>
          <a:p>
            <a:endParaRPr lang="en-GB" dirty="0"/>
          </a:p>
        </p:txBody>
      </p:sp>
      <p:grpSp>
        <p:nvGrpSpPr>
          <p:cNvPr id="13" name="Group 12">
            <a:extLst>
              <a:ext uri="{FF2B5EF4-FFF2-40B4-BE49-F238E27FC236}">
                <a16:creationId xmlns:a16="http://schemas.microsoft.com/office/drawing/2014/main" id="{8C32D2F9-8E43-418F-B95D-6DE7A72729FC}"/>
              </a:ext>
            </a:extLst>
          </p:cNvPr>
          <p:cNvGrpSpPr/>
          <p:nvPr/>
        </p:nvGrpSpPr>
        <p:grpSpPr>
          <a:xfrm>
            <a:off x="2567608" y="1803698"/>
            <a:ext cx="6984404" cy="4073574"/>
            <a:chOff x="3503712" y="1803698"/>
            <a:chExt cx="6048300" cy="3636062"/>
          </a:xfrm>
        </p:grpSpPr>
        <p:sp>
          <p:nvSpPr>
            <p:cNvPr id="9" name="Content Placeholder 7">
              <a:extLst>
                <a:ext uri="{FF2B5EF4-FFF2-40B4-BE49-F238E27FC236}">
                  <a16:creationId xmlns:a16="http://schemas.microsoft.com/office/drawing/2014/main" id="{CD396D21-001B-490D-587C-BA5E46DCDC29}"/>
                </a:ext>
              </a:extLst>
            </p:cNvPr>
            <p:cNvSpPr txBox="1">
              <a:spLocks/>
            </p:cNvSpPr>
            <p:nvPr/>
          </p:nvSpPr>
          <p:spPr>
            <a:xfrm>
              <a:off x="3503712" y="1803698"/>
              <a:ext cx="6048300" cy="3636062"/>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7" name="Picture 6">
              <a:extLst>
                <a:ext uri="{FF2B5EF4-FFF2-40B4-BE49-F238E27FC236}">
                  <a16:creationId xmlns:a16="http://schemas.microsoft.com/office/drawing/2014/main" id="{B0260898-9BAC-C746-9F21-3B552729B229}"/>
                </a:ext>
              </a:extLst>
            </p:cNvPr>
            <p:cNvPicPr>
              <a:picLocks noChangeAspect="1"/>
            </p:cNvPicPr>
            <p:nvPr/>
          </p:nvPicPr>
          <p:blipFill>
            <a:blip r:embed="rId2"/>
            <a:stretch>
              <a:fillRect/>
            </a:stretch>
          </p:blipFill>
          <p:spPr>
            <a:xfrm>
              <a:off x="3816823" y="2163349"/>
              <a:ext cx="5422078" cy="2664296"/>
            </a:xfrm>
            <a:prstGeom prst="rect">
              <a:avLst/>
            </a:prstGeom>
          </p:spPr>
        </p:pic>
      </p:grpSp>
      <p:sp>
        <p:nvSpPr>
          <p:cNvPr id="41" name="Thought Bubble: Cloud 40">
            <a:extLst>
              <a:ext uri="{FF2B5EF4-FFF2-40B4-BE49-F238E27FC236}">
                <a16:creationId xmlns:a16="http://schemas.microsoft.com/office/drawing/2014/main" id="{F162F815-895D-B211-2B64-D68C856683BA}"/>
              </a:ext>
            </a:extLst>
          </p:cNvPr>
          <p:cNvSpPr/>
          <p:nvPr/>
        </p:nvSpPr>
        <p:spPr>
          <a:xfrm>
            <a:off x="505676" y="3144476"/>
            <a:ext cx="2160240" cy="1863364"/>
          </a:xfrm>
          <a:prstGeom prst="cloudCallout">
            <a:avLst>
              <a:gd name="adj1" fmla="val 93399"/>
              <a:gd name="adj2" fmla="val 106"/>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Presumably only in respect of disputed items.  What does this actually mean?</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F8D278B-5BE3-8FFB-A337-F289DC82E0BB}"/>
                  </a:ext>
                </a:extLst>
              </p14:cNvPr>
              <p14:cNvContentPartPr/>
              <p14:nvPr/>
            </p14:nvContentPartPr>
            <p14:xfrm>
              <a:off x="4006038" y="3806293"/>
              <a:ext cx="4900002" cy="329786"/>
            </p14:xfrm>
          </p:contentPart>
        </mc:Choice>
        <mc:Fallback>
          <p:pic>
            <p:nvPicPr>
              <p:cNvPr id="4" name="Ink 3">
                <a:extLst>
                  <a:ext uri="{FF2B5EF4-FFF2-40B4-BE49-F238E27FC236}">
                    <a16:creationId xmlns:a16="http://schemas.microsoft.com/office/drawing/2014/main" id="{AF8D278B-5BE3-8FFB-A337-F289DC82E0BB}"/>
                  </a:ext>
                </a:extLst>
              </p:cNvPr>
              <p:cNvPicPr/>
              <p:nvPr/>
            </p:nvPicPr>
            <p:blipFill>
              <a:blip r:embed="rId4"/>
              <a:stretch>
                <a:fillRect/>
              </a:stretch>
            </p:blipFill>
            <p:spPr>
              <a:xfrm>
                <a:off x="3952038" y="3698284"/>
                <a:ext cx="5007643" cy="545443"/>
              </a:xfrm>
              <a:prstGeom prst="rect">
                <a:avLst/>
              </a:prstGeom>
            </p:spPr>
          </p:pic>
        </mc:Fallback>
      </mc:AlternateContent>
    </p:spTree>
    <p:extLst>
      <p:ext uri="{BB962C8B-B14F-4D97-AF65-F5344CB8AC3E}">
        <p14:creationId xmlns:p14="http://schemas.microsoft.com/office/powerpoint/2010/main" val="16366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5FD-6AD5-3DA9-ADCF-14AD7BA44852}"/>
              </a:ext>
            </a:extLst>
          </p:cNvPr>
          <p:cNvSpPr>
            <a:spLocks noGrp="1"/>
          </p:cNvSpPr>
          <p:nvPr>
            <p:ph type="title"/>
          </p:nvPr>
        </p:nvSpPr>
        <p:spPr/>
        <p:txBody>
          <a:bodyPr/>
          <a:lstStyle/>
          <a:p>
            <a:r>
              <a:rPr lang="en-GB" dirty="0"/>
              <a:t>The SPA</a:t>
            </a:r>
          </a:p>
        </p:txBody>
      </p:sp>
      <p:sp>
        <p:nvSpPr>
          <p:cNvPr id="3" name="Text Placeholder 2">
            <a:extLst>
              <a:ext uri="{FF2B5EF4-FFF2-40B4-BE49-F238E27FC236}">
                <a16:creationId xmlns:a16="http://schemas.microsoft.com/office/drawing/2014/main" id="{CB81C34D-ED76-F3FD-384E-E07232D073C8}"/>
              </a:ext>
            </a:extLst>
          </p:cNvPr>
          <p:cNvSpPr>
            <a:spLocks noGrp="1"/>
          </p:cNvSpPr>
          <p:nvPr>
            <p:ph type="body" sz="quarter" idx="10"/>
          </p:nvPr>
        </p:nvSpPr>
        <p:spPr/>
        <p:txBody>
          <a:bodyPr/>
          <a:lstStyle/>
          <a:p>
            <a:r>
              <a:rPr lang="en-GB" dirty="0"/>
              <a:t>How was it to be determined?</a:t>
            </a:r>
          </a:p>
        </p:txBody>
      </p:sp>
      <p:sp>
        <p:nvSpPr>
          <p:cNvPr id="5" name="Slide Number Placeholder 4">
            <a:extLst>
              <a:ext uri="{FF2B5EF4-FFF2-40B4-BE49-F238E27FC236}">
                <a16:creationId xmlns:a16="http://schemas.microsoft.com/office/drawing/2014/main" id="{2569BAB0-DC34-C350-001D-6491D3BCD3D3}"/>
              </a:ext>
            </a:extLst>
          </p:cNvPr>
          <p:cNvSpPr>
            <a:spLocks noGrp="1"/>
          </p:cNvSpPr>
          <p:nvPr>
            <p:ph type="sldNum" sz="quarter" idx="12"/>
          </p:nvPr>
        </p:nvSpPr>
        <p:spPr/>
        <p:txBody>
          <a:bodyPr/>
          <a:lstStyle/>
          <a:p>
            <a:fld id="{820380F8-7D3E-4675-A1FD-0F1FFDC88BE2}" type="slidenum">
              <a:rPr lang="en-GB" smtClean="0"/>
              <a:pPr/>
              <a:t>34</a:t>
            </a:fld>
            <a:endParaRPr lang="en-GB" dirty="0"/>
          </a:p>
        </p:txBody>
      </p:sp>
      <p:sp>
        <p:nvSpPr>
          <p:cNvPr id="6" name="Footer Placeholder 5">
            <a:extLst>
              <a:ext uri="{FF2B5EF4-FFF2-40B4-BE49-F238E27FC236}">
                <a16:creationId xmlns:a16="http://schemas.microsoft.com/office/drawing/2014/main" id="{4ECA71A0-E870-C936-1967-23D1D32F0971}"/>
              </a:ext>
            </a:extLst>
          </p:cNvPr>
          <p:cNvSpPr>
            <a:spLocks noGrp="1"/>
          </p:cNvSpPr>
          <p:nvPr>
            <p:ph type="ftr" sz="quarter" idx="13"/>
          </p:nvPr>
        </p:nvSpPr>
        <p:spPr/>
        <p:txBody>
          <a:bodyPr/>
          <a:lstStyle/>
          <a:p>
            <a:endParaRPr lang="en-GB" dirty="0"/>
          </a:p>
        </p:txBody>
      </p:sp>
      <p:grpSp>
        <p:nvGrpSpPr>
          <p:cNvPr id="13" name="Group 12">
            <a:extLst>
              <a:ext uri="{FF2B5EF4-FFF2-40B4-BE49-F238E27FC236}">
                <a16:creationId xmlns:a16="http://schemas.microsoft.com/office/drawing/2014/main" id="{8C32D2F9-8E43-418F-B95D-6DE7A72729FC}"/>
              </a:ext>
            </a:extLst>
          </p:cNvPr>
          <p:cNvGrpSpPr/>
          <p:nvPr/>
        </p:nvGrpSpPr>
        <p:grpSpPr>
          <a:xfrm>
            <a:off x="2567608" y="1803698"/>
            <a:ext cx="6984404" cy="4073574"/>
            <a:chOff x="3503712" y="1803698"/>
            <a:chExt cx="6048300" cy="3636062"/>
          </a:xfrm>
        </p:grpSpPr>
        <p:sp>
          <p:nvSpPr>
            <p:cNvPr id="9" name="Content Placeholder 7">
              <a:extLst>
                <a:ext uri="{FF2B5EF4-FFF2-40B4-BE49-F238E27FC236}">
                  <a16:creationId xmlns:a16="http://schemas.microsoft.com/office/drawing/2014/main" id="{CD396D21-001B-490D-587C-BA5E46DCDC29}"/>
                </a:ext>
              </a:extLst>
            </p:cNvPr>
            <p:cNvSpPr txBox="1">
              <a:spLocks/>
            </p:cNvSpPr>
            <p:nvPr/>
          </p:nvSpPr>
          <p:spPr>
            <a:xfrm>
              <a:off x="3503712" y="1803698"/>
              <a:ext cx="6048300" cy="3636062"/>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7" name="Picture 6">
              <a:extLst>
                <a:ext uri="{FF2B5EF4-FFF2-40B4-BE49-F238E27FC236}">
                  <a16:creationId xmlns:a16="http://schemas.microsoft.com/office/drawing/2014/main" id="{B0260898-9BAC-C746-9F21-3B552729B229}"/>
                </a:ext>
              </a:extLst>
            </p:cNvPr>
            <p:cNvPicPr>
              <a:picLocks noChangeAspect="1"/>
            </p:cNvPicPr>
            <p:nvPr/>
          </p:nvPicPr>
          <p:blipFill>
            <a:blip r:embed="rId2"/>
            <a:stretch>
              <a:fillRect/>
            </a:stretch>
          </p:blipFill>
          <p:spPr>
            <a:xfrm>
              <a:off x="3816823" y="2163349"/>
              <a:ext cx="5422078" cy="2664296"/>
            </a:xfrm>
            <a:prstGeom prst="rect">
              <a:avLst/>
            </a:prstGeom>
          </p:spPr>
        </p:pic>
      </p:grpSp>
      <mc:AlternateContent xmlns:mc="http://schemas.openxmlformats.org/markup-compatibility/2006">
        <mc:Choice xmlns:p14="http://schemas.microsoft.com/office/powerpoint/2010/main" Requires="p14">
          <p:contentPart p14:bwMode="auto" r:id="rId3">
            <p14:nvContentPartPr>
              <p14:cNvPr id="33" name="Ink 32">
                <a:extLst>
                  <a:ext uri="{FF2B5EF4-FFF2-40B4-BE49-F238E27FC236}">
                    <a16:creationId xmlns:a16="http://schemas.microsoft.com/office/drawing/2014/main" id="{AD3587AA-E546-D2CF-D272-1F62F7933A9E}"/>
                  </a:ext>
                </a:extLst>
              </p14:cNvPr>
              <p14:cNvContentPartPr/>
              <p14:nvPr/>
            </p14:nvContentPartPr>
            <p14:xfrm>
              <a:off x="4079775" y="4449708"/>
              <a:ext cx="4752529" cy="563468"/>
            </p14:xfrm>
          </p:contentPart>
        </mc:Choice>
        <mc:Fallback>
          <p:pic>
            <p:nvPicPr>
              <p:cNvPr id="33" name="Ink 32">
                <a:extLst>
                  <a:ext uri="{FF2B5EF4-FFF2-40B4-BE49-F238E27FC236}">
                    <a16:creationId xmlns:a16="http://schemas.microsoft.com/office/drawing/2014/main" id="{AD3587AA-E546-D2CF-D272-1F62F7933A9E}"/>
                  </a:ext>
                </a:extLst>
              </p:cNvPr>
              <p:cNvPicPr/>
              <p:nvPr/>
            </p:nvPicPr>
            <p:blipFill>
              <a:blip r:embed="rId4"/>
              <a:stretch>
                <a:fillRect/>
              </a:stretch>
            </p:blipFill>
            <p:spPr>
              <a:xfrm>
                <a:off x="4025777" y="4341764"/>
                <a:ext cx="4860165" cy="778996"/>
              </a:xfrm>
              <a:prstGeom prst="rect">
                <a:avLst/>
              </a:prstGeom>
            </p:spPr>
          </p:pic>
        </mc:Fallback>
      </mc:AlternateContent>
      <p:sp>
        <p:nvSpPr>
          <p:cNvPr id="41" name="Thought Bubble: Cloud 40">
            <a:extLst>
              <a:ext uri="{FF2B5EF4-FFF2-40B4-BE49-F238E27FC236}">
                <a16:creationId xmlns:a16="http://schemas.microsoft.com/office/drawing/2014/main" id="{F162F815-895D-B211-2B64-D68C856683BA}"/>
              </a:ext>
            </a:extLst>
          </p:cNvPr>
          <p:cNvSpPr/>
          <p:nvPr/>
        </p:nvSpPr>
        <p:spPr>
          <a:xfrm>
            <a:off x="9696400" y="2506510"/>
            <a:ext cx="2232248" cy="2794698"/>
          </a:xfrm>
          <a:prstGeom prst="cloudCallout">
            <a:avLst>
              <a:gd name="adj1" fmla="val -97214"/>
              <a:gd name="adj2" fmla="val 17748"/>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So not just identify if the dispute is made out, then restate the Completion Accounts etc – what happens if there are other issues spotted but not  disputed how doe we reconcile ethical treats?</a:t>
            </a:r>
          </a:p>
        </p:txBody>
      </p:sp>
    </p:spTree>
    <p:extLst>
      <p:ext uri="{BB962C8B-B14F-4D97-AF65-F5344CB8AC3E}">
        <p14:creationId xmlns:p14="http://schemas.microsoft.com/office/powerpoint/2010/main" val="174377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5FD-6AD5-3DA9-ADCF-14AD7BA44852}"/>
              </a:ext>
            </a:extLst>
          </p:cNvPr>
          <p:cNvSpPr>
            <a:spLocks noGrp="1"/>
          </p:cNvSpPr>
          <p:nvPr>
            <p:ph type="title"/>
          </p:nvPr>
        </p:nvSpPr>
        <p:spPr/>
        <p:txBody>
          <a:bodyPr/>
          <a:lstStyle/>
          <a:p>
            <a:r>
              <a:rPr lang="en-GB" dirty="0"/>
              <a:t>The SPA</a:t>
            </a:r>
          </a:p>
        </p:txBody>
      </p:sp>
      <p:sp>
        <p:nvSpPr>
          <p:cNvPr id="3" name="Text Placeholder 2">
            <a:extLst>
              <a:ext uri="{FF2B5EF4-FFF2-40B4-BE49-F238E27FC236}">
                <a16:creationId xmlns:a16="http://schemas.microsoft.com/office/drawing/2014/main" id="{CB81C34D-ED76-F3FD-384E-E07232D073C8}"/>
              </a:ext>
            </a:extLst>
          </p:cNvPr>
          <p:cNvSpPr>
            <a:spLocks noGrp="1"/>
          </p:cNvSpPr>
          <p:nvPr>
            <p:ph type="body" sz="quarter" idx="10"/>
          </p:nvPr>
        </p:nvSpPr>
        <p:spPr/>
        <p:txBody>
          <a:bodyPr/>
          <a:lstStyle/>
          <a:p>
            <a:r>
              <a:rPr lang="en-GB" dirty="0"/>
              <a:t>How was it to be determined?</a:t>
            </a:r>
          </a:p>
        </p:txBody>
      </p:sp>
      <p:sp>
        <p:nvSpPr>
          <p:cNvPr id="5" name="Slide Number Placeholder 4">
            <a:extLst>
              <a:ext uri="{FF2B5EF4-FFF2-40B4-BE49-F238E27FC236}">
                <a16:creationId xmlns:a16="http://schemas.microsoft.com/office/drawing/2014/main" id="{2569BAB0-DC34-C350-001D-6491D3BCD3D3}"/>
              </a:ext>
            </a:extLst>
          </p:cNvPr>
          <p:cNvSpPr>
            <a:spLocks noGrp="1"/>
          </p:cNvSpPr>
          <p:nvPr>
            <p:ph type="sldNum" sz="quarter" idx="12"/>
          </p:nvPr>
        </p:nvSpPr>
        <p:spPr/>
        <p:txBody>
          <a:bodyPr/>
          <a:lstStyle/>
          <a:p>
            <a:fld id="{820380F8-7D3E-4675-A1FD-0F1FFDC88BE2}" type="slidenum">
              <a:rPr lang="en-GB" smtClean="0"/>
              <a:pPr/>
              <a:t>35</a:t>
            </a:fld>
            <a:endParaRPr lang="en-GB" dirty="0"/>
          </a:p>
        </p:txBody>
      </p:sp>
      <p:sp>
        <p:nvSpPr>
          <p:cNvPr id="6" name="Footer Placeholder 5">
            <a:extLst>
              <a:ext uri="{FF2B5EF4-FFF2-40B4-BE49-F238E27FC236}">
                <a16:creationId xmlns:a16="http://schemas.microsoft.com/office/drawing/2014/main" id="{4ECA71A0-E870-C936-1967-23D1D32F0971}"/>
              </a:ext>
            </a:extLst>
          </p:cNvPr>
          <p:cNvSpPr>
            <a:spLocks noGrp="1"/>
          </p:cNvSpPr>
          <p:nvPr>
            <p:ph type="ftr" sz="quarter" idx="13"/>
          </p:nvPr>
        </p:nvSpPr>
        <p:spPr/>
        <p:txBody>
          <a:bodyPr/>
          <a:lstStyle/>
          <a:p>
            <a:endParaRPr lang="en-GB" dirty="0"/>
          </a:p>
        </p:txBody>
      </p:sp>
      <p:grpSp>
        <p:nvGrpSpPr>
          <p:cNvPr id="13" name="Group 12">
            <a:extLst>
              <a:ext uri="{FF2B5EF4-FFF2-40B4-BE49-F238E27FC236}">
                <a16:creationId xmlns:a16="http://schemas.microsoft.com/office/drawing/2014/main" id="{8C32D2F9-8E43-418F-B95D-6DE7A72729FC}"/>
              </a:ext>
            </a:extLst>
          </p:cNvPr>
          <p:cNvGrpSpPr/>
          <p:nvPr/>
        </p:nvGrpSpPr>
        <p:grpSpPr>
          <a:xfrm>
            <a:off x="2567608" y="1803698"/>
            <a:ext cx="6984404" cy="4073574"/>
            <a:chOff x="3503712" y="1803698"/>
            <a:chExt cx="6048300" cy="3636062"/>
          </a:xfrm>
        </p:grpSpPr>
        <p:sp>
          <p:nvSpPr>
            <p:cNvPr id="9" name="Content Placeholder 7">
              <a:extLst>
                <a:ext uri="{FF2B5EF4-FFF2-40B4-BE49-F238E27FC236}">
                  <a16:creationId xmlns:a16="http://schemas.microsoft.com/office/drawing/2014/main" id="{CD396D21-001B-490D-587C-BA5E46DCDC29}"/>
                </a:ext>
              </a:extLst>
            </p:cNvPr>
            <p:cNvSpPr txBox="1">
              <a:spLocks/>
            </p:cNvSpPr>
            <p:nvPr/>
          </p:nvSpPr>
          <p:spPr>
            <a:xfrm>
              <a:off x="3503712" y="1803698"/>
              <a:ext cx="6048300" cy="3636062"/>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7" name="Picture 6">
              <a:extLst>
                <a:ext uri="{FF2B5EF4-FFF2-40B4-BE49-F238E27FC236}">
                  <a16:creationId xmlns:a16="http://schemas.microsoft.com/office/drawing/2014/main" id="{B0260898-9BAC-C746-9F21-3B552729B229}"/>
                </a:ext>
              </a:extLst>
            </p:cNvPr>
            <p:cNvPicPr>
              <a:picLocks noChangeAspect="1"/>
            </p:cNvPicPr>
            <p:nvPr/>
          </p:nvPicPr>
          <p:blipFill>
            <a:blip r:embed="rId2"/>
            <a:stretch>
              <a:fillRect/>
            </a:stretch>
          </p:blipFill>
          <p:spPr>
            <a:xfrm>
              <a:off x="3816823" y="2163349"/>
              <a:ext cx="5422078" cy="2664296"/>
            </a:xfrm>
            <a:prstGeom prst="rect">
              <a:avLst/>
            </a:prstGeom>
          </p:spPr>
        </p:pic>
      </p:grpSp>
      <mc:AlternateContent xmlns:mc="http://schemas.openxmlformats.org/markup-compatibility/2006">
        <mc:Choice xmlns:p14="http://schemas.microsoft.com/office/powerpoint/2010/main" Requires="p14">
          <p:contentPart p14:bwMode="auto" r:id="rId3">
            <p14:nvContentPartPr>
              <p14:cNvPr id="15" name="Ink 14">
                <a:extLst>
                  <a:ext uri="{FF2B5EF4-FFF2-40B4-BE49-F238E27FC236}">
                    <a16:creationId xmlns:a16="http://schemas.microsoft.com/office/drawing/2014/main" id="{4705EFE4-2362-A405-C6F5-0AF2CC60EB8A}"/>
                  </a:ext>
                </a:extLst>
              </p14:cNvPr>
              <p14:cNvContentPartPr/>
              <p14:nvPr/>
            </p14:nvContentPartPr>
            <p14:xfrm>
              <a:off x="3565695" y="2681386"/>
              <a:ext cx="5357707" cy="370757"/>
            </p14:xfrm>
          </p:contentPart>
        </mc:Choice>
        <mc:Fallback>
          <p:pic>
            <p:nvPicPr>
              <p:cNvPr id="15" name="Ink 14">
                <a:extLst>
                  <a:ext uri="{FF2B5EF4-FFF2-40B4-BE49-F238E27FC236}">
                    <a16:creationId xmlns:a16="http://schemas.microsoft.com/office/drawing/2014/main" id="{4705EFE4-2362-A405-C6F5-0AF2CC60EB8A}"/>
                  </a:ext>
                </a:extLst>
              </p:cNvPr>
              <p:cNvPicPr/>
              <p:nvPr/>
            </p:nvPicPr>
            <p:blipFill>
              <a:blip r:embed="rId4"/>
              <a:stretch>
                <a:fillRect/>
              </a:stretch>
            </p:blipFill>
            <p:spPr>
              <a:xfrm>
                <a:off x="3511697" y="2573294"/>
                <a:ext cx="5465344" cy="58658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1" name="Ink 30">
                <a:extLst>
                  <a:ext uri="{FF2B5EF4-FFF2-40B4-BE49-F238E27FC236}">
                    <a16:creationId xmlns:a16="http://schemas.microsoft.com/office/drawing/2014/main" id="{EB8F155A-5AF8-CE8A-4765-42600D6B3C0B}"/>
                  </a:ext>
                </a:extLst>
              </p14:cNvPr>
              <p14:cNvContentPartPr/>
              <p14:nvPr/>
            </p14:nvContentPartPr>
            <p14:xfrm>
              <a:off x="4020736" y="3293026"/>
              <a:ext cx="4841758" cy="290333"/>
            </p14:xfrm>
          </p:contentPart>
        </mc:Choice>
        <mc:Fallback>
          <p:pic>
            <p:nvPicPr>
              <p:cNvPr id="31" name="Ink 30">
                <a:extLst>
                  <a:ext uri="{FF2B5EF4-FFF2-40B4-BE49-F238E27FC236}">
                    <a16:creationId xmlns:a16="http://schemas.microsoft.com/office/drawing/2014/main" id="{EB8F155A-5AF8-CE8A-4765-42600D6B3C0B}"/>
                  </a:ext>
                </a:extLst>
              </p:cNvPr>
              <p:cNvPicPr/>
              <p:nvPr/>
            </p:nvPicPr>
            <p:blipFill>
              <a:blip r:embed="rId6"/>
              <a:stretch>
                <a:fillRect/>
              </a:stretch>
            </p:blipFill>
            <p:spPr>
              <a:xfrm>
                <a:off x="3966739" y="3185096"/>
                <a:ext cx="4949393" cy="50583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 name="Ink 31">
                <a:extLst>
                  <a:ext uri="{FF2B5EF4-FFF2-40B4-BE49-F238E27FC236}">
                    <a16:creationId xmlns:a16="http://schemas.microsoft.com/office/drawing/2014/main" id="{76D8F4A1-63DE-22A4-7F97-7D990519412F}"/>
                  </a:ext>
                </a:extLst>
              </p14:cNvPr>
              <p14:cNvContentPartPr/>
              <p14:nvPr/>
            </p14:nvContentPartPr>
            <p14:xfrm>
              <a:off x="4032616" y="3838067"/>
              <a:ext cx="4900002" cy="329786"/>
            </p14:xfrm>
          </p:contentPart>
        </mc:Choice>
        <mc:Fallback>
          <p:pic>
            <p:nvPicPr>
              <p:cNvPr id="32" name="Ink 31">
                <a:extLst>
                  <a:ext uri="{FF2B5EF4-FFF2-40B4-BE49-F238E27FC236}">
                    <a16:creationId xmlns:a16="http://schemas.microsoft.com/office/drawing/2014/main" id="{76D8F4A1-63DE-22A4-7F97-7D990519412F}"/>
                  </a:ext>
                </a:extLst>
              </p:cNvPr>
              <p:cNvPicPr/>
              <p:nvPr/>
            </p:nvPicPr>
            <p:blipFill>
              <a:blip r:embed="rId8"/>
              <a:stretch>
                <a:fillRect/>
              </a:stretch>
            </p:blipFill>
            <p:spPr>
              <a:xfrm>
                <a:off x="3978616" y="3730058"/>
                <a:ext cx="5007643" cy="54544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3" name="Ink 32">
                <a:extLst>
                  <a:ext uri="{FF2B5EF4-FFF2-40B4-BE49-F238E27FC236}">
                    <a16:creationId xmlns:a16="http://schemas.microsoft.com/office/drawing/2014/main" id="{AD3587AA-E546-D2CF-D272-1F62F7933A9E}"/>
                  </a:ext>
                </a:extLst>
              </p14:cNvPr>
              <p14:cNvContentPartPr/>
              <p14:nvPr/>
            </p14:nvContentPartPr>
            <p14:xfrm>
              <a:off x="4079775" y="4449708"/>
              <a:ext cx="4752529" cy="563468"/>
            </p14:xfrm>
          </p:contentPart>
        </mc:Choice>
        <mc:Fallback>
          <p:pic>
            <p:nvPicPr>
              <p:cNvPr id="33" name="Ink 32">
                <a:extLst>
                  <a:ext uri="{FF2B5EF4-FFF2-40B4-BE49-F238E27FC236}">
                    <a16:creationId xmlns:a16="http://schemas.microsoft.com/office/drawing/2014/main" id="{AD3587AA-E546-D2CF-D272-1F62F7933A9E}"/>
                  </a:ext>
                </a:extLst>
              </p:cNvPr>
              <p:cNvPicPr/>
              <p:nvPr/>
            </p:nvPicPr>
            <p:blipFill>
              <a:blip r:embed="rId10"/>
              <a:stretch>
                <a:fillRect/>
              </a:stretch>
            </p:blipFill>
            <p:spPr>
              <a:xfrm>
                <a:off x="4025777" y="4341764"/>
                <a:ext cx="4860165" cy="778996"/>
              </a:xfrm>
              <a:prstGeom prst="rect">
                <a:avLst/>
              </a:prstGeom>
            </p:spPr>
          </p:pic>
        </mc:Fallback>
      </mc:AlternateContent>
      <p:pic>
        <p:nvPicPr>
          <p:cNvPr id="14" name="Picture 13" descr="Red triangular flags at sea">
            <a:extLst>
              <a:ext uri="{FF2B5EF4-FFF2-40B4-BE49-F238E27FC236}">
                <a16:creationId xmlns:a16="http://schemas.microsoft.com/office/drawing/2014/main" id="{E29BEA9C-B3C6-CD00-0275-D22952C27C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95601" y="1416813"/>
            <a:ext cx="7346720" cy="4560507"/>
          </a:xfrm>
          <a:prstGeom prst="rect">
            <a:avLst/>
          </a:prstGeom>
        </p:spPr>
      </p:pic>
    </p:spTree>
    <p:extLst>
      <p:ext uri="{BB962C8B-B14F-4D97-AF65-F5344CB8AC3E}">
        <p14:creationId xmlns:p14="http://schemas.microsoft.com/office/powerpoint/2010/main" val="28729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Letter of engagement</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Logistics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1"/>
          </p:nvPr>
        </p:nvSpPr>
        <p:spPr>
          <a:prstGeom prst="bracketPair">
            <a:avLst/>
          </a:prstGeom>
          <a:solidFill>
            <a:srgbClr val="FCA311"/>
          </a:solidFill>
        </p:spPr>
        <p:txBody>
          <a:bodyPr/>
          <a:lstStyle/>
          <a:p>
            <a:pPr marL="457200" lvl="1" indent="0">
              <a:buClr>
                <a:srgbClr val="1B75BC"/>
              </a:buClr>
              <a:buNone/>
              <a:defRPr/>
            </a:pPr>
            <a:endParaRPr lang="en-GB" sz="1400" i="1" dirty="0">
              <a:solidFill>
                <a:prstClr val="black"/>
              </a:solidFill>
              <a:latin typeface="Arial"/>
            </a:endParaRPr>
          </a:p>
          <a:p>
            <a:pPr marL="0" indent="0">
              <a:buClr>
                <a:srgbClr val="1B75BC"/>
              </a:buClr>
              <a:buNone/>
              <a:defRPr/>
            </a:pPr>
            <a:r>
              <a:rPr kumimoji="0" lang="en-GB" sz="1400" i="1" strike="noStrike" kern="1200" cap="none" spc="0" normalizeH="0" baseline="0" noProof="0" dirty="0">
                <a:ln>
                  <a:noFill/>
                </a:ln>
                <a:solidFill>
                  <a:prstClr val="black"/>
                </a:solidFill>
                <a:effectLst/>
                <a:uLnTx/>
                <a:uFillTx/>
                <a:latin typeface="Arial"/>
                <a:ea typeface="+mn-ea"/>
                <a:cs typeface="Arial" panose="020B0604020202020204" pitchFamily="34" charset="0"/>
              </a:rPr>
              <a:t>“The process that we propose to adopt, and the timetable for the Determination, are specified below.  They are based on the process and timetable the parties have agreed in this matter, and otherwise as recommended by the Institute of Chartered Accountants in England and Wales (</a:t>
            </a:r>
            <a:r>
              <a:rPr kumimoji="0" lang="en-GB" sz="1400" b="1" i="1" strike="noStrike" kern="1200" cap="none" spc="0" normalizeH="0" baseline="0" noProof="0" dirty="0">
                <a:ln>
                  <a:noFill/>
                </a:ln>
                <a:solidFill>
                  <a:prstClr val="black"/>
                </a:solidFill>
                <a:effectLst/>
                <a:uLnTx/>
                <a:uFillTx/>
                <a:latin typeface="Arial"/>
                <a:ea typeface="+mn-ea"/>
                <a:cs typeface="Arial" panose="020B0604020202020204" pitchFamily="34" charset="0"/>
              </a:rPr>
              <a:t>“ICAEW”</a:t>
            </a:r>
            <a:r>
              <a:rPr kumimoji="0" lang="en-GB" sz="1400" i="1" strike="noStrike" kern="1200" cap="none" spc="0" normalizeH="0" baseline="0" noProof="0" dirty="0">
                <a:ln>
                  <a:noFill/>
                </a:ln>
                <a:solidFill>
                  <a:prstClr val="black"/>
                </a:solidFill>
                <a:effectLst/>
                <a:uLnTx/>
                <a:uFillTx/>
                <a:latin typeface="Arial"/>
                <a:ea typeface="+mn-ea"/>
                <a:cs typeface="Arial" panose="020B0604020202020204" pitchFamily="34" charset="0"/>
              </a:rPr>
              <a:t>).</a:t>
            </a:r>
          </a:p>
          <a:p>
            <a:pPr marL="457200" lvl="1" indent="0">
              <a:buClr>
                <a:srgbClr val="1B75BC"/>
              </a:buClr>
              <a:buNone/>
              <a:defRPr/>
            </a:pPr>
            <a:endParaRPr kumimoji="0" lang="en-US" sz="1400" i="1"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358775" indent="-358775">
              <a:buClr>
                <a:srgbClr val="1B75BC"/>
              </a:buClr>
              <a:buFont typeface="Arial" panose="020B0604020202020204" pitchFamily="34" charset="0"/>
              <a:buAutoNum type="arabicPeriod"/>
              <a:tabLst>
                <a:tab pos="358775" algn="l"/>
              </a:tabLst>
              <a:defRPr/>
            </a:pPr>
            <a:r>
              <a:rPr lang="en-GB" sz="1400" i="1" dirty="0">
                <a:solidFill>
                  <a:prstClr val="black"/>
                </a:solidFill>
                <a:latin typeface="Arial"/>
              </a:rPr>
              <a:t>Each party to the dispute shall sign and return to us a copy of this letter.  </a:t>
            </a:r>
          </a:p>
          <a:p>
            <a:pPr marL="358775" indent="-358775">
              <a:buClr>
                <a:srgbClr val="1B75BC"/>
              </a:buClr>
              <a:buNone/>
              <a:tabLst>
                <a:tab pos="358775" algn="l"/>
              </a:tabLst>
              <a:defRPr/>
            </a:pPr>
            <a:endParaRPr lang="en-US" sz="1400" i="1" dirty="0">
              <a:solidFill>
                <a:prstClr val="black"/>
              </a:solidFill>
              <a:latin typeface="Arial"/>
            </a:endParaRPr>
          </a:p>
          <a:p>
            <a:pPr marL="358775" indent="-358775">
              <a:buClr>
                <a:srgbClr val="1B75BC"/>
              </a:buClr>
              <a:buNone/>
              <a:tabLst>
                <a:tab pos="358775" algn="l"/>
              </a:tabLst>
              <a:defRPr/>
            </a:pPr>
            <a:r>
              <a:rPr lang="en-GB" sz="1400" i="1" dirty="0">
                <a:solidFill>
                  <a:schemeClr val="accent1"/>
                </a:solidFill>
                <a:latin typeface="Arial"/>
              </a:rPr>
              <a:t>2</a:t>
            </a:r>
            <a:r>
              <a:rPr lang="en-GB" sz="1400" i="1" dirty="0">
                <a:solidFill>
                  <a:prstClr val="black"/>
                </a:solidFill>
                <a:latin typeface="Arial"/>
              </a:rPr>
              <a:t>. 	Each party will pay to us 50% of the lower end of the estimated fee set out below, being £             per party plus VAT and disbursements.</a:t>
            </a:r>
            <a:endParaRPr lang="en-US" sz="1400" i="1" dirty="0">
              <a:solidFill>
                <a:prstClr val="black"/>
              </a:solidFill>
              <a:latin typeface="Arial"/>
            </a:endParaRPr>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2"/>
          </p:nvPr>
        </p:nvSpPr>
        <p:spPr/>
        <p:txBody>
          <a:bodyPr/>
          <a:lstStyle/>
          <a:p>
            <a:fld id="{820380F8-7D3E-4675-A1FD-0F1FFDC88BE2}" type="slidenum">
              <a:rPr lang="en-GB" smtClean="0"/>
              <a:pPr/>
              <a:t>36</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3"/>
          </p:nvPr>
        </p:nvSpPr>
        <p:spPr/>
        <p:txBody>
          <a:bodyPr/>
          <a:lstStyle/>
          <a:p>
            <a:endParaRPr lang="en-GB" dirty="0"/>
          </a:p>
        </p:txBody>
      </p:sp>
      <p:sp>
        <p:nvSpPr>
          <p:cNvPr id="7" name="Thought Bubble: Cloud 6">
            <a:extLst>
              <a:ext uri="{FF2B5EF4-FFF2-40B4-BE49-F238E27FC236}">
                <a16:creationId xmlns:a16="http://schemas.microsoft.com/office/drawing/2014/main" id="{33E4F872-131C-48C2-3EFD-9F07D2E918BF}"/>
              </a:ext>
            </a:extLst>
          </p:cNvPr>
          <p:cNvSpPr/>
          <p:nvPr/>
        </p:nvSpPr>
        <p:spPr>
          <a:xfrm>
            <a:off x="8832304" y="4151827"/>
            <a:ext cx="1224136" cy="1221860"/>
          </a:xfrm>
          <a:prstGeom prst="cloudCallout">
            <a:avLst>
              <a:gd name="adj1" fmla="val -345605"/>
              <a:gd name="adj2" fmla="val -70747"/>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chemeClr val="tx2"/>
                </a:solidFill>
              </a:rPr>
              <a:t>Get paid some up front?</a:t>
            </a:r>
          </a:p>
        </p:txBody>
      </p:sp>
    </p:spTree>
    <p:extLst>
      <p:ext uri="{BB962C8B-B14F-4D97-AF65-F5344CB8AC3E}">
        <p14:creationId xmlns:p14="http://schemas.microsoft.com/office/powerpoint/2010/main" val="385931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Letter of engagement</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Process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1"/>
          </p:nvPr>
        </p:nvSpPr>
        <p:spPr>
          <a:prstGeom prst="bracketPair">
            <a:avLst/>
          </a:prstGeom>
          <a:solidFill>
            <a:srgbClr val="FCA311"/>
          </a:solidFill>
        </p:spPr>
        <p:txBody>
          <a:bodyPr/>
          <a:lstStyle/>
          <a:p>
            <a:pPr marL="457200" lvl="1" indent="0">
              <a:buClr>
                <a:srgbClr val="1B75BC"/>
              </a:buClr>
              <a:buNone/>
              <a:defRPr/>
            </a:pPr>
            <a:endParaRPr lang="en-GB" i="1" dirty="0">
              <a:solidFill>
                <a:prstClr val="black"/>
              </a:solidFill>
              <a:latin typeface="Arial"/>
            </a:endParaRPr>
          </a:p>
          <a:p>
            <a:pPr marL="342900" indent="-342900" algn="just" hangingPunct="0">
              <a:spcBef>
                <a:spcPts val="600"/>
              </a:spcBef>
              <a:spcAft>
                <a:spcPts val="600"/>
              </a:spcAft>
              <a:buFont typeface="+mj-lt"/>
              <a:buAutoNum type="arabicPeriod" startAt="3"/>
              <a:defRPr/>
            </a:pPr>
            <a:r>
              <a:rPr lang="en-GB" sz="1400" i="1" dirty="0">
                <a:latin typeface="Calibri" panose="020F0502020204030204" pitchFamily="34" charset="0"/>
                <a:cs typeface="Times New Roman" panose="02020603050405020304" pitchFamily="18" charset="0"/>
              </a:rPr>
              <a:t>By close of business (being 5pm) on [Date], each party shall provide the following to us:</a:t>
            </a:r>
            <a:endParaRPr lang="en-US" sz="1400" i="1" dirty="0">
              <a:latin typeface="Calibri" panose="020F0502020204030204" pitchFamily="34" charset="0"/>
              <a:cs typeface="Times New Roman" panose="02020603050405020304" pitchFamily="18" charset="0"/>
            </a:endParaRPr>
          </a:p>
          <a:p>
            <a:pPr marL="857250" lvl="1" indent="-400050" algn="just" hangingPunct="0">
              <a:buFont typeface="+mj-lt"/>
              <a:buAutoNum type="romanLcPeriod"/>
              <a:tabLst>
                <a:tab pos="914400" algn="l"/>
              </a:tabLst>
              <a:defRPr/>
            </a:pPr>
            <a:r>
              <a:rPr lang="en-GB" sz="1200" i="1" dirty="0">
                <a:latin typeface="Calibri" panose="020F0502020204030204" pitchFamily="34" charset="0"/>
                <a:cs typeface="Times New Roman" panose="02020603050405020304" pitchFamily="18" charset="0"/>
              </a:rPr>
              <a:t>a written document setting out submissions on the Matters in Dispute; and</a:t>
            </a:r>
            <a:endParaRPr lang="en-US" sz="1200" i="1" dirty="0">
              <a:latin typeface="Calibri" panose="020F0502020204030204" pitchFamily="34" charset="0"/>
              <a:cs typeface="Times New Roman" panose="02020603050405020304" pitchFamily="18" charset="0"/>
            </a:endParaRPr>
          </a:p>
          <a:p>
            <a:pPr marL="857250" lvl="1" indent="-400050" algn="just" hangingPunct="0">
              <a:buFont typeface="+mj-lt"/>
              <a:buAutoNum type="romanLcPeriod"/>
              <a:tabLst>
                <a:tab pos="914400" algn="l"/>
              </a:tabLst>
              <a:defRPr/>
            </a:pPr>
            <a:r>
              <a:rPr lang="en-GB" sz="1200" i="1" dirty="0">
                <a:latin typeface="Calibri" panose="020F0502020204030204" pitchFamily="34" charset="0"/>
                <a:cs typeface="Times New Roman" panose="02020603050405020304" pitchFamily="18" charset="0"/>
              </a:rPr>
              <a:t>all documents and other evidential material on which it relies (together “Initial Submission”).</a:t>
            </a:r>
            <a:endParaRPr lang="en-US" sz="1200" i="1" dirty="0">
              <a:latin typeface="Calibri" panose="020F0502020204030204" pitchFamily="34" charset="0"/>
              <a:cs typeface="Times New Roman" panose="02020603050405020304" pitchFamily="18" charset="0"/>
            </a:endParaRPr>
          </a:p>
          <a:p>
            <a:pPr marL="457200" lvl="1" indent="0">
              <a:buClr>
                <a:srgbClr val="1B75BC"/>
              </a:buClr>
              <a:buNone/>
              <a:defRPr/>
            </a:pPr>
            <a:endParaRPr kumimoji="0" lang="en-GB" sz="1200" i="1"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457200" lvl="1" indent="0">
              <a:buClr>
                <a:srgbClr val="1B75BC"/>
              </a:buClr>
              <a:buNone/>
              <a:defRPr/>
            </a:pPr>
            <a:r>
              <a:rPr kumimoji="0" lang="en-GB" sz="1200" i="1" strike="noStrike" kern="1200" cap="none" spc="0" normalizeH="0" baseline="0" noProof="0" dirty="0">
                <a:ln>
                  <a:noFill/>
                </a:ln>
                <a:solidFill>
                  <a:prstClr val="black"/>
                </a:solidFill>
                <a:effectLst/>
                <a:uLnTx/>
                <a:uFillTx/>
                <a:latin typeface="Arial"/>
                <a:ea typeface="+mn-ea"/>
                <a:cs typeface="Arial" panose="020B0604020202020204" pitchFamily="34" charset="0"/>
              </a:rPr>
              <a:t>We will provide a copy of each party’s Initial Submission to the other party as soon as is practicable after receipt of both, subject to having first received from each party a signed copy of this letter and each party’s share of our estimated fees as required under 1 and 2 above.  If such copying of the Initial Submission to the other party is delayed for this (or any other reason) then the following timetable will be adjusted according at the discretion of the Expert”.</a:t>
            </a:r>
          </a:p>
          <a:p>
            <a:pPr marL="457200" lvl="1" indent="0">
              <a:buClr>
                <a:srgbClr val="1B75BC"/>
              </a:buClr>
              <a:buNone/>
              <a:defRPr/>
            </a:pPr>
            <a:endParaRPr kumimoji="0" lang="en-GB" sz="1200" i="1"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342900" lvl="0" indent="-342900" algn="just" hangingPunct="0">
              <a:spcBef>
                <a:spcPts val="600"/>
              </a:spcBef>
              <a:spcAft>
                <a:spcPts val="600"/>
              </a:spcAft>
              <a:buFont typeface="+mj-lt"/>
              <a:buAutoNum type="arabicPeriod" startAt="3"/>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Subject to (3) above, by close of business on [10 July 2018], either party may provide to us: </a:t>
            </a:r>
            <a:endParaRPr lang="en-GB" sz="1400" i="1" dirty="0">
              <a:effectLst/>
              <a:latin typeface="Times New Roman" panose="02020603050405020304" pitchFamily="18" charset="0"/>
              <a:ea typeface="Times New Roman" panose="02020603050405020304" pitchFamily="18" charset="0"/>
            </a:endParaRPr>
          </a:p>
          <a:p>
            <a:pPr marL="857250" lvl="1" indent="-400050" algn="just" hangingPunct="0">
              <a:buFont typeface="+mj-lt"/>
              <a:buAutoNum type="romanLcPeriod"/>
              <a:tabLst>
                <a:tab pos="914400" algn="l"/>
              </a:tabLs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a written document indicating whether it/they agree(s) with the Initial Submission of the other party and, if not, why it/they disagree(s); and</a:t>
            </a:r>
            <a:endParaRPr lang="en-GB" sz="1200" i="1" dirty="0">
              <a:effectLst/>
              <a:latin typeface="Times New Roman" panose="02020603050405020304" pitchFamily="18" charset="0"/>
              <a:ea typeface="Times New Roman" panose="02020603050405020304" pitchFamily="18" charset="0"/>
            </a:endParaRPr>
          </a:p>
          <a:p>
            <a:pPr marL="857250" lvl="1" indent="-400050" algn="just" hangingPunct="0">
              <a:buFont typeface="+mj-lt"/>
              <a:buAutoNum type="romanLcPeriod"/>
              <a:tabLst>
                <a:tab pos="914400" algn="l"/>
              </a:tabLs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any documents or other evidential material in reply to the Initial Submission of the other party (together </a:t>
            </a: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“the Response”</a:t>
            </a:r>
            <a:endParaRPr lang="en-GB" sz="1200" i="1" dirty="0">
              <a:effectLst/>
              <a:latin typeface="Times New Roman" panose="02020603050405020304" pitchFamily="18" charset="0"/>
              <a:ea typeface="Times New Roman" panose="02020603050405020304" pitchFamily="18" charset="0"/>
            </a:endParaRPr>
          </a:p>
          <a:p>
            <a:pPr marL="857250" lvl="1" indent="-400050" algn="just" hangingPunct="0">
              <a:spcAft>
                <a:spcPts val="1200"/>
              </a:spcAft>
              <a:buFont typeface="+mj-lt"/>
              <a:buAutoNum type="romanLcPeriod"/>
              <a:tabLst>
                <a:tab pos="914400" algn="l"/>
              </a:tabLs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The Response will be limited to addressing only those matters raised in the Submissions and is not to be used as a mechanism to introduce new matters.  We will disregard any material that the Expert regards as a new matter.</a:t>
            </a:r>
            <a:endParaRPr lang="en-GB" sz="1200" i="1" dirty="0">
              <a:effectLst/>
              <a:latin typeface="Times New Roman" panose="02020603050405020304" pitchFamily="18" charset="0"/>
              <a:ea typeface="Times New Roman" panose="02020603050405020304" pitchFamily="18" charset="0"/>
            </a:endParaRPr>
          </a:p>
          <a:p>
            <a:pPr marL="457200" lvl="1" indent="0">
              <a:buClr>
                <a:srgbClr val="1B75BC"/>
              </a:buClr>
              <a:buNone/>
              <a:defRPr/>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We will provide a copy of each party’s Response to the other party as soon as is practicable after receipt of both.</a:t>
            </a:r>
          </a:p>
          <a:p>
            <a:pPr marL="457200" lvl="1" indent="0">
              <a:buClr>
                <a:srgbClr val="1B75BC"/>
              </a:buClr>
              <a:buNone/>
              <a:defRPr/>
            </a:pPr>
            <a:endParaRPr lang="en-GB" i="1" dirty="0">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2"/>
          </p:nvPr>
        </p:nvSpPr>
        <p:spPr/>
        <p:txBody>
          <a:bodyPr/>
          <a:lstStyle/>
          <a:p>
            <a:fld id="{820380F8-7D3E-4675-A1FD-0F1FFDC88BE2}" type="slidenum">
              <a:rPr lang="en-GB" smtClean="0"/>
              <a:pPr/>
              <a:t>37</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3"/>
          </p:nvPr>
        </p:nvSpPr>
        <p:spPr/>
        <p:txBody>
          <a:bodyPr/>
          <a:lstStyle/>
          <a:p>
            <a:endParaRPr lang="en-GB" dirty="0"/>
          </a:p>
        </p:txBody>
      </p:sp>
      <p:sp>
        <p:nvSpPr>
          <p:cNvPr id="7" name="Thought Bubble: Cloud 6">
            <a:extLst>
              <a:ext uri="{FF2B5EF4-FFF2-40B4-BE49-F238E27FC236}">
                <a16:creationId xmlns:a16="http://schemas.microsoft.com/office/drawing/2014/main" id="{DF8638FE-1596-57AC-496F-901445A6EBCA}"/>
              </a:ext>
            </a:extLst>
          </p:cNvPr>
          <p:cNvSpPr/>
          <p:nvPr/>
        </p:nvSpPr>
        <p:spPr>
          <a:xfrm>
            <a:off x="8904312" y="1126078"/>
            <a:ext cx="2088232" cy="1438826"/>
          </a:xfrm>
          <a:prstGeom prst="cloudCallout">
            <a:avLst>
              <a:gd name="adj1" fmla="val -272448"/>
              <a:gd name="adj2" fmla="val 149906"/>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dirty="0">
                <a:solidFill>
                  <a:schemeClr val="tx2"/>
                </a:solidFill>
              </a:rPr>
              <a:t>Submissions and replies and responses all in writing with right to reply</a:t>
            </a:r>
          </a:p>
        </p:txBody>
      </p:sp>
    </p:spTree>
    <p:extLst>
      <p:ext uri="{BB962C8B-B14F-4D97-AF65-F5344CB8AC3E}">
        <p14:creationId xmlns:p14="http://schemas.microsoft.com/office/powerpoint/2010/main" val="33764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Letter of engagement</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Process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1"/>
          </p:nvPr>
        </p:nvSpPr>
        <p:spPr>
          <a:prstGeom prst="bracketPair">
            <a:avLst/>
          </a:prstGeom>
          <a:solidFill>
            <a:srgbClr val="FCA311"/>
          </a:solidFill>
        </p:spPr>
        <p:txBody>
          <a:bodyPr/>
          <a:lstStyle/>
          <a:p>
            <a:pPr marL="342900" lvl="0" indent="-342900" algn="just" hangingPunct="0">
              <a:spcBef>
                <a:spcPts val="600"/>
              </a:spcBef>
              <a:spcAft>
                <a:spcPts val="600"/>
              </a:spcAft>
              <a:buFont typeface="+mj-lt"/>
              <a:buAutoNum type="arabicPeriod" startAt="5"/>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If we consider it necessary, we may seek to ask questions of either (or both parties) in order to clarify the Initial Submissions and Responses and we may make such orders as we consider necessary for the fair and expeditious determination of the dispute.  </a:t>
            </a:r>
          </a:p>
          <a:p>
            <a:pPr marL="342900" lvl="0" indent="-342900" algn="just" hangingPunct="0">
              <a:spcBef>
                <a:spcPts val="600"/>
              </a:spcBef>
              <a:spcAft>
                <a:spcPts val="600"/>
              </a:spcAft>
              <a:buFont typeface="+mj-lt"/>
              <a:buAutoNum type="arabicPeriod" startAt="6"/>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Both parties will be given until [24 July 2018] to respond to such questions.  We will copy the answers of each party to the other party as soon as practicable after receipt of both and each party shall then have 7 days to provide any comments they wish to make on the other party’s answers indicating whether it/they agree(s) with those answers and, if not, why it/they disagree(s). </a:t>
            </a:r>
            <a:endParaRPr lang="en-GB" sz="1400" i="1" dirty="0">
              <a:effectLst/>
              <a:latin typeface="Times New Roman" panose="02020603050405020304" pitchFamily="18" charset="0"/>
              <a:ea typeface="Times New Roman" panose="02020603050405020304" pitchFamily="18" charset="0"/>
            </a:endParaRPr>
          </a:p>
          <a:p>
            <a:pPr marL="342900" lvl="0" indent="-342900" algn="just" hangingPunct="0">
              <a:spcBef>
                <a:spcPts val="600"/>
              </a:spcBef>
              <a:spcAft>
                <a:spcPts val="600"/>
              </a:spcAft>
              <a:buFont typeface="+mj-lt"/>
              <a:buAutoNum type="arabicPeriod" startAt="6"/>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Having received such information (or at such other time as we think fit), we may, as indicated, seek to take legal advice from a suitably qualified lawyer.  We would expect this to be a Barrister of at least 10 years call.    We would formulate instructions to the Barrister and would provide a draft to the parties and invite their comments (to be provided within 7 days of receipt).  We shall have sole discretion whether we amend the instructions to the Barrister in light of the comments of the parties before issue.</a:t>
            </a:r>
            <a:endParaRPr lang="en-GB" sz="1400" i="1" dirty="0">
              <a:effectLst/>
              <a:latin typeface="Times New Roman" panose="02020603050405020304" pitchFamily="18" charset="0"/>
              <a:ea typeface="Times New Roman" panose="02020603050405020304" pitchFamily="18" charset="0"/>
            </a:endParaRPr>
          </a:p>
          <a:p>
            <a:pPr marL="342900" lvl="0" indent="-342900" algn="just" hangingPunct="0">
              <a:spcBef>
                <a:spcPts val="600"/>
              </a:spcBef>
              <a:spcAft>
                <a:spcPts val="600"/>
              </a:spcAft>
              <a:buFont typeface="+mj-lt"/>
              <a:buAutoNum type="arabicPeriod" startAt="6"/>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Albeit unlikely, we may, if considered necessary, also hold a substantive hearing to assist us to determine the dispute.  All parties will be given at least 21 days’ notice that such a substantive hearing is to be held.  At least 7 days before such a substantive hearing, we shall inform the parties in writing of any specific matters to be addressed at the hearing.</a:t>
            </a:r>
          </a:p>
          <a:p>
            <a:pPr marL="342900" lvl="0" indent="-342900" algn="just" hangingPunct="0">
              <a:spcBef>
                <a:spcPts val="600"/>
              </a:spcBef>
              <a:spcAft>
                <a:spcPts val="600"/>
              </a:spcAft>
              <a:buFont typeface="+mj-lt"/>
              <a:buAutoNum type="arabicPeriod" startAt="9"/>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We may at any time, on our own motion or at the request of a party:</a:t>
            </a:r>
            <a:endParaRPr lang="en-GB" sz="1400" i="1" dirty="0">
              <a:effectLst/>
              <a:latin typeface="Times New Roman" panose="02020603050405020304" pitchFamily="18" charset="0"/>
              <a:ea typeface="Times New Roman" panose="02020603050405020304" pitchFamily="18" charset="0"/>
            </a:endParaRPr>
          </a:p>
          <a:p>
            <a:pPr marL="857250" lvl="1" indent="-400050" algn="just" hangingPunct="0">
              <a:buFont typeface="+mj-lt"/>
              <a:buAutoNum type="romanLcPeriod"/>
              <a:tabLst>
                <a:tab pos="914400" algn="l"/>
              </a:tabLs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Allow or require further evidence, including the submission of documents or other information in a party’s possession or control;</a:t>
            </a:r>
            <a:endParaRPr lang="en-GB" sz="1200" i="1" dirty="0">
              <a:effectLst/>
              <a:latin typeface="Times New Roman" panose="02020603050405020304" pitchFamily="18" charset="0"/>
              <a:ea typeface="Times New Roman" panose="02020603050405020304" pitchFamily="18" charset="0"/>
            </a:endParaRPr>
          </a:p>
          <a:p>
            <a:pPr marL="857250" lvl="1" indent="-400050" algn="just" hangingPunct="0">
              <a:buFont typeface="+mj-lt"/>
              <a:buAutoNum type="romanLcPeriod"/>
              <a:tabLst>
                <a:tab pos="914400" algn="l"/>
              </a:tabLs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Require statements or appearances by witnesses for either party; or</a:t>
            </a:r>
            <a:endParaRPr lang="en-GB" sz="1200" i="1" dirty="0">
              <a:effectLst/>
              <a:latin typeface="Times New Roman" panose="02020603050405020304" pitchFamily="18" charset="0"/>
              <a:ea typeface="Times New Roman" panose="02020603050405020304" pitchFamily="18" charset="0"/>
            </a:endParaRPr>
          </a:p>
          <a:p>
            <a:pPr marL="857250" lvl="1" indent="-400050" algn="just" hangingPunct="0">
              <a:buFont typeface="+mj-lt"/>
              <a:buAutoNum type="romanLcPeriod"/>
              <a:tabLst>
                <a:tab pos="914400" algn="l"/>
              </a:tabLs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Inspect or require the inspection of any site property, product or process as we deem appropriate.</a:t>
            </a:r>
            <a:endParaRPr lang="en-GB" sz="1200" i="1" dirty="0">
              <a:effectLst/>
              <a:latin typeface="Times New Roman" panose="02020603050405020304" pitchFamily="18" charset="0"/>
              <a:ea typeface="Times New Roman" panose="02020603050405020304" pitchFamily="18" charset="0"/>
            </a:endParaRPr>
          </a:p>
          <a:p>
            <a:pPr marL="342900" lvl="0" indent="-342900" algn="just" hangingPunct="0">
              <a:spcBef>
                <a:spcPts val="600"/>
              </a:spcBef>
              <a:spcAft>
                <a:spcPts val="600"/>
              </a:spcAft>
              <a:buFont typeface="+mj-lt"/>
              <a:buAutoNum type="arabicPeriod" startAt="6"/>
            </a:pPr>
            <a:endParaRPr lang="en-GB" sz="1400" i="1" dirty="0">
              <a:effectLst/>
              <a:latin typeface="Times New Roman" panose="02020603050405020304" pitchFamily="18" charset="0"/>
              <a:ea typeface="Times New Roman" panose="02020603050405020304" pitchFamily="18" charset="0"/>
            </a:endParaRPr>
          </a:p>
          <a:p>
            <a:pPr marL="342900" lvl="0" indent="-342900" algn="just" hangingPunct="0">
              <a:spcBef>
                <a:spcPts val="600"/>
              </a:spcBef>
              <a:spcAft>
                <a:spcPts val="600"/>
              </a:spcAft>
              <a:buFont typeface="+mj-lt"/>
              <a:buAutoNum type="arabicPeriod" startAt="5"/>
            </a:pPr>
            <a:endParaRPr lang="en-GB" sz="1800" i="1" dirty="0">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2"/>
          </p:nvPr>
        </p:nvSpPr>
        <p:spPr/>
        <p:txBody>
          <a:bodyPr/>
          <a:lstStyle/>
          <a:p>
            <a:fld id="{820380F8-7D3E-4675-A1FD-0F1FFDC88BE2}" type="slidenum">
              <a:rPr lang="en-GB" smtClean="0"/>
              <a:pPr/>
              <a:t>38</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3"/>
          </p:nvPr>
        </p:nvSpPr>
        <p:spPr/>
        <p:txBody>
          <a:bodyPr/>
          <a:lstStyle/>
          <a:p>
            <a:endParaRPr lang="en-GB" dirty="0"/>
          </a:p>
        </p:txBody>
      </p:sp>
      <p:sp>
        <p:nvSpPr>
          <p:cNvPr id="7" name="Thought Bubble: Cloud 6">
            <a:extLst>
              <a:ext uri="{FF2B5EF4-FFF2-40B4-BE49-F238E27FC236}">
                <a16:creationId xmlns:a16="http://schemas.microsoft.com/office/drawing/2014/main" id="{D2AAC2F7-788C-E1A3-AEC7-997C517E0992}"/>
              </a:ext>
            </a:extLst>
          </p:cNvPr>
          <p:cNvSpPr/>
          <p:nvPr/>
        </p:nvSpPr>
        <p:spPr>
          <a:xfrm>
            <a:off x="9984432" y="515148"/>
            <a:ext cx="1584176" cy="753612"/>
          </a:xfrm>
          <a:prstGeom prst="cloudCallout">
            <a:avLst>
              <a:gd name="adj1" fmla="val -34452"/>
              <a:gd name="adj2" fmla="val 173822"/>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Express right to legal advice and process </a:t>
            </a:r>
          </a:p>
        </p:txBody>
      </p:sp>
      <p:sp>
        <p:nvSpPr>
          <p:cNvPr id="8" name="Thought Bubble: Cloud 7">
            <a:extLst>
              <a:ext uri="{FF2B5EF4-FFF2-40B4-BE49-F238E27FC236}">
                <a16:creationId xmlns:a16="http://schemas.microsoft.com/office/drawing/2014/main" id="{860F4F2D-CAE2-2E22-A8CD-61684CB18D08}"/>
              </a:ext>
            </a:extLst>
          </p:cNvPr>
          <p:cNvSpPr/>
          <p:nvPr/>
        </p:nvSpPr>
        <p:spPr>
          <a:xfrm>
            <a:off x="10128448" y="4608893"/>
            <a:ext cx="1584176" cy="753612"/>
          </a:xfrm>
          <a:prstGeom prst="cloudCallout">
            <a:avLst>
              <a:gd name="adj1" fmla="val -167746"/>
              <a:gd name="adj2" fmla="val -25068"/>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Express right to hold a hearing</a:t>
            </a:r>
          </a:p>
        </p:txBody>
      </p:sp>
      <p:sp>
        <p:nvSpPr>
          <p:cNvPr id="9" name="Thought Bubble: Cloud 8">
            <a:extLst>
              <a:ext uri="{FF2B5EF4-FFF2-40B4-BE49-F238E27FC236}">
                <a16:creationId xmlns:a16="http://schemas.microsoft.com/office/drawing/2014/main" id="{D409437F-7F63-B005-1998-076CB9368A2D}"/>
              </a:ext>
            </a:extLst>
          </p:cNvPr>
          <p:cNvSpPr/>
          <p:nvPr/>
        </p:nvSpPr>
        <p:spPr>
          <a:xfrm>
            <a:off x="7392144" y="551583"/>
            <a:ext cx="1584176" cy="753612"/>
          </a:xfrm>
          <a:prstGeom prst="cloudCallout">
            <a:avLst>
              <a:gd name="adj1" fmla="val 7797"/>
              <a:gd name="adj2" fmla="val 132543"/>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Process for questions</a:t>
            </a:r>
          </a:p>
        </p:txBody>
      </p:sp>
    </p:spTree>
    <p:extLst>
      <p:ext uri="{BB962C8B-B14F-4D97-AF65-F5344CB8AC3E}">
        <p14:creationId xmlns:p14="http://schemas.microsoft.com/office/powerpoint/2010/main" val="24094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CE17-FC2E-6FA5-C5EF-D3D86C9360AB}"/>
              </a:ext>
            </a:extLst>
          </p:cNvPr>
          <p:cNvSpPr>
            <a:spLocks noGrp="1"/>
          </p:cNvSpPr>
          <p:nvPr>
            <p:ph type="title"/>
          </p:nvPr>
        </p:nvSpPr>
        <p:spPr>
          <a:xfrm>
            <a:off x="839788" y="447042"/>
            <a:ext cx="10512425" cy="679036"/>
          </a:xfrm>
        </p:spPr>
        <p:txBody>
          <a:bodyPr/>
          <a:lstStyle/>
          <a:p>
            <a:pPr>
              <a:buClr>
                <a:schemeClr val="dk1">
                  <a:lumMod val="100000"/>
                </a:schemeClr>
              </a:buClr>
            </a:pPr>
            <a:r>
              <a:rPr lang="en-GB" b="1" i="0" dirty="0">
                <a:solidFill>
                  <a:srgbClr val="000000"/>
                </a:solidFill>
                <a:effectLst/>
                <a:latin typeface="Satoshi"/>
              </a:rPr>
              <a:t>When is Expert Determination Used?</a:t>
            </a:r>
            <a:endParaRPr lang="en-GB" dirty="0">
              <a:solidFill>
                <a:srgbClr val="000000"/>
              </a:solidFill>
              <a:latin typeface="Satoshi"/>
            </a:endParaRPr>
          </a:p>
        </p:txBody>
      </p:sp>
      <p:sp>
        <p:nvSpPr>
          <p:cNvPr id="3" name="Text Placeholder 2">
            <a:extLst>
              <a:ext uri="{FF2B5EF4-FFF2-40B4-BE49-F238E27FC236}">
                <a16:creationId xmlns:a16="http://schemas.microsoft.com/office/drawing/2014/main" id="{67D386A6-D9B3-D211-6B84-A65ED9158F9A}"/>
              </a:ext>
            </a:extLst>
          </p:cNvPr>
          <p:cNvSpPr>
            <a:spLocks noGrp="1"/>
          </p:cNvSpPr>
          <p:nvPr>
            <p:ph type="body" sz="quarter" idx="12"/>
          </p:nvPr>
        </p:nvSpPr>
        <p:spPr>
          <a:xfrm>
            <a:off x="839788" y="1126078"/>
            <a:ext cx="10512425" cy="358235"/>
          </a:xfrm>
        </p:spPr>
        <p:txBody>
          <a:bodyPr>
            <a:normAutofit fontScale="70000" lnSpcReduction="20000"/>
          </a:bodyPr>
          <a:lstStyle/>
          <a:p>
            <a:r>
              <a:rPr kumimoji="0" lang="en-US" sz="2600"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Common Scenarios</a:t>
            </a:r>
          </a:p>
          <a:p>
            <a:endParaRPr lang="en-GB" dirty="0"/>
          </a:p>
        </p:txBody>
      </p:sp>
      <p:sp>
        <p:nvSpPr>
          <p:cNvPr id="4" name="TextBox 3">
            <a:extLst>
              <a:ext uri="{FF2B5EF4-FFF2-40B4-BE49-F238E27FC236}">
                <a16:creationId xmlns:a16="http://schemas.microsoft.com/office/drawing/2014/main" id="{79FD18E6-49F3-4CF7-B8E4-287DE57236DF}"/>
              </a:ext>
            </a:extLst>
          </p:cNvPr>
          <p:cNvSpPr txBox="1"/>
          <p:nvPr/>
        </p:nvSpPr>
        <p:spPr>
          <a:xfrm>
            <a:off x="839788" y="1700808"/>
            <a:ext cx="10515600" cy="4600747"/>
          </a:xfrm>
          <a:prstGeom prst="rect">
            <a:avLst/>
          </a:prstGeom>
          <a:noFill/>
        </p:spPr>
        <p:txBody>
          <a:bodyPr wrap="square" lIns="0" tIns="0" rIns="0" bIns="0">
            <a:spAutoFit/>
          </a:bodyPr>
          <a:lstStyle>
            <a:defPPr>
              <a:defRPr lang="en-US"/>
            </a:defPPr>
            <a:lvl1pPr>
              <a:buFont typeface="Arial" panose="020B0604020202020204" pitchFamily="34" charset="0"/>
              <a:buChar char="•"/>
              <a:defRPr b="1" i="0">
                <a:solidFill>
                  <a:srgbClr val="111111"/>
                </a:solidFill>
                <a:effectLst/>
                <a:latin typeface="-apple-system"/>
              </a:defRPr>
            </a:lvl1pPr>
            <a:lvl2pPr marL="742950" lvl="1" indent="-285750">
              <a:buFont typeface="Arial" panose="020B0604020202020204" pitchFamily="34" charset="0"/>
              <a:buChar char="•"/>
              <a:defRPr b="0" i="0">
                <a:solidFill>
                  <a:srgbClr val="111111"/>
                </a:solidFill>
                <a:effectLst/>
                <a:latin typeface="-apple-system"/>
              </a:defRPr>
            </a:lvl2pPr>
          </a:lstStyle>
          <a:p>
            <a:pPr marL="230400" lvl="0" indent="-230400" defTabSz="914400">
              <a:lnSpc>
                <a:spcPct val="90000"/>
              </a:lnSpc>
              <a:spcBef>
                <a:spcPts val="1000"/>
              </a:spcBef>
              <a:buClr>
                <a:srgbClr val="1B75BC"/>
              </a:buClr>
            </a:pPr>
            <a:r>
              <a:rPr lang="en-US" dirty="0">
                <a:solidFill>
                  <a:prstClr val="black"/>
                </a:solidFill>
                <a:latin typeface="Arial"/>
                <a:cs typeface="Arial" panose="020B0604020202020204" pitchFamily="34" charset="0"/>
              </a:rPr>
              <a:t>Contractual disputes</a:t>
            </a:r>
          </a:p>
          <a:p>
            <a:pPr marL="687600" lvl="1" indent="-230400" defTabSz="914400">
              <a:lnSpc>
                <a:spcPct val="90000"/>
              </a:lnSpc>
              <a:spcBef>
                <a:spcPts val="500"/>
              </a:spcBef>
              <a:buClr>
                <a:srgbClr val="1B75BC"/>
              </a:buClr>
            </a:pPr>
            <a:r>
              <a:rPr lang="en-US" sz="1600" dirty="0">
                <a:solidFill>
                  <a:prstClr val="black"/>
                </a:solidFill>
                <a:latin typeface="Arial"/>
                <a:cs typeface="Arial" panose="020B0604020202020204" pitchFamily="34" charset="0"/>
              </a:rPr>
              <a:t>Articles or shareholder agreements</a:t>
            </a:r>
          </a:p>
          <a:p>
            <a:pPr marL="687600" lvl="1" indent="-230400" defTabSz="914400">
              <a:lnSpc>
                <a:spcPct val="90000"/>
              </a:lnSpc>
              <a:spcBef>
                <a:spcPts val="500"/>
              </a:spcBef>
              <a:buClr>
                <a:srgbClr val="1B75BC"/>
              </a:buClr>
            </a:pPr>
            <a:r>
              <a:rPr lang="en-GB" sz="1600" dirty="0">
                <a:solidFill>
                  <a:prstClr val="black"/>
                </a:solidFill>
                <a:latin typeface="Arial"/>
                <a:cs typeface="Arial" panose="020B0604020202020204" pitchFamily="34" charset="0"/>
              </a:rPr>
              <a:t>Post M&amp;A (completion accounts, earn-out accounts, allocation schedules)</a:t>
            </a:r>
            <a:endParaRPr lang="en-US" sz="1600" dirty="0">
              <a:solidFill>
                <a:prstClr val="black"/>
              </a:solidFill>
              <a:latin typeface="Arial"/>
              <a:cs typeface="Arial" panose="020B0604020202020204" pitchFamily="34" charset="0"/>
            </a:endParaRPr>
          </a:p>
          <a:p>
            <a:pPr marL="687600" lvl="1" indent="-230400" defTabSz="914400">
              <a:lnSpc>
                <a:spcPct val="90000"/>
              </a:lnSpc>
              <a:spcBef>
                <a:spcPts val="500"/>
              </a:spcBef>
              <a:buClr>
                <a:srgbClr val="1B75BC"/>
              </a:buClr>
            </a:pPr>
            <a:r>
              <a:rPr lang="en-GB" sz="1600" dirty="0">
                <a:solidFill>
                  <a:prstClr val="black"/>
                </a:solidFill>
                <a:latin typeface="Arial"/>
                <a:cs typeface="Arial" panose="020B0604020202020204" pitchFamily="34" charset="0"/>
              </a:rPr>
              <a:t>Weird and wacky! Court, settlement agreement, regulatory body</a:t>
            </a:r>
            <a:endParaRPr lang="en-US" sz="1600" dirty="0">
              <a:solidFill>
                <a:prstClr val="black"/>
              </a:solidFill>
              <a:latin typeface="Arial"/>
              <a:cs typeface="Arial" panose="020B0604020202020204" pitchFamily="34" charset="0"/>
            </a:endParaRPr>
          </a:p>
          <a:p>
            <a:pPr marL="859050" lvl="2" indent="-230400" defTabSz="914400">
              <a:lnSpc>
                <a:spcPct val="90000"/>
              </a:lnSpc>
              <a:spcBef>
                <a:spcPts val="500"/>
              </a:spcBef>
              <a:buClr>
                <a:srgbClr val="1B75BC"/>
              </a:buClr>
              <a:buFont typeface="Arial" panose="020B0604020202020204" pitchFamily="34" charset="0"/>
              <a:buChar char="•"/>
              <a:defRPr/>
            </a:pPr>
            <a:endParaRPr lang="en-GB" dirty="0">
              <a:latin typeface="Arial"/>
              <a:cs typeface="Arial" panose="020B0604020202020204" pitchFamily="34" charset="0"/>
            </a:endParaRPr>
          </a:p>
          <a:p>
            <a:pPr marL="230400" lvl="0" indent="-230400" defTabSz="914400">
              <a:lnSpc>
                <a:spcPct val="90000"/>
              </a:lnSpc>
              <a:spcBef>
                <a:spcPts val="1000"/>
              </a:spcBef>
              <a:buClr>
                <a:srgbClr val="1B75BC"/>
              </a:buClr>
            </a:pPr>
            <a:r>
              <a:rPr lang="en-US" dirty="0">
                <a:solidFill>
                  <a:prstClr val="black"/>
                </a:solidFill>
                <a:latin typeface="Arial"/>
                <a:cs typeface="Arial" panose="020B0604020202020204" pitchFamily="34" charset="0"/>
              </a:rPr>
              <a:t>Valuation of assets</a:t>
            </a:r>
          </a:p>
          <a:p>
            <a:pPr marL="687600" lvl="1" indent="-230400" defTabSz="914400">
              <a:lnSpc>
                <a:spcPct val="90000"/>
              </a:lnSpc>
              <a:spcBef>
                <a:spcPts val="500"/>
              </a:spcBef>
              <a:buClr>
                <a:srgbClr val="1B75BC"/>
              </a:buClr>
            </a:pPr>
            <a:r>
              <a:rPr lang="en-GB" sz="1600" dirty="0">
                <a:solidFill>
                  <a:prstClr val="black"/>
                </a:solidFill>
                <a:latin typeface="Arial"/>
                <a:cs typeface="Arial" panose="020B0604020202020204" pitchFamily="34" charset="0"/>
              </a:rPr>
              <a:t>Again Articles – what do they say not what do you or the parties want them to say</a:t>
            </a:r>
            <a:endParaRPr lang="en-US" sz="1600" dirty="0">
              <a:solidFill>
                <a:prstClr val="black"/>
              </a:solidFill>
              <a:latin typeface="Arial"/>
              <a:cs typeface="Arial" panose="020B0604020202020204" pitchFamily="34" charset="0"/>
            </a:endParaRPr>
          </a:p>
          <a:p>
            <a:pPr marL="687600" lvl="1" indent="-230400" defTabSz="914400">
              <a:lnSpc>
                <a:spcPct val="90000"/>
              </a:lnSpc>
              <a:spcBef>
                <a:spcPts val="500"/>
              </a:spcBef>
              <a:buClr>
                <a:srgbClr val="1B75BC"/>
              </a:buClr>
            </a:pPr>
            <a:r>
              <a:rPr lang="en-US" sz="1600" dirty="0">
                <a:solidFill>
                  <a:prstClr val="black"/>
                </a:solidFill>
                <a:latin typeface="Arial"/>
                <a:cs typeface="Arial" panose="020B0604020202020204" pitchFamily="34" charset="0"/>
              </a:rPr>
              <a:t>Court driven</a:t>
            </a:r>
          </a:p>
          <a:p>
            <a:pPr marL="628650" lvl="2" defTabSz="914400">
              <a:lnSpc>
                <a:spcPct val="90000"/>
              </a:lnSpc>
              <a:spcBef>
                <a:spcPts val="500"/>
              </a:spcBef>
              <a:buClr>
                <a:srgbClr val="1B75BC"/>
              </a:buClr>
              <a:defRPr/>
            </a:pPr>
            <a:endParaRPr kumimoji="0" lang="en-US" strike="noStrike" kern="1200" cap="none" spc="0" normalizeH="0" baseline="0" noProof="0" dirty="0">
              <a:ln>
                <a:noFill/>
              </a:ln>
              <a:effectLst/>
              <a:highlight>
                <a:srgbClr val="FFFF00"/>
              </a:highlight>
              <a:uLnTx/>
              <a:uFillTx/>
              <a:latin typeface="Arial"/>
              <a:ea typeface="+mn-ea"/>
              <a:cs typeface="Arial" panose="020B0604020202020204" pitchFamily="34" charset="0"/>
            </a:endParaRPr>
          </a:p>
          <a:p>
            <a:pPr marL="230400" lvl="0" indent="-230400" defTabSz="914400">
              <a:lnSpc>
                <a:spcPct val="90000"/>
              </a:lnSpc>
              <a:spcBef>
                <a:spcPts val="1000"/>
              </a:spcBef>
              <a:buClr>
                <a:srgbClr val="1B75BC"/>
              </a:buClr>
            </a:pPr>
            <a:r>
              <a:rPr lang="en-GB" dirty="0">
                <a:solidFill>
                  <a:prstClr val="black"/>
                </a:solidFill>
                <a:latin typeface="Arial"/>
                <a:cs typeface="Arial" panose="020B0604020202020204" pitchFamily="34" charset="0"/>
              </a:rPr>
              <a:t>Technical disagreements in construction or engineering or finance/project agreements</a:t>
            </a:r>
            <a:endParaRPr lang="en-US" dirty="0">
              <a:solidFill>
                <a:prstClr val="black"/>
              </a:solidFill>
              <a:latin typeface="Arial"/>
              <a:cs typeface="Arial" panose="020B0604020202020204" pitchFamily="34" charset="0"/>
            </a:endParaRPr>
          </a:p>
          <a:p>
            <a:pPr marL="687600" lvl="1" indent="-230400" defTabSz="914400">
              <a:lnSpc>
                <a:spcPct val="90000"/>
              </a:lnSpc>
              <a:spcBef>
                <a:spcPts val="500"/>
              </a:spcBef>
              <a:buClr>
                <a:srgbClr val="1B75BC"/>
              </a:buClr>
            </a:pPr>
            <a:r>
              <a:rPr lang="en-US" sz="1600" dirty="0">
                <a:solidFill>
                  <a:prstClr val="black"/>
                </a:solidFill>
                <a:latin typeface="Arial"/>
                <a:cs typeface="Arial" panose="020B0604020202020204" pitchFamily="34" charset="0"/>
              </a:rPr>
              <a:t>Carried interest calculations</a:t>
            </a:r>
          </a:p>
          <a:p>
            <a:pPr marL="687600" lvl="1" indent="-230400" defTabSz="914400">
              <a:lnSpc>
                <a:spcPct val="90000"/>
              </a:lnSpc>
              <a:spcBef>
                <a:spcPts val="500"/>
              </a:spcBef>
              <a:buClr>
                <a:srgbClr val="1B75BC"/>
              </a:buClr>
            </a:pPr>
            <a:r>
              <a:rPr lang="en-US" sz="1600" dirty="0">
                <a:solidFill>
                  <a:prstClr val="black"/>
                </a:solidFill>
                <a:latin typeface="Arial"/>
                <a:cs typeface="Arial" panose="020B0604020202020204" pitchFamily="34" charset="0"/>
              </a:rPr>
              <a:t>Often formula driven</a:t>
            </a:r>
          </a:p>
          <a:p>
            <a:pPr marL="687600" lvl="1" indent="-230400" defTabSz="914400">
              <a:lnSpc>
                <a:spcPct val="90000"/>
              </a:lnSpc>
              <a:spcBef>
                <a:spcPts val="500"/>
              </a:spcBef>
              <a:buClr>
                <a:srgbClr val="1B75BC"/>
              </a:buClr>
            </a:pPr>
            <a:r>
              <a:rPr lang="en-GB" sz="1600" dirty="0">
                <a:solidFill>
                  <a:prstClr val="black"/>
                </a:solidFill>
                <a:latin typeface="Arial"/>
                <a:cs typeface="Arial" panose="020B0604020202020204" pitchFamily="34" charset="0"/>
              </a:rPr>
              <a:t>Shadow equity or option valuations</a:t>
            </a:r>
            <a:endParaRPr lang="en-US" sz="1600" dirty="0">
              <a:solidFill>
                <a:prstClr val="black"/>
              </a:solidFill>
              <a:latin typeface="Arial"/>
              <a:cs typeface="Arial" panose="020B0604020202020204" pitchFamily="34" charset="0"/>
            </a:endParaRPr>
          </a:p>
          <a:p>
            <a:pPr indent="-285750" defTabSz="914400">
              <a:lnSpc>
                <a:spcPct val="90000"/>
              </a:lnSpc>
              <a:spcBef>
                <a:spcPts val="500"/>
              </a:spcBef>
              <a:buClr>
                <a:srgbClr val="1B75BC"/>
              </a:buClr>
              <a:defRPr/>
            </a:pPr>
            <a:endParaRPr kumimoji="0" lang="en-US" strike="noStrike" kern="1200" cap="none" spc="0" normalizeH="0" baseline="0" noProof="0" dirty="0">
              <a:ln>
                <a:noFill/>
              </a:ln>
              <a:effectLst/>
              <a:uLnTx/>
              <a:uFillTx/>
              <a:latin typeface="Arial"/>
              <a:ea typeface="+mn-ea"/>
              <a:cs typeface="Arial" panose="020B0604020202020204" pitchFamily="34" charset="0"/>
            </a:endParaRPr>
          </a:p>
          <a:p>
            <a:pPr marL="457200" lvl="1" indent="0">
              <a:buClr>
                <a:schemeClr val="dk1">
                  <a:lumMod val="100000"/>
                </a:schemeClr>
              </a:buClr>
              <a:buNone/>
            </a:pPr>
            <a:endParaRPr lang="en-GB" dirty="0">
              <a:latin typeface="+mn-lt"/>
            </a:endParaRPr>
          </a:p>
        </p:txBody>
      </p:sp>
      <p:sp>
        <p:nvSpPr>
          <p:cNvPr id="6" name="Footer Placeholder 5">
            <a:extLst>
              <a:ext uri="{FF2B5EF4-FFF2-40B4-BE49-F238E27FC236}">
                <a16:creationId xmlns:a16="http://schemas.microsoft.com/office/drawing/2014/main" id="{E60133F0-D3EA-9859-78CE-79701EECAAAE}"/>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D31D1EC0-86FC-9B96-8845-80C8B88E7DD8}"/>
              </a:ext>
            </a:extLst>
          </p:cNvPr>
          <p:cNvSpPr>
            <a:spLocks noGrp="1"/>
          </p:cNvSpPr>
          <p:nvPr>
            <p:ph type="sldNum" sz="quarter" idx="11"/>
          </p:nvPr>
        </p:nvSpPr>
        <p:spPr/>
        <p:txBody>
          <a:bodyPr/>
          <a:lstStyle/>
          <a:p>
            <a:fld id="{820380F8-7D3E-4675-A1FD-0F1FFDC88BE2}" type="slidenum">
              <a:rPr lang="en-GB" smtClean="0"/>
              <a:pPr/>
              <a:t>3</a:t>
            </a:fld>
            <a:endParaRPr lang="en-GB" dirty="0"/>
          </a:p>
        </p:txBody>
      </p:sp>
      <p:pic>
        <p:nvPicPr>
          <p:cNvPr id="9" name="Picture 8" descr="Elephant studio portrait">
            <a:extLst>
              <a:ext uri="{FF2B5EF4-FFF2-40B4-BE49-F238E27FC236}">
                <a16:creationId xmlns:a16="http://schemas.microsoft.com/office/drawing/2014/main" id="{D2AD4269-BEB5-1465-6419-1217C6868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288" y="2059043"/>
            <a:ext cx="1878959" cy="1156365"/>
          </a:xfrm>
          <a:prstGeom prst="rect">
            <a:avLst/>
          </a:prstGeom>
        </p:spPr>
      </p:pic>
    </p:spTree>
    <p:extLst>
      <p:ext uri="{BB962C8B-B14F-4D97-AF65-F5344CB8AC3E}">
        <p14:creationId xmlns:p14="http://schemas.microsoft.com/office/powerpoint/2010/main" val="33539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Letter of engagement</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Process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1"/>
          </p:nvPr>
        </p:nvSpPr>
        <p:spPr>
          <a:xfrm>
            <a:off x="839788" y="1483067"/>
            <a:ext cx="10512796" cy="4394205"/>
          </a:xfrm>
          <a:prstGeom prst="bracketPair">
            <a:avLst/>
          </a:prstGeom>
          <a:solidFill>
            <a:srgbClr val="FCA311"/>
          </a:solidFill>
        </p:spPr>
        <p:txBody>
          <a:bodyPr/>
          <a:lstStyle/>
          <a:p>
            <a:pPr marL="342900" lvl="0" indent="-342900" algn="just" hangingPunct="0">
              <a:spcBef>
                <a:spcPts val="600"/>
              </a:spcBef>
              <a:spcAft>
                <a:spcPts val="600"/>
              </a:spcAft>
              <a:buFont typeface="+mj-lt"/>
              <a:buAutoNum type="arabicPeriod" startAt="10"/>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Where a party has failed to provide us with information which we have requested or has failed to attend a meeting, we may serve on the party a notice stating that unless the information is served within 7 days or the party attends a meeting on a set date we will proceed to determine the matter in the absence of the information/the meeting. </a:t>
            </a:r>
            <a:endParaRPr lang="en-GB" sz="1400" i="1" dirty="0">
              <a:effectLst/>
              <a:latin typeface="Times New Roman" panose="02020603050405020304" pitchFamily="18" charset="0"/>
              <a:ea typeface="Times New Roman" panose="02020603050405020304" pitchFamily="18" charset="0"/>
            </a:endParaRPr>
          </a:p>
          <a:p>
            <a:pPr marL="342900" lvl="0" indent="-342900" algn="just" hangingPunct="0">
              <a:spcBef>
                <a:spcPts val="600"/>
              </a:spcBef>
              <a:spcAft>
                <a:spcPts val="600"/>
              </a:spcAft>
              <a:buFont typeface="+mj-lt"/>
              <a:buAutoNum type="arabicPeriod" startAt="10"/>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We shall be entitled to draw adverse inferences, where appropriate, from the non-production of information or non-attendance at a meeting. </a:t>
            </a:r>
            <a:endParaRPr lang="en-GB" sz="1400" i="1" dirty="0">
              <a:effectLst/>
              <a:latin typeface="Times New Roman" panose="02020603050405020304" pitchFamily="18" charset="0"/>
              <a:ea typeface="Times New Roman" panose="02020603050405020304" pitchFamily="18" charset="0"/>
            </a:endParaRPr>
          </a:p>
          <a:p>
            <a:pPr marL="342900" lvl="0" indent="-342900" algn="just" hangingPunct="0">
              <a:spcBef>
                <a:spcPts val="600"/>
              </a:spcBef>
              <a:spcAft>
                <a:spcPts val="600"/>
              </a:spcAft>
              <a:buFont typeface="+mj-lt"/>
              <a:buAutoNum type="arabicPeriod" startAt="10"/>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Unless otherwise determined by us and agreed with the parties, no one party or anyone acting on one party’s behalf shall communicate with us in the absence of the other party.  We shall not consult with a party other than in the presence of the other party except where a party has failed to make a written submission or appear at a meeting.</a:t>
            </a:r>
          </a:p>
          <a:p>
            <a:pPr marL="342900" lvl="0" indent="-342900" algn="just" hangingPunct="0">
              <a:spcBef>
                <a:spcPts val="600"/>
              </a:spcBef>
              <a:spcAft>
                <a:spcPts val="600"/>
              </a:spcAft>
              <a:buFont typeface="+mj-lt"/>
              <a:buAutoNum type="arabicPeriod" startAt="13"/>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A party may invoke the confidentiality of information it wishes or is required to submit for expert determination.  The party shall submit the information to us stating the reasons for which it considers the information to be confidential. If we determine that the information is to be classified as confidential, shall decide under what conditions and to whom the confidential information should be disclosed. Subject to this, we shall disclose all information and documents received from any party to all other parties.</a:t>
            </a:r>
            <a:endParaRPr lang="en-GB" sz="1400" i="1" dirty="0">
              <a:effectLst/>
              <a:latin typeface="Times New Roman" panose="02020603050405020304" pitchFamily="18" charset="0"/>
              <a:ea typeface="Times New Roman" panose="02020603050405020304" pitchFamily="18" charset="0"/>
            </a:endParaRPr>
          </a:p>
          <a:p>
            <a:pPr marL="342900" indent="-342900" algn="just" hangingPunct="0">
              <a:spcBef>
                <a:spcPts val="600"/>
              </a:spcBef>
              <a:spcAft>
                <a:spcPts val="600"/>
              </a:spcAft>
              <a:buFont typeface="+mj-lt"/>
              <a:buAutoNum type="arabicPeriod" startAt="13"/>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We shall determine the dispute on the basis of the information that is before us. </a:t>
            </a:r>
          </a:p>
          <a:p>
            <a:pPr marL="342900" lvl="0" indent="-342900" algn="just" hangingPunct="0">
              <a:spcBef>
                <a:spcPts val="600"/>
              </a:spcBef>
              <a:spcAft>
                <a:spcPts val="600"/>
              </a:spcAft>
              <a:buFont typeface="+mj-lt"/>
              <a:buAutoNum type="arabicPeriod" startAt="13"/>
            </a:pPr>
            <a:endParaRPr lang="en-GB" sz="1400" i="1" dirty="0">
              <a:effectLst/>
              <a:latin typeface="Times New Roman" panose="02020603050405020304" pitchFamily="18" charset="0"/>
              <a:ea typeface="Times New Roman" panose="02020603050405020304" pitchFamily="18" charset="0"/>
            </a:endParaRPr>
          </a:p>
          <a:p>
            <a:pPr marL="342900" lvl="0" indent="-342900" algn="just" hangingPunct="0">
              <a:spcBef>
                <a:spcPts val="600"/>
              </a:spcBef>
              <a:spcAft>
                <a:spcPts val="600"/>
              </a:spcAft>
              <a:buFont typeface="+mj-lt"/>
              <a:buAutoNum type="arabicPeriod" startAt="10"/>
            </a:pPr>
            <a:endParaRPr lang="en-GB" sz="1400" i="1" dirty="0">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2"/>
          </p:nvPr>
        </p:nvSpPr>
        <p:spPr/>
        <p:txBody>
          <a:bodyPr/>
          <a:lstStyle/>
          <a:p>
            <a:fld id="{820380F8-7D3E-4675-A1FD-0F1FFDC88BE2}" type="slidenum">
              <a:rPr lang="en-GB" smtClean="0"/>
              <a:pPr/>
              <a:t>39</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3"/>
          </p:nvPr>
        </p:nvSpPr>
        <p:spPr/>
        <p:txBody>
          <a:bodyPr/>
          <a:lstStyle/>
          <a:p>
            <a:endParaRPr lang="en-GB" dirty="0"/>
          </a:p>
        </p:txBody>
      </p:sp>
      <p:sp>
        <p:nvSpPr>
          <p:cNvPr id="7" name="Thought Bubble: Cloud 6">
            <a:extLst>
              <a:ext uri="{FF2B5EF4-FFF2-40B4-BE49-F238E27FC236}">
                <a16:creationId xmlns:a16="http://schemas.microsoft.com/office/drawing/2014/main" id="{D0A8F477-1621-F6B8-36A5-F267B9432EEC}"/>
              </a:ext>
            </a:extLst>
          </p:cNvPr>
          <p:cNvSpPr/>
          <p:nvPr/>
        </p:nvSpPr>
        <p:spPr>
          <a:xfrm>
            <a:off x="9696401" y="556554"/>
            <a:ext cx="1655812" cy="1031608"/>
          </a:xfrm>
          <a:prstGeom prst="cloudCallout">
            <a:avLst>
              <a:gd name="adj1" fmla="val -72660"/>
              <a:gd name="adj2" fmla="val 120578"/>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Pressure on the parties to cooperate and stick to process</a:t>
            </a:r>
          </a:p>
        </p:txBody>
      </p:sp>
      <p:sp>
        <p:nvSpPr>
          <p:cNvPr id="8" name="Thought Bubble: Cloud 7">
            <a:extLst>
              <a:ext uri="{FF2B5EF4-FFF2-40B4-BE49-F238E27FC236}">
                <a16:creationId xmlns:a16="http://schemas.microsoft.com/office/drawing/2014/main" id="{51305F02-3C92-8C11-4C39-9BA5EA043DA0}"/>
              </a:ext>
            </a:extLst>
          </p:cNvPr>
          <p:cNvSpPr/>
          <p:nvPr/>
        </p:nvSpPr>
        <p:spPr>
          <a:xfrm>
            <a:off x="7248128" y="4770950"/>
            <a:ext cx="1512168" cy="960972"/>
          </a:xfrm>
          <a:prstGeom prst="cloudCallout">
            <a:avLst>
              <a:gd name="adj1" fmla="val -97306"/>
              <a:gd name="adj2" fmla="val -37963"/>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If you don’t tell us, we won’t consider it</a:t>
            </a:r>
          </a:p>
        </p:txBody>
      </p:sp>
      <p:sp>
        <p:nvSpPr>
          <p:cNvPr id="9" name="Thought Bubble: Cloud 8">
            <a:extLst>
              <a:ext uri="{FF2B5EF4-FFF2-40B4-BE49-F238E27FC236}">
                <a16:creationId xmlns:a16="http://schemas.microsoft.com/office/drawing/2014/main" id="{E93A21CE-2A0D-1A81-87A3-BB8F3676C33F}"/>
              </a:ext>
            </a:extLst>
          </p:cNvPr>
          <p:cNvSpPr/>
          <p:nvPr/>
        </p:nvSpPr>
        <p:spPr>
          <a:xfrm>
            <a:off x="9560768" y="4949552"/>
            <a:ext cx="1368152" cy="960972"/>
          </a:xfrm>
          <a:prstGeom prst="cloudCallout">
            <a:avLst>
              <a:gd name="adj1" fmla="val -56654"/>
              <a:gd name="adj2" fmla="val -104669"/>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tx2"/>
                </a:solidFill>
              </a:rPr>
              <a:t>Don’t pull that old trick!</a:t>
            </a:r>
          </a:p>
        </p:txBody>
      </p:sp>
    </p:spTree>
    <p:extLst>
      <p:ext uri="{BB962C8B-B14F-4D97-AF65-F5344CB8AC3E}">
        <p14:creationId xmlns:p14="http://schemas.microsoft.com/office/powerpoint/2010/main" val="3910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Letter of engagement</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Process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1"/>
          </p:nvPr>
        </p:nvSpPr>
        <p:spPr>
          <a:prstGeom prst="bracketPair">
            <a:avLst/>
          </a:prstGeom>
          <a:solidFill>
            <a:srgbClr val="FCA311"/>
          </a:solidFill>
          <a:effectLst/>
        </p:spPr>
        <p:txBody>
          <a:bodyPr/>
          <a:lstStyle/>
          <a:p>
            <a:pPr marL="342900" indent="-342900" algn="just" hangingPunct="0">
              <a:spcBef>
                <a:spcPts val="600"/>
              </a:spcBef>
              <a:spcAft>
                <a:spcPts val="600"/>
              </a:spcAft>
              <a:buFont typeface="+mj-lt"/>
              <a:buAutoNum type="arabicPeriod" startAt="15"/>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After receiving the submissions and evidentiary material from the parties, we shall determine the dispute between the parties and notify such Determination in writing to the parties.  We shall not give reasons for our Determination beyond the extent specifically and explicitly required by the scope of our instructions as set out in section one above.  We will endeavour, but subject always to the matters set out above, to issue our determination to both parties, simultaneously and in writing, by close of business on [24 July 2018[ (if no questions/requests are raised or legal advice requested by the Expert) or by close of business on [7 August 2018] (if questions/requests are raised or legal advice requested by the Expert). </a:t>
            </a:r>
          </a:p>
          <a:p>
            <a:pPr marL="342900" indent="-342900" algn="just" hangingPunct="0">
              <a:spcBef>
                <a:spcPts val="600"/>
              </a:spcBef>
              <a:spcAft>
                <a:spcPts val="600"/>
              </a:spcAft>
              <a:buFont typeface="+mj-lt"/>
              <a:buAutoNum type="arabicPeriod" startAt="15"/>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Our Determination shall be delivered to the parties only upon payment in full of our outstanding fees and expenses.  If one party pays our fees and expenses when the other party should have paid all or part of that sum, then such amount shall be recoverable forthwith by the paying party from the other party, unless otherwise agreed in writing by all the parties.</a:t>
            </a:r>
          </a:p>
          <a:p>
            <a:pPr marL="342900" lvl="0" indent="-342900" algn="just" hangingPunct="0">
              <a:spcBef>
                <a:spcPts val="600"/>
              </a:spcBef>
              <a:spcAft>
                <a:spcPts val="600"/>
              </a:spcAft>
              <a:buFont typeface="+mj-lt"/>
              <a:buAutoNum type="arabicPeriod" startAt="15"/>
            </a:pPr>
            <a:r>
              <a:rPr lang="en-GB" sz="1400" i="1" dirty="0">
                <a:latin typeface="Calibri" panose="020F0502020204030204" pitchFamily="34" charset="0"/>
                <a:cs typeface="Times New Roman" panose="02020603050405020304" pitchFamily="18" charset="0"/>
              </a:rPr>
              <a:t>In accordance with Clause 3.9 of Schedule 6 of the SPA, the Determination of the Expert shall, save for manifest error or fraud, be final and binding on the parties.  </a:t>
            </a:r>
          </a:p>
          <a:p>
            <a:pPr marL="342900" lvl="0" indent="-342900" algn="just" hangingPunct="0">
              <a:spcBef>
                <a:spcPts val="600"/>
              </a:spcBef>
              <a:spcAft>
                <a:spcPts val="600"/>
              </a:spcAft>
              <a:buFont typeface="+mj-lt"/>
              <a:buAutoNum type="arabicPeriod" startAt="15"/>
            </a:pPr>
            <a:r>
              <a:rPr lang="en-GB" sz="1400" i="1" dirty="0">
                <a:latin typeface="Calibri" panose="020F0502020204030204" pitchFamily="34" charset="0"/>
                <a:cs typeface="Times New Roman" panose="02020603050405020304" pitchFamily="18" charset="0"/>
              </a:rPr>
              <a:t>At the request in writing of either party, and either with the agreement of all other parties or of our own motion, we shall have discretion:</a:t>
            </a:r>
          </a:p>
          <a:p>
            <a:pPr marL="857250" lvl="1" indent="-400050" algn="just" hangingPunct="0">
              <a:spcAft>
                <a:spcPts val="600"/>
              </a:spcAft>
              <a:buFont typeface="+mj-lt"/>
              <a:buAutoNum type="romanLcPeriod"/>
              <a:tabLst>
                <a:tab pos="914400" algn="l"/>
              </a:tabLst>
              <a:defRPr/>
            </a:pPr>
            <a:r>
              <a:rPr lang="en-GB" sz="1200" i="1" dirty="0">
                <a:latin typeface="Calibri" panose="020F0502020204030204" pitchFamily="34" charset="0"/>
                <a:cs typeface="Times New Roman" panose="02020603050405020304" pitchFamily="18" charset="0"/>
              </a:rPr>
              <a:t>to amend any time limits set out in relation to this matter; and/or</a:t>
            </a:r>
          </a:p>
          <a:p>
            <a:pPr marL="857250" lvl="1" indent="-400050" algn="just" hangingPunct="0">
              <a:spcAft>
                <a:spcPts val="600"/>
              </a:spcAft>
              <a:buFont typeface="+mj-lt"/>
              <a:buAutoNum type="romanLcPeriod"/>
              <a:tabLst>
                <a:tab pos="914400" algn="l"/>
              </a:tabLst>
              <a:defRPr/>
            </a:pPr>
            <a:r>
              <a:rPr lang="en-GB" sz="1200" i="1" dirty="0">
                <a:latin typeface="Calibri" panose="020F0502020204030204" pitchFamily="34" charset="0"/>
                <a:cs typeface="Times New Roman" panose="02020603050405020304" pitchFamily="18" charset="0"/>
              </a:rPr>
              <a:t>to amend any of the procedural rules.</a:t>
            </a:r>
          </a:p>
          <a:p>
            <a:pPr marL="342900" indent="-342900" algn="just" hangingPunct="0">
              <a:spcBef>
                <a:spcPts val="600"/>
              </a:spcBef>
              <a:spcAft>
                <a:spcPts val="600"/>
              </a:spcAft>
              <a:buFont typeface="+mj-lt"/>
              <a:buAutoNum type="romanLcPeriod"/>
            </a:pPr>
            <a:endParaRPr lang="en-GB" sz="1400" i="1" dirty="0">
              <a:effectLst/>
              <a:latin typeface="Times New Roman" panose="02020603050405020304" pitchFamily="18" charset="0"/>
              <a:ea typeface="Times New Roman" panose="02020603050405020304" pitchFamily="18" charset="0"/>
            </a:endParaRPr>
          </a:p>
          <a:p>
            <a:pPr marL="342900" lvl="0" indent="-342900" algn="just" hangingPunct="0">
              <a:spcBef>
                <a:spcPts val="600"/>
              </a:spcBef>
              <a:spcAft>
                <a:spcPts val="600"/>
              </a:spcAft>
              <a:buFont typeface="+mj-lt"/>
              <a:buAutoNum type="romanLcPeriod"/>
            </a:pPr>
            <a:endParaRPr lang="en-GB" sz="1800" i="1" dirty="0">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2"/>
          </p:nvPr>
        </p:nvSpPr>
        <p:spPr/>
        <p:txBody>
          <a:bodyPr/>
          <a:lstStyle/>
          <a:p>
            <a:fld id="{820380F8-7D3E-4675-A1FD-0F1FFDC88BE2}" type="slidenum">
              <a:rPr lang="en-GB" smtClean="0"/>
              <a:pPr/>
              <a:t>40</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3"/>
          </p:nvPr>
        </p:nvSpPr>
        <p:spPr/>
        <p:txBody>
          <a:bodyPr/>
          <a:lstStyle/>
          <a:p>
            <a:endParaRPr lang="en-GB" dirty="0"/>
          </a:p>
        </p:txBody>
      </p:sp>
      <p:sp>
        <p:nvSpPr>
          <p:cNvPr id="8" name="Thought Bubble: Cloud 7">
            <a:extLst>
              <a:ext uri="{FF2B5EF4-FFF2-40B4-BE49-F238E27FC236}">
                <a16:creationId xmlns:a16="http://schemas.microsoft.com/office/drawing/2014/main" id="{501BFBA1-062B-B50A-94AD-6729FA985663}"/>
              </a:ext>
            </a:extLst>
          </p:cNvPr>
          <p:cNvSpPr/>
          <p:nvPr/>
        </p:nvSpPr>
        <p:spPr>
          <a:xfrm>
            <a:off x="10237068" y="4439403"/>
            <a:ext cx="1728192" cy="1440631"/>
          </a:xfrm>
          <a:prstGeom prst="cloudCallout">
            <a:avLst>
              <a:gd name="adj1" fmla="val -306387"/>
              <a:gd name="adj2" fmla="val -7866"/>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chemeClr val="tx2"/>
                </a:solidFill>
              </a:rPr>
              <a:t>Clever that!</a:t>
            </a:r>
          </a:p>
        </p:txBody>
      </p:sp>
      <p:sp>
        <p:nvSpPr>
          <p:cNvPr id="9" name="Thought Bubble: Cloud 8">
            <a:extLst>
              <a:ext uri="{FF2B5EF4-FFF2-40B4-BE49-F238E27FC236}">
                <a16:creationId xmlns:a16="http://schemas.microsoft.com/office/drawing/2014/main" id="{12C2B0E3-1207-C361-6590-42397D16F4EE}"/>
              </a:ext>
            </a:extLst>
          </p:cNvPr>
          <p:cNvSpPr/>
          <p:nvPr/>
        </p:nvSpPr>
        <p:spPr>
          <a:xfrm>
            <a:off x="10453450" y="257650"/>
            <a:ext cx="1511810" cy="1440631"/>
          </a:xfrm>
          <a:prstGeom prst="cloudCallout">
            <a:avLst>
              <a:gd name="adj1" fmla="val -201428"/>
              <a:gd name="adj2" fmla="val 172081"/>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chemeClr val="tx2"/>
                </a:solidFill>
              </a:rPr>
              <a:t>Get paid and remove barriers</a:t>
            </a:r>
          </a:p>
        </p:txBody>
      </p:sp>
    </p:spTree>
    <p:extLst>
      <p:ext uri="{BB962C8B-B14F-4D97-AF65-F5344CB8AC3E}">
        <p14:creationId xmlns:p14="http://schemas.microsoft.com/office/powerpoint/2010/main" val="14585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The Submissions</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Matters identified to us as “the Disputed Items”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2"/>
          </p:nvPr>
        </p:nvSpPr>
        <p:spPr>
          <a:xfrm>
            <a:off x="934269" y="1484313"/>
            <a:ext cx="5102794" cy="1800671"/>
          </a:xfrm>
          <a:prstGeom prst="bracketPair">
            <a:avLst/>
          </a:prstGeom>
          <a:solidFill>
            <a:srgbClr val="92D050"/>
          </a:solidFill>
        </p:spPr>
        <p:txBody>
          <a:bodyPr/>
          <a:lstStyle/>
          <a:p>
            <a:pPr marL="230400" lvl="1">
              <a:spcBef>
                <a:spcPts val="1000"/>
              </a:spcBef>
              <a:buClr>
                <a:srgbClr val="1B75BC"/>
              </a:buClr>
              <a:defRPr/>
            </a:pPr>
            <a:r>
              <a:rPr lang="en-GB" sz="1800" b="1" dirty="0">
                <a:solidFill>
                  <a:prstClr val="black"/>
                </a:solidFill>
              </a:rPr>
              <a:t>Disputed items identified</a:t>
            </a:r>
          </a:p>
          <a:p>
            <a:pPr marL="800100" lvl="1" indent="-342900" algn="just" hangingPunct="0">
              <a:lnSpc>
                <a:spcPct val="115000"/>
              </a:lnSpc>
              <a:buFont typeface="+mj-lt"/>
              <a:buAutoNum type="romanLcPeriod"/>
              <a:tabLst>
                <a:tab pos="914400" algn="l"/>
              </a:tabLs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Impairment of Plant and Machinery - £461,883;</a:t>
            </a:r>
            <a:endParaRPr lang="en-GB" sz="1400" dirty="0">
              <a:solidFill>
                <a:srgbClr val="002060"/>
              </a:solidFill>
              <a:effectLst/>
              <a:latin typeface="Times New Roman" panose="02020603050405020304" pitchFamily="18" charset="0"/>
              <a:ea typeface="Times New Roman" panose="02020603050405020304" pitchFamily="18" charset="0"/>
            </a:endParaRPr>
          </a:p>
          <a:p>
            <a:pPr marL="800100" lvl="1" indent="-342900" algn="just" hangingPunct="0">
              <a:lnSpc>
                <a:spcPct val="115000"/>
              </a:lnSpc>
              <a:buFont typeface="+mj-lt"/>
              <a:buAutoNum type="romanLcPeriod"/>
              <a:tabLst>
                <a:tab pos="914400" algn="l"/>
              </a:tabLs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Rate of gross profit achieved in January 2017 - £36,146; and</a:t>
            </a:r>
          </a:p>
          <a:p>
            <a:pPr marL="800100" lvl="1" indent="-342900" algn="just" hangingPunct="0">
              <a:lnSpc>
                <a:spcPct val="115000"/>
              </a:lnSpc>
              <a:buFont typeface="+mj-lt"/>
              <a:buAutoNum type="romanLcPeriod"/>
              <a:tabLst>
                <a:tab pos="914400" algn="l"/>
              </a:tabLs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Wages and salary costs in January 2017 - £6,483.</a:t>
            </a:r>
            <a:endParaRPr lang="en-GB" sz="1400" dirty="0">
              <a:solidFill>
                <a:srgbClr val="002060"/>
              </a:solidFill>
              <a:effectLst/>
              <a:latin typeface="Times New Roman" panose="02020603050405020304" pitchFamily="18" charset="0"/>
              <a:ea typeface="Times New Roman" panose="02020603050405020304" pitchFamily="18" charset="0"/>
            </a:endParaRPr>
          </a:p>
        </p:txBody>
      </p:sp>
      <p:sp>
        <p:nvSpPr>
          <p:cNvPr id="8" name="Content Placeholder 7">
            <a:extLst>
              <a:ext uri="{FF2B5EF4-FFF2-40B4-BE49-F238E27FC236}">
                <a16:creationId xmlns:a16="http://schemas.microsoft.com/office/drawing/2014/main" id="{1DCD0065-E785-FE0E-35C8-5AAA8FB6ED02}"/>
              </a:ext>
            </a:extLst>
          </p:cNvPr>
          <p:cNvSpPr>
            <a:spLocks noGrp="1"/>
          </p:cNvSpPr>
          <p:nvPr>
            <p:ph sz="quarter" idx="13"/>
          </p:nvPr>
        </p:nvSpPr>
        <p:spPr>
          <a:xfrm>
            <a:off x="6446640" y="1484313"/>
            <a:ext cx="4905944" cy="4392613"/>
          </a:xfrm>
          <a:prstGeom prst="roundRect">
            <a:avLst/>
          </a:prstGeom>
          <a:solidFill>
            <a:schemeClr val="bg2">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pPr marL="230400" lvl="0" indent="-230400" defTabSz="914400">
              <a:lnSpc>
                <a:spcPct val="90000"/>
              </a:lnSpc>
              <a:spcBef>
                <a:spcPts val="1000"/>
              </a:spcBef>
              <a:buClr>
                <a:srgbClr val="1B75BC"/>
              </a:buClr>
              <a:buFont typeface="Arial" panose="020B0604020202020204" pitchFamily="34" charset="0"/>
              <a:buChar char="•"/>
            </a:pPr>
            <a:r>
              <a:rPr lang="en-GB" b="1" dirty="0">
                <a:solidFill>
                  <a:prstClr val="black"/>
                </a:solidFill>
                <a:cs typeface="Arial" panose="020B0604020202020204" pitchFamily="34" charset="0"/>
              </a:rPr>
              <a:t>Issues</a:t>
            </a:r>
            <a:endParaRPr lang="en-US" b="1" dirty="0">
              <a:solidFill>
                <a:prstClr val="black"/>
              </a:solidFill>
              <a:cs typeface="Arial" panose="020B0604020202020204" pitchFamily="34" charset="0"/>
            </a:endParaRPr>
          </a:p>
          <a:p>
            <a:pPr lvl="1">
              <a:buClr>
                <a:srgbClr val="1B75BC"/>
              </a:buClr>
            </a:pPr>
            <a:r>
              <a:rPr lang="en-GB" dirty="0">
                <a:solidFill>
                  <a:prstClr val="black"/>
                </a:solidFill>
                <a:cs typeface="Arial" panose="020B0604020202020204" pitchFamily="34" charset="0"/>
              </a:rPr>
              <a:t>Irregular dispute notice – were we in the process?</a:t>
            </a:r>
            <a:endParaRPr lang="en-US" dirty="0">
              <a:solidFill>
                <a:prstClr val="black"/>
              </a:solidFill>
              <a:cs typeface="Arial" panose="020B0604020202020204" pitchFamily="34" charset="0"/>
            </a:endParaRPr>
          </a:p>
          <a:p>
            <a:pPr lvl="1">
              <a:buClr>
                <a:srgbClr val="1B75BC"/>
              </a:buClr>
            </a:pPr>
            <a:r>
              <a:rPr lang="en-GB" dirty="0">
                <a:solidFill>
                  <a:prstClr val="black"/>
                </a:solidFill>
                <a:cs typeface="Arial" panose="020B0604020202020204" pitchFamily="34" charset="0"/>
              </a:rPr>
              <a:t>Auditors and had not previously identified P&amp;M impairment – doubling down?</a:t>
            </a:r>
            <a:endParaRPr lang="en-US" dirty="0">
              <a:solidFill>
                <a:prstClr val="black"/>
              </a:solidFill>
              <a:cs typeface="Arial" panose="020B0604020202020204" pitchFamily="34" charset="0"/>
            </a:endParaRPr>
          </a:p>
          <a:p>
            <a:pPr lvl="1">
              <a:buClr>
                <a:srgbClr val="1B75BC"/>
              </a:buClr>
            </a:pPr>
            <a:r>
              <a:rPr lang="en-GB" dirty="0">
                <a:solidFill>
                  <a:prstClr val="black"/>
                </a:solidFill>
                <a:cs typeface="Arial" panose="020B0604020202020204" pitchFamily="34" charset="0"/>
              </a:rPr>
              <a:t>Unintended (or at best unclear wording of SPA - see over)</a:t>
            </a:r>
            <a:endParaRPr lang="en-US" dirty="0">
              <a:solidFill>
                <a:prstClr val="black"/>
              </a:solidFill>
              <a:cs typeface="Arial" panose="020B0604020202020204" pitchFamily="34" charset="0"/>
            </a:endParaRPr>
          </a:p>
          <a:p>
            <a:pPr lvl="1">
              <a:buClr>
                <a:srgbClr val="1B75BC"/>
              </a:buClr>
            </a:pPr>
            <a:r>
              <a:rPr lang="en-GB" dirty="0">
                <a:solidFill>
                  <a:prstClr val="black"/>
                </a:solidFill>
                <a:cs typeface="Arial" panose="020B0604020202020204" pitchFamily="34" charset="0"/>
              </a:rPr>
              <a:t>Could only provide part answer as parties did not provide the full suite of the “Completion Accounts”</a:t>
            </a:r>
            <a:endParaRPr lang="en-US"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endParaRPr lang="en-US" sz="1600" dirty="0">
              <a:solidFill>
                <a:prstClr val="black"/>
              </a:solidFill>
              <a:cs typeface="Arial" panose="020B0604020202020204" pitchFamily="34" charset="0"/>
            </a:endParaRPr>
          </a:p>
          <a:p>
            <a:pPr marL="0" indent="0">
              <a:buNone/>
            </a:pPr>
            <a:endParaRPr lang="en-GB" b="1" dirty="0"/>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4"/>
          </p:nvPr>
        </p:nvSpPr>
        <p:spPr/>
        <p:txBody>
          <a:bodyPr/>
          <a:lstStyle/>
          <a:p>
            <a:fld id="{820380F8-7D3E-4675-A1FD-0F1FFDC88BE2}" type="slidenum">
              <a:rPr lang="en-GB" smtClean="0"/>
              <a:pPr/>
              <a:t>41</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5"/>
          </p:nvPr>
        </p:nvSpPr>
        <p:spPr/>
        <p:txBody>
          <a:bodyPr/>
          <a:lstStyle/>
          <a:p>
            <a:endParaRPr lang="en-GB" dirty="0"/>
          </a:p>
        </p:txBody>
      </p:sp>
      <p:sp>
        <p:nvSpPr>
          <p:cNvPr id="9" name="Content Placeholder 7">
            <a:extLst>
              <a:ext uri="{FF2B5EF4-FFF2-40B4-BE49-F238E27FC236}">
                <a16:creationId xmlns:a16="http://schemas.microsoft.com/office/drawing/2014/main" id="{5D5462C2-8D8C-2CCA-7183-7449000B3FDF}"/>
              </a:ext>
            </a:extLst>
          </p:cNvPr>
          <p:cNvSpPr txBox="1">
            <a:spLocks/>
          </p:cNvSpPr>
          <p:nvPr/>
        </p:nvSpPr>
        <p:spPr>
          <a:xfrm>
            <a:off x="934268" y="3429000"/>
            <a:ext cx="5102793" cy="2553208"/>
          </a:xfrm>
          <a:prstGeom prst="roundRect">
            <a:avLst/>
          </a:prstGeom>
          <a:solidFill>
            <a:schemeClr val="accent5"/>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a:buClr>
                <a:srgbClr val="1B75BC"/>
              </a:buClr>
            </a:pPr>
            <a:r>
              <a:rPr lang="en-GB" b="1" dirty="0">
                <a:solidFill>
                  <a:prstClr val="black"/>
                </a:solidFill>
              </a:rPr>
              <a:t>Process for completion accounts</a:t>
            </a:r>
          </a:p>
          <a:p>
            <a:pPr lvl="1">
              <a:buClr>
                <a:srgbClr val="1B75BC"/>
              </a:buClr>
            </a:pPr>
            <a:r>
              <a:rPr lang="en-US" dirty="0">
                <a:solidFill>
                  <a:prstClr val="black"/>
                </a:solidFill>
              </a:rPr>
              <a:t>Buyer prepares drafts</a:t>
            </a:r>
          </a:p>
          <a:p>
            <a:pPr lvl="1">
              <a:buClr>
                <a:srgbClr val="1B75BC"/>
              </a:buClr>
            </a:pPr>
            <a:r>
              <a:rPr lang="en-GB" dirty="0">
                <a:solidFill>
                  <a:prstClr val="black"/>
                </a:solidFill>
              </a:rPr>
              <a:t>Seller reviews and, if necessary, disputes</a:t>
            </a:r>
            <a:endParaRPr lang="en-US" dirty="0">
              <a:solidFill>
                <a:prstClr val="black"/>
              </a:solidFill>
            </a:endParaRPr>
          </a:p>
          <a:p>
            <a:pPr lvl="1">
              <a:buClr>
                <a:srgbClr val="1B75BC"/>
              </a:buClr>
            </a:pPr>
            <a:r>
              <a:rPr lang="en-US" dirty="0">
                <a:solidFill>
                  <a:prstClr val="black"/>
                </a:solidFill>
              </a:rPr>
              <a:t>Try to reach agreement</a:t>
            </a:r>
          </a:p>
          <a:p>
            <a:pPr lvl="1">
              <a:buClr>
                <a:srgbClr val="1B75BC"/>
              </a:buClr>
            </a:pPr>
            <a:r>
              <a:rPr lang="en-GB" dirty="0">
                <a:solidFill>
                  <a:prstClr val="black"/>
                </a:solidFill>
              </a:rPr>
              <a:t>Refer Disputed Items to and Expert who determines and impliedly produces </a:t>
            </a:r>
            <a:r>
              <a:rPr lang="en-GB" dirty="0" err="1">
                <a:solidFill>
                  <a:prstClr val="black"/>
                </a:solidFill>
              </a:rPr>
              <a:t>th</a:t>
            </a:r>
            <a:r>
              <a:rPr lang="en-GB" dirty="0">
                <a:solidFill>
                  <a:prstClr val="black"/>
                </a:solidFill>
              </a:rPr>
              <a:t> Completion Accounts</a:t>
            </a:r>
            <a:endParaRPr lang="en-US" dirty="0">
              <a:solidFill>
                <a:prstClr val="black"/>
              </a:solidFill>
            </a:endParaRPr>
          </a:p>
          <a:p>
            <a:pPr marL="0" indent="0">
              <a:buFont typeface="Arial" panose="020B0604020202020204" pitchFamily="34" charset="0"/>
              <a:buNone/>
            </a:pPr>
            <a:endParaRPr lang="en-GB" b="1" dirty="0"/>
          </a:p>
        </p:txBody>
      </p:sp>
    </p:spTree>
    <p:extLst>
      <p:ext uri="{BB962C8B-B14F-4D97-AF65-F5344CB8AC3E}">
        <p14:creationId xmlns:p14="http://schemas.microsoft.com/office/powerpoint/2010/main" val="2860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Effect transition="in" filter="fade">
                                      <p:cBhvr>
                                        <p:cTn id="41" dur="500"/>
                                        <p:tgtEl>
                                          <p:spTgt spid="8">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The Submissions</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Matters identified to us as “the Disputed Items”</a:t>
            </a:r>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4"/>
          </p:nvPr>
        </p:nvSpPr>
        <p:spPr/>
        <p:txBody>
          <a:bodyPr/>
          <a:lstStyle/>
          <a:p>
            <a:fld id="{820380F8-7D3E-4675-A1FD-0F1FFDC88BE2}" type="slidenum">
              <a:rPr lang="en-GB" smtClean="0"/>
              <a:pPr/>
              <a:t>42</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5"/>
          </p:nvPr>
        </p:nvSpPr>
        <p:spPr/>
        <p:txBody>
          <a:bodyPr/>
          <a:lstStyle/>
          <a:p>
            <a:endParaRPr lang="en-GB" dirty="0"/>
          </a:p>
        </p:txBody>
      </p:sp>
      <p:grpSp>
        <p:nvGrpSpPr>
          <p:cNvPr id="22" name="Group 21">
            <a:extLst>
              <a:ext uri="{FF2B5EF4-FFF2-40B4-BE49-F238E27FC236}">
                <a16:creationId xmlns:a16="http://schemas.microsoft.com/office/drawing/2014/main" id="{87C434AD-4D7B-7DA2-5CD6-E1C295BB323F}"/>
              </a:ext>
            </a:extLst>
          </p:cNvPr>
          <p:cNvGrpSpPr/>
          <p:nvPr/>
        </p:nvGrpSpPr>
        <p:grpSpPr>
          <a:xfrm>
            <a:off x="939460" y="3429000"/>
            <a:ext cx="4607769" cy="1623886"/>
            <a:chOff x="939461" y="2750153"/>
            <a:chExt cx="4607769" cy="1623886"/>
          </a:xfrm>
          <a:solidFill>
            <a:schemeClr val="bg2">
              <a:lumMod val="75000"/>
            </a:schemeClr>
          </a:solidFill>
        </p:grpSpPr>
        <p:sp>
          <p:nvSpPr>
            <p:cNvPr id="9" name="Content Placeholder 7">
              <a:extLst>
                <a:ext uri="{FF2B5EF4-FFF2-40B4-BE49-F238E27FC236}">
                  <a16:creationId xmlns:a16="http://schemas.microsoft.com/office/drawing/2014/main" id="{5D5462C2-8D8C-2CCA-7183-7449000B3FDF}"/>
                </a:ext>
              </a:extLst>
            </p:cNvPr>
            <p:cNvSpPr txBox="1">
              <a:spLocks/>
            </p:cNvSpPr>
            <p:nvPr/>
          </p:nvSpPr>
          <p:spPr>
            <a:xfrm>
              <a:off x="939461" y="2750153"/>
              <a:ext cx="4607769" cy="1623886"/>
            </a:xfrm>
            <a:prstGeom prst="roundRect">
              <a:avLst/>
            </a:prstGeom>
            <a:grp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14" name="Picture 13">
              <a:extLst>
                <a:ext uri="{FF2B5EF4-FFF2-40B4-BE49-F238E27FC236}">
                  <a16:creationId xmlns:a16="http://schemas.microsoft.com/office/drawing/2014/main" id="{8B485897-70B5-68A1-FC5D-0CAF08250B0A}"/>
                </a:ext>
              </a:extLst>
            </p:cNvPr>
            <p:cNvPicPr>
              <a:picLocks noChangeAspect="1"/>
            </p:cNvPicPr>
            <p:nvPr/>
          </p:nvPicPr>
          <p:blipFill>
            <a:blip r:embed="rId2"/>
            <a:stretch>
              <a:fillRect/>
            </a:stretch>
          </p:blipFill>
          <p:spPr>
            <a:xfrm>
              <a:off x="1055440" y="2921961"/>
              <a:ext cx="4320480" cy="1280271"/>
            </a:xfrm>
            <a:prstGeom prst="rect">
              <a:avLst/>
            </a:prstGeom>
            <a:grpFill/>
          </p:spPr>
        </p:pic>
      </p:grpSp>
      <p:sp>
        <p:nvSpPr>
          <p:cNvPr id="15" name="Content Placeholder 7">
            <a:extLst>
              <a:ext uri="{FF2B5EF4-FFF2-40B4-BE49-F238E27FC236}">
                <a16:creationId xmlns:a16="http://schemas.microsoft.com/office/drawing/2014/main" id="{4AF83E40-CB71-1F10-8705-92C2BE0DED24}"/>
              </a:ext>
            </a:extLst>
          </p:cNvPr>
          <p:cNvSpPr txBox="1">
            <a:spLocks/>
          </p:cNvSpPr>
          <p:nvPr/>
        </p:nvSpPr>
        <p:spPr>
          <a:xfrm>
            <a:off x="939461" y="1488619"/>
            <a:ext cx="4607769" cy="1623886"/>
          </a:xfrm>
          <a:prstGeom prst="round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a:buClr>
                <a:srgbClr val="1B75BC"/>
              </a:buClr>
            </a:pPr>
            <a:r>
              <a:rPr lang="en-GB" b="1" dirty="0">
                <a:solidFill>
                  <a:prstClr val="black"/>
                </a:solidFill>
              </a:rPr>
              <a:t>Basis of preparation</a:t>
            </a:r>
          </a:p>
          <a:p>
            <a:pPr lvl="1">
              <a:buClr>
                <a:srgbClr val="1B75BC"/>
              </a:buClr>
            </a:pPr>
            <a:r>
              <a:rPr lang="en-GB" dirty="0">
                <a:solidFill>
                  <a:prstClr val="black"/>
                </a:solidFill>
              </a:rPr>
              <a:t>Specific Policies; then</a:t>
            </a:r>
          </a:p>
          <a:p>
            <a:pPr lvl="1">
              <a:buClr>
                <a:srgbClr val="1B75BC"/>
              </a:buClr>
            </a:pPr>
            <a:r>
              <a:rPr lang="en-GB" dirty="0">
                <a:solidFill>
                  <a:prstClr val="black"/>
                </a:solidFill>
              </a:rPr>
              <a:t>Consistency – if GAAP; then</a:t>
            </a:r>
          </a:p>
          <a:p>
            <a:pPr lvl="1">
              <a:buClr>
                <a:srgbClr val="1B75BC"/>
              </a:buClr>
            </a:pPr>
            <a:r>
              <a:rPr lang="en-GB" dirty="0">
                <a:solidFill>
                  <a:prstClr val="black"/>
                </a:solidFill>
              </a:rPr>
              <a:t>GAAP</a:t>
            </a:r>
          </a:p>
          <a:p>
            <a:pPr marL="0" indent="0">
              <a:buFont typeface="Arial" panose="020B0604020202020204" pitchFamily="34" charset="0"/>
              <a:buNone/>
            </a:pPr>
            <a:endParaRPr lang="en-GB" b="1" dirty="0"/>
          </a:p>
        </p:txBody>
      </p:sp>
      <p:grpSp>
        <p:nvGrpSpPr>
          <p:cNvPr id="23" name="Group 22">
            <a:extLst>
              <a:ext uri="{FF2B5EF4-FFF2-40B4-BE49-F238E27FC236}">
                <a16:creationId xmlns:a16="http://schemas.microsoft.com/office/drawing/2014/main" id="{CC74BE25-A52C-7BD6-221F-85805D982FD5}"/>
              </a:ext>
            </a:extLst>
          </p:cNvPr>
          <p:cNvGrpSpPr/>
          <p:nvPr/>
        </p:nvGrpSpPr>
        <p:grpSpPr>
          <a:xfrm>
            <a:off x="5951984" y="2181593"/>
            <a:ext cx="4607769" cy="1907591"/>
            <a:chOff x="6002106" y="1305384"/>
            <a:chExt cx="4607769" cy="1907591"/>
          </a:xfrm>
          <a:solidFill>
            <a:schemeClr val="bg2">
              <a:lumMod val="75000"/>
            </a:schemeClr>
          </a:solidFill>
        </p:grpSpPr>
        <p:sp>
          <p:nvSpPr>
            <p:cNvPr id="21" name="Content Placeholder 7">
              <a:extLst>
                <a:ext uri="{FF2B5EF4-FFF2-40B4-BE49-F238E27FC236}">
                  <a16:creationId xmlns:a16="http://schemas.microsoft.com/office/drawing/2014/main" id="{D4A09F71-994E-0805-256F-0805CD6EB3D3}"/>
                </a:ext>
              </a:extLst>
            </p:cNvPr>
            <p:cNvSpPr txBox="1">
              <a:spLocks/>
            </p:cNvSpPr>
            <p:nvPr/>
          </p:nvSpPr>
          <p:spPr>
            <a:xfrm>
              <a:off x="6002106" y="1305384"/>
              <a:ext cx="4607769" cy="1907591"/>
            </a:xfrm>
            <a:prstGeom prst="roundRect">
              <a:avLst/>
            </a:prstGeom>
            <a:grp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grpSp>
          <p:nvGrpSpPr>
            <p:cNvPr id="20" name="Group 19">
              <a:extLst>
                <a:ext uri="{FF2B5EF4-FFF2-40B4-BE49-F238E27FC236}">
                  <a16:creationId xmlns:a16="http://schemas.microsoft.com/office/drawing/2014/main" id="{440E3EBF-1084-922E-DD82-C1B74553CC82}"/>
                </a:ext>
              </a:extLst>
            </p:cNvPr>
            <p:cNvGrpSpPr/>
            <p:nvPr/>
          </p:nvGrpSpPr>
          <p:grpSpPr>
            <a:xfrm>
              <a:off x="6096000" y="1427404"/>
              <a:ext cx="4419983" cy="1588673"/>
              <a:chOff x="6096000" y="1427404"/>
              <a:chExt cx="4419983" cy="1588673"/>
            </a:xfrm>
            <a:grpFill/>
          </p:grpSpPr>
          <p:pic>
            <p:nvPicPr>
              <p:cNvPr id="17" name="Picture 16">
                <a:extLst>
                  <a:ext uri="{FF2B5EF4-FFF2-40B4-BE49-F238E27FC236}">
                    <a16:creationId xmlns:a16="http://schemas.microsoft.com/office/drawing/2014/main" id="{6698DC08-7597-CBB4-4926-C89458ACF20F}"/>
                  </a:ext>
                </a:extLst>
              </p:cNvPr>
              <p:cNvPicPr>
                <a:picLocks noChangeAspect="1"/>
              </p:cNvPicPr>
              <p:nvPr/>
            </p:nvPicPr>
            <p:blipFill>
              <a:blip r:embed="rId3"/>
              <a:stretch>
                <a:fillRect/>
              </a:stretch>
            </p:blipFill>
            <p:spPr>
              <a:xfrm>
                <a:off x="6096000" y="1427404"/>
                <a:ext cx="4359018" cy="922100"/>
              </a:xfrm>
              <a:prstGeom prst="rect">
                <a:avLst/>
              </a:prstGeom>
              <a:grpFill/>
            </p:spPr>
          </p:pic>
          <p:pic>
            <p:nvPicPr>
              <p:cNvPr id="19" name="Picture 18">
                <a:extLst>
                  <a:ext uri="{FF2B5EF4-FFF2-40B4-BE49-F238E27FC236}">
                    <a16:creationId xmlns:a16="http://schemas.microsoft.com/office/drawing/2014/main" id="{CEBC3C2D-2575-31BB-B576-BD906B376C7B}"/>
                  </a:ext>
                </a:extLst>
              </p:cNvPr>
              <p:cNvPicPr>
                <a:picLocks noChangeAspect="1"/>
              </p:cNvPicPr>
              <p:nvPr/>
            </p:nvPicPr>
            <p:blipFill>
              <a:blip r:embed="rId4"/>
              <a:stretch>
                <a:fillRect/>
              </a:stretch>
            </p:blipFill>
            <p:spPr>
              <a:xfrm>
                <a:off x="6096000" y="2276873"/>
                <a:ext cx="4419983" cy="739204"/>
              </a:xfrm>
              <a:prstGeom prst="rect">
                <a:avLst/>
              </a:prstGeom>
              <a:grpFill/>
            </p:spPr>
          </p:pic>
        </p:grpSp>
      </p:grpSp>
    </p:spTree>
    <p:extLst>
      <p:ext uri="{BB962C8B-B14F-4D97-AF65-F5344CB8AC3E}">
        <p14:creationId xmlns:p14="http://schemas.microsoft.com/office/powerpoint/2010/main" val="16811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 calcmode="lin" valueType="num">
                                      <p:cBhvr additive="base">
                                        <p:cTn id="1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 calcmode="lin" valueType="num">
                                      <p:cBhvr additive="base">
                                        <p:cTn id="2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80">
                                          <p:stCondLst>
                                            <p:cond delay="0"/>
                                          </p:stCondLst>
                                        </p:cTn>
                                        <p:tgtEl>
                                          <p:spTgt spid="22"/>
                                        </p:tgtEl>
                                      </p:cBhvr>
                                    </p:animEffect>
                                    <p:anim calcmode="lin" valueType="num">
                                      <p:cBhvr>
                                        <p:cTn id="3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6" dur="26">
                                          <p:stCondLst>
                                            <p:cond delay="650"/>
                                          </p:stCondLst>
                                        </p:cTn>
                                        <p:tgtEl>
                                          <p:spTgt spid="22"/>
                                        </p:tgtEl>
                                      </p:cBhvr>
                                      <p:to x="100000" y="60000"/>
                                    </p:animScale>
                                    <p:animScale>
                                      <p:cBhvr>
                                        <p:cTn id="37" dur="166" decel="50000">
                                          <p:stCondLst>
                                            <p:cond delay="676"/>
                                          </p:stCondLst>
                                        </p:cTn>
                                        <p:tgtEl>
                                          <p:spTgt spid="22"/>
                                        </p:tgtEl>
                                      </p:cBhvr>
                                      <p:to x="100000" y="100000"/>
                                    </p:animScale>
                                    <p:animScale>
                                      <p:cBhvr>
                                        <p:cTn id="38" dur="26">
                                          <p:stCondLst>
                                            <p:cond delay="1312"/>
                                          </p:stCondLst>
                                        </p:cTn>
                                        <p:tgtEl>
                                          <p:spTgt spid="22"/>
                                        </p:tgtEl>
                                      </p:cBhvr>
                                      <p:to x="100000" y="80000"/>
                                    </p:animScale>
                                    <p:animScale>
                                      <p:cBhvr>
                                        <p:cTn id="39" dur="166" decel="50000">
                                          <p:stCondLst>
                                            <p:cond delay="1338"/>
                                          </p:stCondLst>
                                        </p:cTn>
                                        <p:tgtEl>
                                          <p:spTgt spid="22"/>
                                        </p:tgtEl>
                                      </p:cBhvr>
                                      <p:to x="100000" y="100000"/>
                                    </p:animScale>
                                    <p:animScale>
                                      <p:cBhvr>
                                        <p:cTn id="40" dur="26">
                                          <p:stCondLst>
                                            <p:cond delay="1642"/>
                                          </p:stCondLst>
                                        </p:cTn>
                                        <p:tgtEl>
                                          <p:spTgt spid="22"/>
                                        </p:tgtEl>
                                      </p:cBhvr>
                                      <p:to x="100000" y="90000"/>
                                    </p:animScale>
                                    <p:animScale>
                                      <p:cBhvr>
                                        <p:cTn id="41" dur="166" decel="50000">
                                          <p:stCondLst>
                                            <p:cond delay="1668"/>
                                          </p:stCondLst>
                                        </p:cTn>
                                        <p:tgtEl>
                                          <p:spTgt spid="22"/>
                                        </p:tgtEl>
                                      </p:cBhvr>
                                      <p:to x="100000" y="100000"/>
                                    </p:animScale>
                                    <p:animScale>
                                      <p:cBhvr>
                                        <p:cTn id="42" dur="26">
                                          <p:stCondLst>
                                            <p:cond delay="1808"/>
                                          </p:stCondLst>
                                        </p:cTn>
                                        <p:tgtEl>
                                          <p:spTgt spid="22"/>
                                        </p:tgtEl>
                                      </p:cBhvr>
                                      <p:to x="100000" y="95000"/>
                                    </p:animScale>
                                    <p:animScale>
                                      <p:cBhvr>
                                        <p:cTn id="43" dur="166" decel="50000">
                                          <p:stCondLst>
                                            <p:cond delay="1834"/>
                                          </p:stCondLst>
                                        </p:cTn>
                                        <p:tgtEl>
                                          <p:spTgt spid="2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80">
                                          <p:stCondLst>
                                            <p:cond delay="0"/>
                                          </p:stCondLst>
                                        </p:cTn>
                                        <p:tgtEl>
                                          <p:spTgt spid="23"/>
                                        </p:tgtEl>
                                      </p:cBhvr>
                                    </p:animEffect>
                                    <p:anim calcmode="lin" valueType="num">
                                      <p:cBhvr>
                                        <p:cTn id="4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4" dur="26">
                                          <p:stCondLst>
                                            <p:cond delay="650"/>
                                          </p:stCondLst>
                                        </p:cTn>
                                        <p:tgtEl>
                                          <p:spTgt spid="23"/>
                                        </p:tgtEl>
                                      </p:cBhvr>
                                      <p:to x="100000" y="60000"/>
                                    </p:animScale>
                                    <p:animScale>
                                      <p:cBhvr>
                                        <p:cTn id="55" dur="166" decel="50000">
                                          <p:stCondLst>
                                            <p:cond delay="676"/>
                                          </p:stCondLst>
                                        </p:cTn>
                                        <p:tgtEl>
                                          <p:spTgt spid="23"/>
                                        </p:tgtEl>
                                      </p:cBhvr>
                                      <p:to x="100000" y="100000"/>
                                    </p:animScale>
                                    <p:animScale>
                                      <p:cBhvr>
                                        <p:cTn id="56" dur="26">
                                          <p:stCondLst>
                                            <p:cond delay="1312"/>
                                          </p:stCondLst>
                                        </p:cTn>
                                        <p:tgtEl>
                                          <p:spTgt spid="23"/>
                                        </p:tgtEl>
                                      </p:cBhvr>
                                      <p:to x="100000" y="80000"/>
                                    </p:animScale>
                                    <p:animScale>
                                      <p:cBhvr>
                                        <p:cTn id="57" dur="166" decel="50000">
                                          <p:stCondLst>
                                            <p:cond delay="1338"/>
                                          </p:stCondLst>
                                        </p:cTn>
                                        <p:tgtEl>
                                          <p:spTgt spid="23"/>
                                        </p:tgtEl>
                                      </p:cBhvr>
                                      <p:to x="100000" y="100000"/>
                                    </p:animScale>
                                    <p:animScale>
                                      <p:cBhvr>
                                        <p:cTn id="58" dur="26">
                                          <p:stCondLst>
                                            <p:cond delay="1642"/>
                                          </p:stCondLst>
                                        </p:cTn>
                                        <p:tgtEl>
                                          <p:spTgt spid="23"/>
                                        </p:tgtEl>
                                      </p:cBhvr>
                                      <p:to x="100000" y="90000"/>
                                    </p:animScale>
                                    <p:animScale>
                                      <p:cBhvr>
                                        <p:cTn id="59" dur="166" decel="50000">
                                          <p:stCondLst>
                                            <p:cond delay="1668"/>
                                          </p:stCondLst>
                                        </p:cTn>
                                        <p:tgtEl>
                                          <p:spTgt spid="23"/>
                                        </p:tgtEl>
                                      </p:cBhvr>
                                      <p:to x="100000" y="100000"/>
                                    </p:animScale>
                                    <p:animScale>
                                      <p:cBhvr>
                                        <p:cTn id="60" dur="26">
                                          <p:stCondLst>
                                            <p:cond delay="1808"/>
                                          </p:stCondLst>
                                        </p:cTn>
                                        <p:tgtEl>
                                          <p:spTgt spid="23"/>
                                        </p:tgtEl>
                                      </p:cBhvr>
                                      <p:to x="100000" y="95000"/>
                                    </p:animScale>
                                    <p:animScale>
                                      <p:cBhvr>
                                        <p:cTn id="61"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The Submissions</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Matters identified to us as “the Disputed Items”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2"/>
          </p:nvPr>
        </p:nvSpPr>
        <p:spPr>
          <a:xfrm>
            <a:off x="934269" y="1484313"/>
            <a:ext cx="5102794" cy="720551"/>
          </a:xfrm>
          <a:prstGeom prst="bracketPair">
            <a:avLst/>
          </a:prstGeom>
          <a:solidFill>
            <a:srgbClr val="92D050"/>
          </a:solidFill>
        </p:spPr>
        <p:txBody>
          <a:bodyPr/>
          <a:lstStyle/>
          <a:p>
            <a:pPr marL="230400" lvl="1">
              <a:spcBef>
                <a:spcPts val="1000"/>
              </a:spcBef>
              <a:buClr>
                <a:srgbClr val="1B75BC"/>
              </a:buClr>
              <a:defRPr/>
            </a:pPr>
            <a:r>
              <a:rPr lang="en-GB" sz="1800" b="1" dirty="0">
                <a:solidFill>
                  <a:prstClr val="black"/>
                </a:solidFill>
              </a:rPr>
              <a:t>Disputed items identified</a:t>
            </a:r>
          </a:p>
          <a:p>
            <a:pPr marL="800100" lvl="1" indent="-342900" algn="just" hangingPunct="0">
              <a:lnSpc>
                <a:spcPct val="115000"/>
              </a:lnSpc>
              <a:buFont typeface="+mj-lt"/>
              <a:buAutoNum type="romanLcPeriod"/>
              <a:tabLst>
                <a:tab pos="914400" algn="l"/>
              </a:tabLs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Impairment of Plant and Machinery - £461,883;</a:t>
            </a:r>
            <a:endParaRPr lang="en-GB" sz="1400" dirty="0">
              <a:solidFill>
                <a:srgbClr val="002060"/>
              </a:solidFill>
              <a:effectLst/>
              <a:latin typeface="Times New Roman" panose="02020603050405020304" pitchFamily="18" charset="0"/>
              <a:ea typeface="Times New Roman" panose="02020603050405020304" pitchFamily="18" charset="0"/>
            </a:endParaRPr>
          </a:p>
        </p:txBody>
      </p:sp>
      <p:sp>
        <p:nvSpPr>
          <p:cNvPr id="8" name="Content Placeholder 7">
            <a:extLst>
              <a:ext uri="{FF2B5EF4-FFF2-40B4-BE49-F238E27FC236}">
                <a16:creationId xmlns:a16="http://schemas.microsoft.com/office/drawing/2014/main" id="{1DCD0065-E785-FE0E-35C8-5AAA8FB6ED02}"/>
              </a:ext>
            </a:extLst>
          </p:cNvPr>
          <p:cNvSpPr>
            <a:spLocks noGrp="1"/>
          </p:cNvSpPr>
          <p:nvPr>
            <p:ph sz="quarter" idx="13"/>
          </p:nvPr>
        </p:nvSpPr>
        <p:spPr>
          <a:xfrm>
            <a:off x="839788" y="2693955"/>
            <a:ext cx="10512424" cy="2798924"/>
          </a:xfrm>
          <a:prstGeom prst="roundRect">
            <a:avLst/>
          </a:prstGeom>
          <a:solidFill>
            <a:schemeClr val="bg2">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pPr marL="230400" lvl="0" indent="-230400" defTabSz="914400">
              <a:lnSpc>
                <a:spcPct val="90000"/>
              </a:lnSpc>
              <a:spcBef>
                <a:spcPts val="1000"/>
              </a:spcBef>
              <a:buClr>
                <a:srgbClr val="1B75BC"/>
              </a:buClr>
              <a:buFont typeface="Arial" panose="020B0604020202020204" pitchFamily="34" charset="0"/>
              <a:buChar char="•"/>
            </a:pPr>
            <a:r>
              <a:rPr lang="en-GB" b="1" dirty="0">
                <a:solidFill>
                  <a:prstClr val="black"/>
                </a:solidFill>
                <a:cs typeface="Arial" panose="020B0604020202020204" pitchFamily="34" charset="0"/>
              </a:rPr>
              <a:t>Issues</a:t>
            </a:r>
            <a:endParaRPr lang="en-US" b="1" dirty="0">
              <a:solidFill>
                <a:prstClr val="black"/>
              </a:solidFill>
              <a:cs typeface="Arial" panose="020B0604020202020204" pitchFamily="34" charset="0"/>
            </a:endParaRPr>
          </a:p>
          <a:p>
            <a:pPr lvl="1">
              <a:buClr>
                <a:srgbClr val="1B75BC"/>
              </a:buClr>
            </a:pPr>
            <a:r>
              <a:rPr lang="en-GB" dirty="0">
                <a:solidFill>
                  <a:prstClr val="black"/>
                </a:solidFill>
                <a:cs typeface="Arial" panose="020B0604020202020204" pitchFamily="34" charset="0"/>
              </a:rPr>
              <a:t>Buyers impaired large value of plant and wrote out other items which had been disposed of</a:t>
            </a:r>
          </a:p>
          <a:p>
            <a:pPr lvl="1">
              <a:buClr>
                <a:srgbClr val="1B75BC"/>
              </a:buClr>
            </a:pPr>
            <a:r>
              <a:rPr lang="en-GB" dirty="0">
                <a:solidFill>
                  <a:prstClr val="black"/>
                </a:solidFill>
                <a:cs typeface="Arial" panose="020B0604020202020204" pitchFamily="34" charset="0"/>
              </a:rPr>
              <a:t>Advisors for Sellers were auditors and had not previously required P&amp;M impairment in the Accounts – doubling down – argued that as the Accounts had clean opinion they were true and fair and therefore no impairment</a:t>
            </a:r>
          </a:p>
          <a:p>
            <a:pPr lvl="1">
              <a:buClr>
                <a:srgbClr val="1B75BC"/>
              </a:buClr>
            </a:pPr>
            <a:r>
              <a:rPr lang="en-GB" dirty="0">
                <a:solidFill>
                  <a:prstClr val="black"/>
                </a:solidFill>
                <a:cs typeface="Arial" panose="020B0604020202020204" pitchFamily="34" charset="0"/>
              </a:rPr>
              <a:t>Buyers argued that in effect Accounts were wrong – could they have brought a Warranty claim instead?</a:t>
            </a:r>
          </a:p>
          <a:p>
            <a:pPr lvl="1">
              <a:buClr>
                <a:srgbClr val="1B75BC"/>
              </a:buClr>
            </a:pPr>
            <a:r>
              <a:rPr lang="en-GB" dirty="0">
                <a:solidFill>
                  <a:prstClr val="black"/>
                </a:solidFill>
                <a:cs typeface="Arial" panose="020B0604020202020204" pitchFamily="34" charset="0"/>
              </a:rPr>
              <a:t>Plant not in use, no current sales but suggested by Seller that it could be used</a:t>
            </a:r>
          </a:p>
          <a:p>
            <a:pPr lvl="1">
              <a:buClr>
                <a:srgbClr val="1B75BC"/>
              </a:buClr>
            </a:pPr>
            <a:r>
              <a:rPr lang="en-GB" dirty="0">
                <a:solidFill>
                  <a:prstClr val="black"/>
                </a:solidFill>
                <a:cs typeface="Arial" panose="020B0604020202020204" pitchFamily="34" charset="0"/>
              </a:rPr>
              <a:t>Hierarchy gave override to GAAP</a:t>
            </a:r>
          </a:p>
          <a:p>
            <a:pPr lvl="1">
              <a:buClr>
                <a:srgbClr val="1B75BC"/>
              </a:buClr>
            </a:pPr>
            <a:r>
              <a:rPr lang="en-GB" dirty="0">
                <a:solidFill>
                  <a:prstClr val="black"/>
                </a:solidFill>
                <a:cs typeface="Arial" panose="020B0604020202020204" pitchFamily="34" charset="0"/>
              </a:rPr>
              <a:t>Were the Accounts wrong and did this matter?</a:t>
            </a:r>
            <a:endParaRPr lang="en-US"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endParaRPr lang="en-US" sz="1600" dirty="0">
              <a:solidFill>
                <a:prstClr val="black"/>
              </a:solidFill>
              <a:cs typeface="Arial" panose="020B0604020202020204" pitchFamily="34" charset="0"/>
            </a:endParaRPr>
          </a:p>
          <a:p>
            <a:pPr marL="0" indent="0">
              <a:buNone/>
            </a:pPr>
            <a:endParaRPr lang="en-GB" b="1" dirty="0"/>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4"/>
          </p:nvPr>
        </p:nvSpPr>
        <p:spPr/>
        <p:txBody>
          <a:bodyPr/>
          <a:lstStyle/>
          <a:p>
            <a:fld id="{820380F8-7D3E-4675-A1FD-0F1FFDC88BE2}" type="slidenum">
              <a:rPr lang="en-GB" smtClean="0"/>
              <a:pPr/>
              <a:t>43</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5"/>
          </p:nvPr>
        </p:nvSpPr>
        <p:spPr/>
        <p:txBody>
          <a:bodyPr/>
          <a:lstStyle/>
          <a:p>
            <a:endParaRPr lang="en-GB" dirty="0"/>
          </a:p>
        </p:txBody>
      </p:sp>
      <p:grpSp>
        <p:nvGrpSpPr>
          <p:cNvPr id="10" name="Group 9">
            <a:extLst>
              <a:ext uri="{FF2B5EF4-FFF2-40B4-BE49-F238E27FC236}">
                <a16:creationId xmlns:a16="http://schemas.microsoft.com/office/drawing/2014/main" id="{FB6B9D49-9E8C-2184-B0CB-244F60D07620}"/>
              </a:ext>
            </a:extLst>
          </p:cNvPr>
          <p:cNvGrpSpPr/>
          <p:nvPr/>
        </p:nvGrpSpPr>
        <p:grpSpPr>
          <a:xfrm>
            <a:off x="6423177" y="530517"/>
            <a:ext cx="4607769" cy="1907591"/>
            <a:chOff x="6002106" y="1305384"/>
            <a:chExt cx="4607769" cy="1907591"/>
          </a:xfrm>
          <a:solidFill>
            <a:schemeClr val="bg2">
              <a:lumMod val="75000"/>
            </a:schemeClr>
          </a:solidFill>
        </p:grpSpPr>
        <p:sp>
          <p:nvSpPr>
            <p:cNvPr id="11" name="Content Placeholder 7">
              <a:extLst>
                <a:ext uri="{FF2B5EF4-FFF2-40B4-BE49-F238E27FC236}">
                  <a16:creationId xmlns:a16="http://schemas.microsoft.com/office/drawing/2014/main" id="{3712345D-5FE4-5350-CE9F-81EB685A45FE}"/>
                </a:ext>
              </a:extLst>
            </p:cNvPr>
            <p:cNvSpPr txBox="1">
              <a:spLocks/>
            </p:cNvSpPr>
            <p:nvPr/>
          </p:nvSpPr>
          <p:spPr>
            <a:xfrm>
              <a:off x="6002106" y="1305384"/>
              <a:ext cx="4607769" cy="1907591"/>
            </a:xfrm>
            <a:prstGeom prst="roundRect">
              <a:avLst/>
            </a:prstGeom>
            <a:grp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grpSp>
          <p:nvGrpSpPr>
            <p:cNvPr id="12" name="Group 11">
              <a:extLst>
                <a:ext uri="{FF2B5EF4-FFF2-40B4-BE49-F238E27FC236}">
                  <a16:creationId xmlns:a16="http://schemas.microsoft.com/office/drawing/2014/main" id="{ED176FE0-59C5-037E-C227-1E272A3085A6}"/>
                </a:ext>
              </a:extLst>
            </p:cNvPr>
            <p:cNvGrpSpPr/>
            <p:nvPr/>
          </p:nvGrpSpPr>
          <p:grpSpPr>
            <a:xfrm>
              <a:off x="6096000" y="1427404"/>
              <a:ext cx="4419983" cy="1588673"/>
              <a:chOff x="6096000" y="1427404"/>
              <a:chExt cx="4419983" cy="1588673"/>
            </a:xfrm>
            <a:grpFill/>
          </p:grpSpPr>
          <p:pic>
            <p:nvPicPr>
              <p:cNvPr id="13" name="Picture 12">
                <a:extLst>
                  <a:ext uri="{FF2B5EF4-FFF2-40B4-BE49-F238E27FC236}">
                    <a16:creationId xmlns:a16="http://schemas.microsoft.com/office/drawing/2014/main" id="{A5069550-24D7-65D7-63C5-8EE0AAD5A49F}"/>
                  </a:ext>
                </a:extLst>
              </p:cNvPr>
              <p:cNvPicPr>
                <a:picLocks noChangeAspect="1"/>
              </p:cNvPicPr>
              <p:nvPr/>
            </p:nvPicPr>
            <p:blipFill>
              <a:blip r:embed="rId2"/>
              <a:stretch>
                <a:fillRect/>
              </a:stretch>
            </p:blipFill>
            <p:spPr>
              <a:xfrm>
                <a:off x="6096000" y="1427404"/>
                <a:ext cx="4359018" cy="922100"/>
              </a:xfrm>
              <a:prstGeom prst="rect">
                <a:avLst/>
              </a:prstGeom>
              <a:grpFill/>
            </p:spPr>
          </p:pic>
          <p:pic>
            <p:nvPicPr>
              <p:cNvPr id="14" name="Picture 13">
                <a:extLst>
                  <a:ext uri="{FF2B5EF4-FFF2-40B4-BE49-F238E27FC236}">
                    <a16:creationId xmlns:a16="http://schemas.microsoft.com/office/drawing/2014/main" id="{F9B27977-7988-E91D-0944-32F2C1472C2C}"/>
                  </a:ext>
                </a:extLst>
              </p:cNvPr>
              <p:cNvPicPr>
                <a:picLocks noChangeAspect="1"/>
              </p:cNvPicPr>
              <p:nvPr/>
            </p:nvPicPr>
            <p:blipFill>
              <a:blip r:embed="rId3"/>
              <a:stretch>
                <a:fillRect/>
              </a:stretch>
            </p:blipFill>
            <p:spPr>
              <a:xfrm>
                <a:off x="6096000" y="2276873"/>
                <a:ext cx="4419983" cy="739204"/>
              </a:xfrm>
              <a:prstGeom prst="rect">
                <a:avLst/>
              </a:prstGeom>
              <a:grpFill/>
            </p:spPr>
          </p:pic>
        </p:grpSp>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8195ABA3-E7F6-3A62-1558-9294A24D935D}"/>
                  </a:ext>
                </a:extLst>
              </p14:cNvPr>
              <p14:cNvContentPartPr/>
              <p14:nvPr/>
            </p14:nvContentPartPr>
            <p14:xfrm>
              <a:off x="6866640" y="861840"/>
              <a:ext cx="3910320" cy="37080"/>
            </p14:xfrm>
          </p:contentPart>
        </mc:Choice>
        <mc:Fallback>
          <p:pic>
            <p:nvPicPr>
              <p:cNvPr id="7" name="Ink 6">
                <a:extLst>
                  <a:ext uri="{FF2B5EF4-FFF2-40B4-BE49-F238E27FC236}">
                    <a16:creationId xmlns:a16="http://schemas.microsoft.com/office/drawing/2014/main" id="{8195ABA3-E7F6-3A62-1558-9294A24D935D}"/>
                  </a:ext>
                </a:extLst>
              </p:cNvPr>
              <p:cNvPicPr/>
              <p:nvPr/>
            </p:nvPicPr>
            <p:blipFill>
              <a:blip r:embed="rId5"/>
              <a:stretch>
                <a:fillRect/>
              </a:stretch>
            </p:blipFill>
            <p:spPr>
              <a:xfrm>
                <a:off x="6813000" y="753840"/>
                <a:ext cx="4017960" cy="252720"/>
              </a:xfrm>
              <a:prstGeom prst="rect">
                <a:avLst/>
              </a:prstGeom>
            </p:spPr>
          </p:pic>
        </mc:Fallback>
      </mc:AlternateContent>
    </p:spTree>
    <p:extLst>
      <p:ext uri="{BB962C8B-B14F-4D97-AF65-F5344CB8AC3E}">
        <p14:creationId xmlns:p14="http://schemas.microsoft.com/office/powerpoint/2010/main" val="38868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Effect transition="in" filter="fade">
                                      <p:cBhvr>
                                        <p:cTn id="35" dur="500"/>
                                        <p:tgtEl>
                                          <p:spTgt spid="8">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500"/>
                                        <p:tgtEl>
                                          <p:spTgt spid="8">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500"/>
                                        <p:tgtEl>
                                          <p:spTgt spid="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fade">
                                      <p:cBhvr>
                                        <p:cTn id="46" dur="500"/>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500"/>
                                        <p:tgtEl>
                                          <p:spTgt spid="8">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500"/>
                                        <p:tgtEl>
                                          <p:spTgt spid="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Effect transition="in" filter="fade">
                                      <p:cBhvr>
                                        <p:cTn id="61" dur="500"/>
                                        <p:tgtEl>
                                          <p:spTgt spid="8">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
                                            <p:txEl>
                                              <p:pRg st="6" end="6"/>
                                            </p:txEl>
                                          </p:spTgt>
                                        </p:tgtEl>
                                        <p:attrNameLst>
                                          <p:attrName>style.visibility</p:attrName>
                                        </p:attrNameLst>
                                      </p:cBhvr>
                                      <p:to>
                                        <p:strVal val="visible"/>
                                      </p:to>
                                    </p:set>
                                    <p:animEffect transition="in" filter="fade">
                                      <p:cBhvr>
                                        <p:cTn id="6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The Submissions</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Matters identified to us as “the Disputed Items”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2"/>
          </p:nvPr>
        </p:nvSpPr>
        <p:spPr>
          <a:xfrm>
            <a:off x="934269" y="1484313"/>
            <a:ext cx="5102794" cy="720551"/>
          </a:xfrm>
          <a:prstGeom prst="bracketPair">
            <a:avLst/>
          </a:prstGeom>
          <a:solidFill>
            <a:srgbClr val="92D050"/>
          </a:solidFill>
        </p:spPr>
        <p:txBody>
          <a:bodyPr/>
          <a:lstStyle/>
          <a:p>
            <a:pPr marL="230400" lvl="1">
              <a:spcBef>
                <a:spcPts val="1000"/>
              </a:spcBef>
              <a:buClr>
                <a:srgbClr val="1B75BC"/>
              </a:buClr>
              <a:defRPr/>
            </a:pPr>
            <a:r>
              <a:rPr lang="en-GB" sz="1800" b="1" dirty="0">
                <a:solidFill>
                  <a:prstClr val="black"/>
                </a:solidFill>
              </a:rPr>
              <a:t>Disputed items identified</a:t>
            </a:r>
          </a:p>
          <a:p>
            <a:pPr marL="857250" lvl="1" indent="-400050" algn="just" hangingPunct="0">
              <a:lnSpc>
                <a:spcPct val="115000"/>
              </a:lnSpc>
              <a:buFont typeface="+mj-lt"/>
              <a:buAutoNum type="romanLcPeriod" startAt="2"/>
              <a:tabLst>
                <a:tab pos="914400" algn="l"/>
              </a:tabLst>
            </a:pPr>
            <a:r>
              <a:rPr lang="en-GB" sz="1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Rate of gross profit achieved in January 2017 - £36,146;</a:t>
            </a: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400" dirty="0">
              <a:solidFill>
                <a:srgbClr val="002060"/>
              </a:solidFill>
              <a:effectLst/>
              <a:latin typeface="Times New Roman" panose="02020603050405020304" pitchFamily="18" charset="0"/>
              <a:ea typeface="Times New Roman" panose="02020603050405020304" pitchFamily="18" charset="0"/>
            </a:endParaRPr>
          </a:p>
        </p:txBody>
      </p:sp>
      <p:sp>
        <p:nvSpPr>
          <p:cNvPr id="8" name="Content Placeholder 7">
            <a:extLst>
              <a:ext uri="{FF2B5EF4-FFF2-40B4-BE49-F238E27FC236}">
                <a16:creationId xmlns:a16="http://schemas.microsoft.com/office/drawing/2014/main" id="{1DCD0065-E785-FE0E-35C8-5AAA8FB6ED02}"/>
              </a:ext>
            </a:extLst>
          </p:cNvPr>
          <p:cNvSpPr>
            <a:spLocks noGrp="1"/>
          </p:cNvSpPr>
          <p:nvPr>
            <p:ph sz="quarter" idx="13"/>
          </p:nvPr>
        </p:nvSpPr>
        <p:spPr>
          <a:xfrm>
            <a:off x="839788" y="2693955"/>
            <a:ext cx="10512424" cy="2798924"/>
          </a:xfrm>
          <a:prstGeom prst="roundRect">
            <a:avLst/>
          </a:prstGeom>
          <a:solidFill>
            <a:schemeClr val="bg2">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pPr marL="230400" lvl="0" indent="-230400" defTabSz="914400">
              <a:lnSpc>
                <a:spcPct val="90000"/>
              </a:lnSpc>
              <a:spcBef>
                <a:spcPts val="1000"/>
              </a:spcBef>
              <a:buClr>
                <a:srgbClr val="1B75BC"/>
              </a:buClr>
              <a:buFont typeface="Arial" panose="020B0604020202020204" pitchFamily="34" charset="0"/>
              <a:buChar char="•"/>
            </a:pPr>
            <a:r>
              <a:rPr lang="en-GB" b="1" dirty="0">
                <a:solidFill>
                  <a:prstClr val="black"/>
                </a:solidFill>
                <a:cs typeface="Arial" panose="020B0604020202020204" pitchFamily="34" charset="0"/>
              </a:rPr>
              <a:t>Issues</a:t>
            </a:r>
            <a:endParaRPr lang="en-US" b="1" dirty="0">
              <a:solidFill>
                <a:prstClr val="black"/>
              </a:solidFill>
              <a:cs typeface="Arial" panose="020B0604020202020204" pitchFamily="34" charset="0"/>
            </a:endParaRPr>
          </a:p>
          <a:p>
            <a:pPr lvl="1">
              <a:buClr>
                <a:srgbClr val="1B75BC"/>
              </a:buClr>
            </a:pPr>
            <a:r>
              <a:rPr lang="en-GB" dirty="0">
                <a:solidFill>
                  <a:prstClr val="black"/>
                </a:solidFill>
                <a:cs typeface="Arial" panose="020B0604020202020204" pitchFamily="34" charset="0"/>
              </a:rPr>
              <a:t>Sellers argued that GP% in pre completion period was abnormally low</a:t>
            </a:r>
          </a:p>
          <a:p>
            <a:pPr lvl="1">
              <a:buClr>
                <a:srgbClr val="1B75BC"/>
              </a:buClr>
            </a:pPr>
            <a:r>
              <a:rPr lang="en-GB" dirty="0">
                <a:solidFill>
                  <a:prstClr val="black"/>
                </a:solidFill>
                <a:cs typeface="Arial" panose="020B0604020202020204" pitchFamily="34" charset="0"/>
              </a:rPr>
              <a:t>Didn’t identify with any particularity what they thought was wrong with the Net Asset Statement other than assertion that stock provisioning was too high </a:t>
            </a:r>
          </a:p>
          <a:p>
            <a:pPr lvl="1">
              <a:buClr>
                <a:srgbClr val="1B75BC"/>
              </a:buClr>
            </a:pPr>
            <a:r>
              <a:rPr lang="en-GB" dirty="0">
                <a:solidFill>
                  <a:prstClr val="black"/>
                </a:solidFill>
                <a:cs typeface="Arial" panose="020B0604020202020204" pitchFamily="34" charset="0"/>
              </a:rPr>
              <a:t>Buyers provided information as to the reasons for and effect of stock provisions but also pointed to historic data which showed volatile margins</a:t>
            </a:r>
          </a:p>
          <a:p>
            <a:pPr lvl="1">
              <a:buClr>
                <a:srgbClr val="1B75BC"/>
              </a:buClr>
            </a:pPr>
            <a:r>
              <a:rPr lang="en-GB" dirty="0">
                <a:solidFill>
                  <a:prstClr val="black"/>
                </a:solidFill>
                <a:cs typeface="Arial" panose="020B0604020202020204" pitchFamily="34" charset="0"/>
              </a:rPr>
              <a:t>In effect Sellers sought to throw the issue over the fence to the expert to investigate</a:t>
            </a:r>
          </a:p>
          <a:p>
            <a:pPr lvl="1">
              <a:buClr>
                <a:srgbClr val="1B75BC"/>
              </a:buClr>
            </a:pPr>
            <a:r>
              <a:rPr lang="en-GB" dirty="0">
                <a:solidFill>
                  <a:prstClr val="black"/>
                </a:solidFill>
                <a:cs typeface="Arial" panose="020B0604020202020204" pitchFamily="34" charset="0"/>
              </a:rPr>
              <a:t>That is not the Expert’s role unless expressly required by engagement.  If you want the expert to support you, be specific as to what, why, how much and effect you contend for (and in context).  </a:t>
            </a:r>
          </a:p>
          <a:p>
            <a:pPr marL="457200" lvl="1" indent="0" defTabSz="914400">
              <a:lnSpc>
                <a:spcPct val="90000"/>
              </a:lnSpc>
              <a:spcBef>
                <a:spcPts val="500"/>
              </a:spcBef>
              <a:buClr>
                <a:srgbClr val="1B75BC"/>
              </a:buClr>
              <a:buNone/>
            </a:pPr>
            <a:endParaRPr lang="en-US" sz="1600" dirty="0">
              <a:solidFill>
                <a:prstClr val="black"/>
              </a:solidFill>
              <a:cs typeface="Arial" panose="020B0604020202020204" pitchFamily="34" charset="0"/>
            </a:endParaRPr>
          </a:p>
          <a:p>
            <a:pPr marL="0" indent="0">
              <a:buNone/>
            </a:pPr>
            <a:endParaRPr lang="en-GB" b="1" dirty="0"/>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4"/>
          </p:nvPr>
        </p:nvSpPr>
        <p:spPr/>
        <p:txBody>
          <a:bodyPr/>
          <a:lstStyle/>
          <a:p>
            <a:fld id="{820380F8-7D3E-4675-A1FD-0F1FFDC88BE2}" type="slidenum">
              <a:rPr lang="en-GB" smtClean="0"/>
              <a:pPr/>
              <a:t>44</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5"/>
          </p:nvPr>
        </p:nvSpPr>
        <p:spPr/>
        <p:txBody>
          <a:bodyPr/>
          <a:lstStyle/>
          <a:p>
            <a:endParaRPr lang="en-GB" dirty="0"/>
          </a:p>
        </p:txBody>
      </p:sp>
      <p:grpSp>
        <p:nvGrpSpPr>
          <p:cNvPr id="15" name="Group 14">
            <a:extLst>
              <a:ext uri="{FF2B5EF4-FFF2-40B4-BE49-F238E27FC236}">
                <a16:creationId xmlns:a16="http://schemas.microsoft.com/office/drawing/2014/main" id="{2773BC4C-6365-2357-D07E-04C2BE036C4A}"/>
              </a:ext>
            </a:extLst>
          </p:cNvPr>
          <p:cNvGrpSpPr/>
          <p:nvPr/>
        </p:nvGrpSpPr>
        <p:grpSpPr>
          <a:xfrm>
            <a:off x="6154938" y="530517"/>
            <a:ext cx="5315149" cy="1962379"/>
            <a:chOff x="6154938" y="530517"/>
            <a:chExt cx="5315149" cy="1962379"/>
          </a:xfrm>
        </p:grpSpPr>
        <p:sp>
          <p:nvSpPr>
            <p:cNvPr id="11" name="Content Placeholder 7">
              <a:extLst>
                <a:ext uri="{FF2B5EF4-FFF2-40B4-BE49-F238E27FC236}">
                  <a16:creationId xmlns:a16="http://schemas.microsoft.com/office/drawing/2014/main" id="{3712345D-5FE4-5350-CE9F-81EB685A45FE}"/>
                </a:ext>
              </a:extLst>
            </p:cNvPr>
            <p:cNvSpPr txBox="1">
              <a:spLocks/>
            </p:cNvSpPr>
            <p:nvPr/>
          </p:nvSpPr>
          <p:spPr>
            <a:xfrm>
              <a:off x="6154938" y="530517"/>
              <a:ext cx="5315149" cy="1962379"/>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9" name="Picture 8">
              <a:extLst>
                <a:ext uri="{FF2B5EF4-FFF2-40B4-BE49-F238E27FC236}">
                  <a16:creationId xmlns:a16="http://schemas.microsoft.com/office/drawing/2014/main" id="{9A446666-2CFB-A75A-D7C0-D4498E05A306}"/>
                </a:ext>
              </a:extLst>
            </p:cNvPr>
            <p:cNvPicPr>
              <a:picLocks noChangeAspect="1"/>
            </p:cNvPicPr>
            <p:nvPr/>
          </p:nvPicPr>
          <p:blipFill>
            <a:blip r:embed="rId2"/>
            <a:stretch>
              <a:fillRect/>
            </a:stretch>
          </p:blipFill>
          <p:spPr>
            <a:xfrm>
              <a:off x="6229100" y="1012723"/>
              <a:ext cx="5182049" cy="990686"/>
            </a:xfrm>
            <a:prstGeom prst="rect">
              <a:avLst/>
            </a:prstGeom>
          </p:spPr>
        </p:pic>
      </p:gr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4EB089CA-313D-BFCE-5A6A-628B2B413B5B}"/>
                  </a:ext>
                </a:extLst>
              </p14:cNvPr>
              <p14:cNvContentPartPr/>
              <p14:nvPr/>
            </p14:nvContentPartPr>
            <p14:xfrm>
              <a:off x="6665400" y="1481040"/>
              <a:ext cx="4448520" cy="356400"/>
            </p14:xfrm>
          </p:contentPart>
        </mc:Choice>
        <mc:Fallback>
          <p:pic>
            <p:nvPicPr>
              <p:cNvPr id="7" name="Ink 6">
                <a:extLst>
                  <a:ext uri="{FF2B5EF4-FFF2-40B4-BE49-F238E27FC236}">
                    <a16:creationId xmlns:a16="http://schemas.microsoft.com/office/drawing/2014/main" id="{4EB089CA-313D-BFCE-5A6A-628B2B413B5B}"/>
                  </a:ext>
                </a:extLst>
              </p:cNvPr>
              <p:cNvPicPr/>
              <p:nvPr/>
            </p:nvPicPr>
            <p:blipFill>
              <a:blip r:embed="rId4"/>
              <a:stretch>
                <a:fillRect/>
              </a:stretch>
            </p:blipFill>
            <p:spPr>
              <a:xfrm>
                <a:off x="6611400" y="1373400"/>
                <a:ext cx="4556160" cy="572040"/>
              </a:xfrm>
              <a:prstGeom prst="rect">
                <a:avLst/>
              </a:prstGeom>
            </p:spPr>
          </p:pic>
        </mc:Fallback>
      </mc:AlternateContent>
    </p:spTree>
    <p:extLst>
      <p:ext uri="{BB962C8B-B14F-4D97-AF65-F5344CB8AC3E}">
        <p14:creationId xmlns:p14="http://schemas.microsoft.com/office/powerpoint/2010/main" val="173825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80">
                                          <p:stCondLst>
                                            <p:cond delay="0"/>
                                          </p:stCondLst>
                                        </p:cTn>
                                        <p:tgtEl>
                                          <p:spTgt spid="15"/>
                                        </p:tgtEl>
                                      </p:cBhvr>
                                    </p:animEffect>
                                    <p:anim calcmode="lin" valueType="num">
                                      <p:cBhvr>
                                        <p:cTn id="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 dur="26">
                                          <p:stCondLst>
                                            <p:cond delay="650"/>
                                          </p:stCondLst>
                                        </p:cTn>
                                        <p:tgtEl>
                                          <p:spTgt spid="15"/>
                                        </p:tgtEl>
                                      </p:cBhvr>
                                      <p:to x="100000" y="60000"/>
                                    </p:animScale>
                                    <p:animScale>
                                      <p:cBhvr>
                                        <p:cTn id="22" dur="166" decel="50000">
                                          <p:stCondLst>
                                            <p:cond delay="676"/>
                                          </p:stCondLst>
                                        </p:cTn>
                                        <p:tgtEl>
                                          <p:spTgt spid="15"/>
                                        </p:tgtEl>
                                      </p:cBhvr>
                                      <p:to x="100000" y="100000"/>
                                    </p:animScale>
                                    <p:animScale>
                                      <p:cBhvr>
                                        <p:cTn id="23" dur="26">
                                          <p:stCondLst>
                                            <p:cond delay="1312"/>
                                          </p:stCondLst>
                                        </p:cTn>
                                        <p:tgtEl>
                                          <p:spTgt spid="15"/>
                                        </p:tgtEl>
                                      </p:cBhvr>
                                      <p:to x="100000" y="80000"/>
                                    </p:animScale>
                                    <p:animScale>
                                      <p:cBhvr>
                                        <p:cTn id="24" dur="166" decel="50000">
                                          <p:stCondLst>
                                            <p:cond delay="1338"/>
                                          </p:stCondLst>
                                        </p:cTn>
                                        <p:tgtEl>
                                          <p:spTgt spid="15"/>
                                        </p:tgtEl>
                                      </p:cBhvr>
                                      <p:to x="100000" y="100000"/>
                                    </p:animScale>
                                    <p:animScale>
                                      <p:cBhvr>
                                        <p:cTn id="25" dur="26">
                                          <p:stCondLst>
                                            <p:cond delay="1642"/>
                                          </p:stCondLst>
                                        </p:cTn>
                                        <p:tgtEl>
                                          <p:spTgt spid="15"/>
                                        </p:tgtEl>
                                      </p:cBhvr>
                                      <p:to x="100000" y="90000"/>
                                    </p:animScale>
                                    <p:animScale>
                                      <p:cBhvr>
                                        <p:cTn id="26" dur="166" decel="50000">
                                          <p:stCondLst>
                                            <p:cond delay="1668"/>
                                          </p:stCondLst>
                                        </p:cTn>
                                        <p:tgtEl>
                                          <p:spTgt spid="15"/>
                                        </p:tgtEl>
                                      </p:cBhvr>
                                      <p:to x="100000" y="100000"/>
                                    </p:animScale>
                                    <p:animScale>
                                      <p:cBhvr>
                                        <p:cTn id="27" dur="26">
                                          <p:stCondLst>
                                            <p:cond delay="1808"/>
                                          </p:stCondLst>
                                        </p:cTn>
                                        <p:tgtEl>
                                          <p:spTgt spid="15"/>
                                        </p:tgtEl>
                                      </p:cBhvr>
                                      <p:to x="100000" y="95000"/>
                                    </p:animScale>
                                    <p:animScale>
                                      <p:cBhvr>
                                        <p:cTn id="28" dur="166" decel="50000">
                                          <p:stCondLst>
                                            <p:cond delay="1834"/>
                                          </p:stCondLst>
                                        </p:cTn>
                                        <p:tgtEl>
                                          <p:spTgt spid="1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fade">
                                      <p:cBhvr>
                                        <p:cTn id="37" dur="500"/>
                                        <p:tgtEl>
                                          <p:spTgt spid="8">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500"/>
                                        <p:tgtEl>
                                          <p:spTgt spid="8">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Effect transition="in" filter="fade">
                                      <p:cBhvr>
                                        <p:cTn id="55" dur="500"/>
                                        <p:tgtEl>
                                          <p:spTgt spid="8">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xEl>
                                              <p:pRg st="4" end="4"/>
                                            </p:txEl>
                                          </p:spTgt>
                                        </p:tgtEl>
                                        <p:attrNameLst>
                                          <p:attrName>style.visibility</p:attrName>
                                        </p:attrNameLst>
                                      </p:cBhvr>
                                      <p:to>
                                        <p:strVal val="visible"/>
                                      </p:to>
                                    </p:set>
                                    <p:animEffect transition="in" filter="fade">
                                      <p:cBhvr>
                                        <p:cTn id="60" dur="500"/>
                                        <p:tgtEl>
                                          <p:spTgt spid="8">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animEffect transition="in" filter="fade">
                                      <p:cBhvr>
                                        <p:cTn id="6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B22-567D-1F36-9136-ACB1DD371EA3}"/>
              </a:ext>
            </a:extLst>
          </p:cNvPr>
          <p:cNvSpPr>
            <a:spLocks noGrp="1"/>
          </p:cNvSpPr>
          <p:nvPr>
            <p:ph type="title"/>
          </p:nvPr>
        </p:nvSpPr>
        <p:spPr/>
        <p:txBody>
          <a:bodyPr/>
          <a:lstStyle/>
          <a:p>
            <a:r>
              <a:rPr lang="en-GB" dirty="0"/>
              <a:t>The Submissions</a:t>
            </a:r>
          </a:p>
        </p:txBody>
      </p:sp>
      <p:sp>
        <p:nvSpPr>
          <p:cNvPr id="3" name="Text Placeholder 2">
            <a:extLst>
              <a:ext uri="{FF2B5EF4-FFF2-40B4-BE49-F238E27FC236}">
                <a16:creationId xmlns:a16="http://schemas.microsoft.com/office/drawing/2014/main" id="{D2AEC48E-E5C9-1008-B2A3-438531F51BB0}"/>
              </a:ext>
            </a:extLst>
          </p:cNvPr>
          <p:cNvSpPr>
            <a:spLocks noGrp="1"/>
          </p:cNvSpPr>
          <p:nvPr>
            <p:ph type="body" sz="quarter" idx="10"/>
          </p:nvPr>
        </p:nvSpPr>
        <p:spPr/>
        <p:txBody>
          <a:bodyPr/>
          <a:lstStyle/>
          <a:p>
            <a:r>
              <a:rPr lang="en-GB" dirty="0"/>
              <a:t>Matters identified to us as “the Disputed Items”</a:t>
            </a:r>
          </a:p>
        </p:txBody>
      </p:sp>
      <p:sp>
        <p:nvSpPr>
          <p:cNvPr id="4" name="Content Placeholder 3">
            <a:extLst>
              <a:ext uri="{FF2B5EF4-FFF2-40B4-BE49-F238E27FC236}">
                <a16:creationId xmlns:a16="http://schemas.microsoft.com/office/drawing/2014/main" id="{869D62EF-78A7-DCD1-9901-52AAA7E2971F}"/>
              </a:ext>
            </a:extLst>
          </p:cNvPr>
          <p:cNvSpPr>
            <a:spLocks noGrp="1"/>
          </p:cNvSpPr>
          <p:nvPr>
            <p:ph sz="quarter" idx="12"/>
          </p:nvPr>
        </p:nvSpPr>
        <p:spPr>
          <a:xfrm>
            <a:off x="934269" y="1484313"/>
            <a:ext cx="5102794" cy="720551"/>
          </a:xfrm>
          <a:prstGeom prst="bracketPair">
            <a:avLst/>
          </a:prstGeom>
          <a:solidFill>
            <a:srgbClr val="92D050"/>
          </a:solidFill>
        </p:spPr>
        <p:txBody>
          <a:bodyPr/>
          <a:lstStyle/>
          <a:p>
            <a:pPr marL="230400" lvl="1">
              <a:spcBef>
                <a:spcPts val="1000"/>
              </a:spcBef>
              <a:buClr>
                <a:srgbClr val="1B75BC"/>
              </a:buClr>
              <a:defRPr/>
            </a:pPr>
            <a:r>
              <a:rPr lang="en-GB" sz="1800" b="1" dirty="0">
                <a:solidFill>
                  <a:prstClr val="black"/>
                </a:solidFill>
              </a:rPr>
              <a:t>Disputed items identified</a:t>
            </a:r>
          </a:p>
          <a:p>
            <a:pPr marL="857250" lvl="1" indent="-400050" algn="just" hangingPunct="0">
              <a:lnSpc>
                <a:spcPct val="115000"/>
              </a:lnSpc>
              <a:buFont typeface="+mj-lt"/>
              <a:buAutoNum type="romanLcPeriod" startAt="3"/>
              <a:tabLst>
                <a:tab pos="914400" algn="l"/>
              </a:tabLst>
            </a:pPr>
            <a:r>
              <a:rPr lang="en-GB" sz="1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Wages and salary costs in January 2017 - £6,483.</a:t>
            </a:r>
            <a:endParaRPr lang="en-GB" sz="1400" dirty="0">
              <a:solidFill>
                <a:srgbClr val="002060"/>
              </a:solidFill>
              <a:latin typeface="Times New Roman" panose="02020603050405020304" pitchFamily="18" charset="0"/>
              <a:ea typeface="Times New Roman" panose="02020603050405020304" pitchFamily="18" charset="0"/>
            </a:endParaRPr>
          </a:p>
        </p:txBody>
      </p:sp>
      <p:sp>
        <p:nvSpPr>
          <p:cNvPr id="8" name="Content Placeholder 7">
            <a:extLst>
              <a:ext uri="{FF2B5EF4-FFF2-40B4-BE49-F238E27FC236}">
                <a16:creationId xmlns:a16="http://schemas.microsoft.com/office/drawing/2014/main" id="{1DCD0065-E785-FE0E-35C8-5AAA8FB6ED02}"/>
              </a:ext>
            </a:extLst>
          </p:cNvPr>
          <p:cNvSpPr>
            <a:spLocks noGrp="1"/>
          </p:cNvSpPr>
          <p:nvPr>
            <p:ph sz="quarter" idx="13"/>
          </p:nvPr>
        </p:nvSpPr>
        <p:spPr>
          <a:xfrm>
            <a:off x="839788" y="3645024"/>
            <a:ext cx="10512424" cy="2219100"/>
          </a:xfrm>
          <a:prstGeom prst="roundRect">
            <a:avLst/>
          </a:prstGeom>
          <a:solidFill>
            <a:schemeClr val="bg2">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pPr marL="230400" lvl="0" indent="-230400" defTabSz="914400">
              <a:lnSpc>
                <a:spcPct val="90000"/>
              </a:lnSpc>
              <a:spcBef>
                <a:spcPts val="1000"/>
              </a:spcBef>
              <a:buClr>
                <a:srgbClr val="1B75BC"/>
              </a:buClr>
              <a:buFont typeface="Arial" panose="020B0604020202020204" pitchFamily="34" charset="0"/>
              <a:buChar char="•"/>
            </a:pPr>
            <a:r>
              <a:rPr lang="en-GB" b="1" dirty="0">
                <a:solidFill>
                  <a:prstClr val="black"/>
                </a:solidFill>
                <a:cs typeface="Arial" panose="020B0604020202020204" pitchFamily="34" charset="0"/>
              </a:rPr>
              <a:t>Issues</a:t>
            </a:r>
            <a:endParaRPr lang="en-US" b="1" dirty="0">
              <a:solidFill>
                <a:prstClr val="black"/>
              </a:solidFill>
              <a:cs typeface="Arial" panose="020B0604020202020204" pitchFamily="34" charset="0"/>
            </a:endParaRPr>
          </a:p>
          <a:p>
            <a:pPr lvl="1">
              <a:buClr>
                <a:srgbClr val="1B75BC"/>
              </a:buClr>
            </a:pPr>
            <a:r>
              <a:rPr lang="en-GB" dirty="0">
                <a:solidFill>
                  <a:prstClr val="black"/>
                </a:solidFill>
                <a:cs typeface="Arial" panose="020B0604020202020204" pitchFamily="34" charset="0"/>
              </a:rPr>
              <a:t>Buyers included costs of £40,183 - £32,885 cost plus NI</a:t>
            </a:r>
          </a:p>
          <a:p>
            <a:pPr lvl="1">
              <a:buClr>
                <a:srgbClr val="1B75BC"/>
              </a:buClr>
            </a:pPr>
            <a:r>
              <a:rPr lang="en-GB" dirty="0">
                <a:solidFill>
                  <a:prstClr val="black"/>
                </a:solidFill>
                <a:cs typeface="Arial" panose="020B0604020202020204" pitchFamily="34" charset="0"/>
              </a:rPr>
              <a:t>Sellers argued only £30,000 – argued the wording “to the extent that it exceeds” meant the “excess over” – accepted NI</a:t>
            </a:r>
          </a:p>
          <a:p>
            <a:pPr lvl="1">
              <a:buClr>
                <a:srgbClr val="1B75BC"/>
              </a:buClr>
            </a:pPr>
            <a:r>
              <a:rPr lang="en-GB" dirty="0">
                <a:solidFill>
                  <a:prstClr val="black"/>
                </a:solidFill>
                <a:cs typeface="Arial" panose="020B0604020202020204" pitchFamily="34" charset="0"/>
              </a:rPr>
              <a:t>Not the biggest point (and arguably not material and interestingly that point not taken by Buyer)</a:t>
            </a:r>
          </a:p>
          <a:p>
            <a:pPr lvl="1">
              <a:buClr>
                <a:srgbClr val="1B75BC"/>
              </a:buClr>
            </a:pPr>
            <a:r>
              <a:rPr lang="en-GB" dirty="0">
                <a:solidFill>
                  <a:prstClr val="black"/>
                </a:solidFill>
                <a:cs typeface="Arial" panose="020B0604020202020204" pitchFamily="34" charset="0"/>
              </a:rPr>
              <a:t>Cost of dealing with this probably far outweighed the value</a:t>
            </a:r>
          </a:p>
          <a:p>
            <a:pPr lvl="1">
              <a:buClr>
                <a:srgbClr val="1B75BC"/>
              </a:buClr>
            </a:pPr>
            <a:r>
              <a:rPr lang="en-GB" dirty="0">
                <a:solidFill>
                  <a:prstClr val="black"/>
                </a:solidFill>
                <a:cs typeface="Arial" panose="020B0604020202020204" pitchFamily="34" charset="0"/>
              </a:rPr>
              <a:t>What does the contract actually say?</a:t>
            </a:r>
          </a:p>
          <a:p>
            <a:pPr marL="457200" lvl="1" indent="0" defTabSz="914400">
              <a:lnSpc>
                <a:spcPct val="90000"/>
              </a:lnSpc>
              <a:spcBef>
                <a:spcPts val="500"/>
              </a:spcBef>
              <a:buClr>
                <a:srgbClr val="1B75BC"/>
              </a:buClr>
              <a:buNone/>
            </a:pPr>
            <a:endParaRPr lang="en-US" sz="1600" dirty="0">
              <a:solidFill>
                <a:prstClr val="black"/>
              </a:solidFill>
              <a:cs typeface="Arial" panose="020B0604020202020204" pitchFamily="34" charset="0"/>
            </a:endParaRPr>
          </a:p>
          <a:p>
            <a:pPr marL="0" indent="0">
              <a:buNone/>
            </a:pPr>
            <a:endParaRPr lang="en-GB" b="1" dirty="0"/>
          </a:p>
        </p:txBody>
      </p:sp>
      <p:sp>
        <p:nvSpPr>
          <p:cNvPr id="5" name="Slide Number Placeholder 4">
            <a:extLst>
              <a:ext uri="{FF2B5EF4-FFF2-40B4-BE49-F238E27FC236}">
                <a16:creationId xmlns:a16="http://schemas.microsoft.com/office/drawing/2014/main" id="{0F274E87-63D4-C96F-FA0E-A67643F5157C}"/>
              </a:ext>
            </a:extLst>
          </p:cNvPr>
          <p:cNvSpPr>
            <a:spLocks noGrp="1"/>
          </p:cNvSpPr>
          <p:nvPr>
            <p:ph type="sldNum" sz="quarter" idx="14"/>
          </p:nvPr>
        </p:nvSpPr>
        <p:spPr/>
        <p:txBody>
          <a:bodyPr/>
          <a:lstStyle/>
          <a:p>
            <a:fld id="{820380F8-7D3E-4675-A1FD-0F1FFDC88BE2}" type="slidenum">
              <a:rPr lang="en-GB" smtClean="0"/>
              <a:pPr/>
              <a:t>45</a:t>
            </a:fld>
            <a:endParaRPr lang="en-GB" dirty="0"/>
          </a:p>
        </p:txBody>
      </p:sp>
      <p:sp>
        <p:nvSpPr>
          <p:cNvPr id="6" name="Footer Placeholder 5">
            <a:extLst>
              <a:ext uri="{FF2B5EF4-FFF2-40B4-BE49-F238E27FC236}">
                <a16:creationId xmlns:a16="http://schemas.microsoft.com/office/drawing/2014/main" id="{35E6C869-2585-DA90-887A-78ED4357C262}"/>
              </a:ext>
            </a:extLst>
          </p:cNvPr>
          <p:cNvSpPr>
            <a:spLocks noGrp="1"/>
          </p:cNvSpPr>
          <p:nvPr>
            <p:ph type="ftr" sz="quarter" idx="15"/>
          </p:nvPr>
        </p:nvSpPr>
        <p:spPr/>
        <p:txBody>
          <a:bodyPr/>
          <a:lstStyle/>
          <a:p>
            <a:endParaRPr lang="en-GB" dirty="0"/>
          </a:p>
        </p:txBody>
      </p:sp>
      <p:grpSp>
        <p:nvGrpSpPr>
          <p:cNvPr id="21" name="Group 20">
            <a:extLst>
              <a:ext uri="{FF2B5EF4-FFF2-40B4-BE49-F238E27FC236}">
                <a16:creationId xmlns:a16="http://schemas.microsoft.com/office/drawing/2014/main" id="{8D1CDF47-85F2-1BDC-4D2B-0A594CCDA167}"/>
              </a:ext>
            </a:extLst>
          </p:cNvPr>
          <p:cNvGrpSpPr/>
          <p:nvPr/>
        </p:nvGrpSpPr>
        <p:grpSpPr>
          <a:xfrm>
            <a:off x="6747641" y="1456812"/>
            <a:ext cx="4607769" cy="1623886"/>
            <a:chOff x="939461" y="2750153"/>
            <a:chExt cx="4607769" cy="1623886"/>
          </a:xfrm>
          <a:solidFill>
            <a:schemeClr val="bg2">
              <a:lumMod val="75000"/>
            </a:schemeClr>
          </a:solidFill>
        </p:grpSpPr>
        <p:sp>
          <p:nvSpPr>
            <p:cNvPr id="22" name="Content Placeholder 7">
              <a:extLst>
                <a:ext uri="{FF2B5EF4-FFF2-40B4-BE49-F238E27FC236}">
                  <a16:creationId xmlns:a16="http://schemas.microsoft.com/office/drawing/2014/main" id="{D4BF99EB-895F-1D12-091F-6A7CE903A172}"/>
                </a:ext>
              </a:extLst>
            </p:cNvPr>
            <p:cNvSpPr txBox="1">
              <a:spLocks/>
            </p:cNvSpPr>
            <p:nvPr/>
          </p:nvSpPr>
          <p:spPr>
            <a:xfrm>
              <a:off x="939461" y="2750153"/>
              <a:ext cx="4607769" cy="1623886"/>
            </a:xfrm>
            <a:prstGeom prst="roundRect">
              <a:avLst/>
            </a:prstGeom>
            <a:grpFill/>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lang="en-US" sz="1400" kern="1200" smtClean="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lang="en-US" sz="1200" kern="1200" smtClean="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lang="en-GB"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pic>
          <p:nvPicPr>
            <p:cNvPr id="23" name="Picture 22">
              <a:extLst>
                <a:ext uri="{FF2B5EF4-FFF2-40B4-BE49-F238E27FC236}">
                  <a16:creationId xmlns:a16="http://schemas.microsoft.com/office/drawing/2014/main" id="{CFAD7C81-3665-3CF1-F9B0-8BDADD611602}"/>
                </a:ext>
              </a:extLst>
            </p:cNvPr>
            <p:cNvPicPr>
              <a:picLocks noChangeAspect="1"/>
            </p:cNvPicPr>
            <p:nvPr/>
          </p:nvPicPr>
          <p:blipFill>
            <a:blip r:embed="rId2"/>
            <a:stretch>
              <a:fillRect/>
            </a:stretch>
          </p:blipFill>
          <p:spPr>
            <a:xfrm>
              <a:off x="1055440" y="2921961"/>
              <a:ext cx="4320480" cy="1280271"/>
            </a:xfrm>
            <a:prstGeom prst="rect">
              <a:avLst/>
            </a:prstGeom>
            <a:grpFill/>
          </p:spPr>
        </p:pic>
      </p:gr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CF96F803-6816-85B8-9EA7-713C236ACD7A}"/>
                  </a:ext>
                </a:extLst>
              </p14:cNvPr>
              <p14:cNvContentPartPr/>
              <p14:nvPr/>
            </p14:nvContentPartPr>
            <p14:xfrm>
              <a:off x="7496280" y="2547000"/>
              <a:ext cx="3373200" cy="188280"/>
            </p14:xfrm>
          </p:contentPart>
        </mc:Choice>
        <mc:Fallback>
          <p:pic>
            <p:nvPicPr>
              <p:cNvPr id="7" name="Ink 6">
                <a:extLst>
                  <a:ext uri="{FF2B5EF4-FFF2-40B4-BE49-F238E27FC236}">
                    <a16:creationId xmlns:a16="http://schemas.microsoft.com/office/drawing/2014/main" id="{CF96F803-6816-85B8-9EA7-713C236ACD7A}"/>
                  </a:ext>
                </a:extLst>
              </p:cNvPr>
              <p:cNvPicPr/>
              <p:nvPr/>
            </p:nvPicPr>
            <p:blipFill>
              <a:blip r:embed="rId4"/>
              <a:stretch>
                <a:fillRect/>
              </a:stretch>
            </p:blipFill>
            <p:spPr>
              <a:xfrm>
                <a:off x="7442640" y="2439000"/>
                <a:ext cx="3480840" cy="403920"/>
              </a:xfrm>
              <a:prstGeom prst="rect">
                <a:avLst/>
              </a:prstGeom>
            </p:spPr>
          </p:pic>
        </mc:Fallback>
      </mc:AlternateContent>
    </p:spTree>
    <p:extLst>
      <p:ext uri="{BB962C8B-B14F-4D97-AF65-F5344CB8AC3E}">
        <p14:creationId xmlns:p14="http://schemas.microsoft.com/office/powerpoint/2010/main" val="171488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80">
                                          <p:stCondLst>
                                            <p:cond delay="0"/>
                                          </p:stCondLst>
                                        </p:cTn>
                                        <p:tgtEl>
                                          <p:spTgt spid="21"/>
                                        </p:tgtEl>
                                      </p:cBhvr>
                                    </p:animEffect>
                                    <p:anim calcmode="lin" valueType="num">
                                      <p:cBhvr>
                                        <p:cTn id="1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1" dur="26">
                                          <p:stCondLst>
                                            <p:cond delay="650"/>
                                          </p:stCondLst>
                                        </p:cTn>
                                        <p:tgtEl>
                                          <p:spTgt spid="21"/>
                                        </p:tgtEl>
                                      </p:cBhvr>
                                      <p:to x="100000" y="60000"/>
                                    </p:animScale>
                                    <p:animScale>
                                      <p:cBhvr>
                                        <p:cTn id="22" dur="166" decel="50000">
                                          <p:stCondLst>
                                            <p:cond delay="67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fade">
                                      <p:cBhvr>
                                        <p:cTn id="37" dur="500"/>
                                        <p:tgtEl>
                                          <p:spTgt spid="8">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500"/>
                                        <p:tgtEl>
                                          <p:spTgt spid="8">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Effect transition="in" filter="fade">
                                      <p:cBhvr>
                                        <p:cTn id="55" dur="500"/>
                                        <p:tgtEl>
                                          <p:spTgt spid="8">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xEl>
                                              <p:pRg st="4" end="4"/>
                                            </p:txEl>
                                          </p:spTgt>
                                        </p:tgtEl>
                                        <p:attrNameLst>
                                          <p:attrName>style.visibility</p:attrName>
                                        </p:attrNameLst>
                                      </p:cBhvr>
                                      <p:to>
                                        <p:strVal val="visible"/>
                                      </p:to>
                                    </p:set>
                                    <p:animEffect transition="in" filter="fade">
                                      <p:cBhvr>
                                        <p:cTn id="60" dur="500"/>
                                        <p:tgtEl>
                                          <p:spTgt spid="8">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animEffect transition="in" filter="fade">
                                      <p:cBhvr>
                                        <p:cTn id="6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uiExpand="1"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519614" y="3645024"/>
            <a:ext cx="4968875" cy="1152128"/>
          </a:xfrm>
        </p:spPr>
        <p:txBody>
          <a:bodyPr/>
          <a:lstStyle/>
          <a:p>
            <a:pPr algn="r"/>
            <a:endParaRPr lang="en-GB" sz="2000" b="1" dirty="0"/>
          </a:p>
          <a:p>
            <a:pPr algn="r"/>
            <a:endParaRPr lang="en-GB" sz="2000" dirty="0"/>
          </a:p>
        </p:txBody>
      </p:sp>
      <p:sp>
        <p:nvSpPr>
          <p:cNvPr id="3074" name="Rectangle 8"/>
          <p:cNvSpPr>
            <a:spLocks noGrp="1" noChangeArrowheads="1"/>
          </p:cNvSpPr>
          <p:nvPr>
            <p:ph type="ctrTitle"/>
          </p:nvPr>
        </p:nvSpPr>
        <p:spPr>
          <a:xfrm>
            <a:off x="1415480" y="2564904"/>
            <a:ext cx="10363200" cy="1470025"/>
          </a:xfrm>
        </p:spPr>
        <p:txBody>
          <a:bodyPr/>
          <a:lstStyle/>
          <a:p>
            <a:pPr eaLnBrk="1" hangingPunct="1"/>
            <a:r>
              <a:rPr lang="en-GB" b="0" dirty="0"/>
              <a:t>EXPERT DETERMINATION - W v T</a:t>
            </a:r>
            <a:br>
              <a:rPr lang="en-GB" b="0" dirty="0"/>
            </a:br>
            <a:br>
              <a:rPr lang="en-GB" b="0" dirty="0"/>
            </a:br>
            <a:r>
              <a:rPr lang="en-GB" b="0" dirty="0"/>
              <a:t>ANDREW DONALDSON</a:t>
            </a:r>
            <a:br>
              <a:rPr lang="en-GB" b="0" dirty="0"/>
            </a:br>
            <a:br>
              <a:rPr lang="en-GB" b="0" dirty="0"/>
            </a:br>
            <a:r>
              <a:rPr lang="en-GB" b="0" dirty="0"/>
              <a:t> NOVEMBER 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DDE823-DFC5-DF53-3646-99956EE7AD62}"/>
              </a:ext>
            </a:extLst>
          </p:cNvPr>
          <p:cNvSpPr>
            <a:spLocks noGrp="1"/>
          </p:cNvSpPr>
          <p:nvPr>
            <p:ph idx="1"/>
          </p:nvPr>
        </p:nvSpPr>
        <p:spPr>
          <a:xfrm>
            <a:off x="2207568" y="1556792"/>
            <a:ext cx="10892692" cy="4464496"/>
          </a:xfrm>
        </p:spPr>
        <p:txBody>
          <a:bodyPr/>
          <a:lstStyle/>
          <a:p>
            <a:pPr lvl="1"/>
            <a:endParaRPr lang="en-GB" sz="2000" dirty="0">
              <a:solidFill>
                <a:srgbClr val="13294B"/>
              </a:solidFill>
            </a:endParaRPr>
          </a:p>
          <a:p>
            <a:pPr lvl="1"/>
            <a:endParaRPr lang="en-GB" dirty="0"/>
          </a:p>
        </p:txBody>
      </p:sp>
      <p:sp>
        <p:nvSpPr>
          <p:cNvPr id="3" name="Title 2"/>
          <p:cNvSpPr>
            <a:spLocks noGrp="1"/>
          </p:cNvSpPr>
          <p:nvPr>
            <p:ph type="title"/>
          </p:nvPr>
        </p:nvSpPr>
        <p:spPr/>
        <p:txBody>
          <a:bodyPr/>
          <a:lstStyle/>
          <a:p>
            <a:r>
              <a:rPr lang="en-GB" sz="3600" dirty="0">
                <a:solidFill>
                  <a:srgbClr val="13294B"/>
                </a:solidFill>
              </a:rPr>
              <a:t>THE ANSWER</a:t>
            </a:r>
            <a:endParaRPr lang="en-GB" sz="3600" dirty="0">
              <a:solidFill>
                <a:schemeClr val="accent2"/>
              </a:solidFill>
            </a:endParaRPr>
          </a:p>
        </p:txBody>
      </p:sp>
      <p:pic>
        <p:nvPicPr>
          <p:cNvPr id="5" name="Picture 4">
            <a:extLst>
              <a:ext uri="{FF2B5EF4-FFF2-40B4-BE49-F238E27FC236}">
                <a16:creationId xmlns:a16="http://schemas.microsoft.com/office/drawing/2014/main" id="{74084F14-C8D1-3463-6DA1-AB693DEF8D15}"/>
              </a:ext>
            </a:extLst>
          </p:cNvPr>
          <p:cNvPicPr>
            <a:picLocks noChangeAspect="1"/>
          </p:cNvPicPr>
          <p:nvPr/>
        </p:nvPicPr>
        <p:blipFill>
          <a:blip r:embed="rId2"/>
          <a:stretch>
            <a:fillRect/>
          </a:stretch>
        </p:blipFill>
        <p:spPr>
          <a:xfrm>
            <a:off x="551384" y="1412776"/>
            <a:ext cx="8539361" cy="4464496"/>
          </a:xfrm>
          <a:prstGeom prst="rect">
            <a:avLst/>
          </a:prstGeom>
        </p:spPr>
      </p:pic>
    </p:spTree>
    <p:extLst>
      <p:ext uri="{BB962C8B-B14F-4D97-AF65-F5344CB8AC3E}">
        <p14:creationId xmlns:p14="http://schemas.microsoft.com/office/powerpoint/2010/main" val="3284475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60A407-C739-B739-3A7E-2D229DB023AA}"/>
              </a:ext>
            </a:extLst>
          </p:cNvPr>
          <p:cNvSpPr>
            <a:spLocks noGrp="1"/>
          </p:cNvSpPr>
          <p:nvPr>
            <p:ph idx="1"/>
          </p:nvPr>
        </p:nvSpPr>
        <p:spPr>
          <a:xfrm>
            <a:off x="653274" y="1844824"/>
            <a:ext cx="6264696" cy="4464496"/>
          </a:xfrm>
        </p:spPr>
        <p:txBody>
          <a:bodyPr/>
          <a:lstStyle/>
          <a:p>
            <a:pPr marL="0" indent="0">
              <a:buNone/>
            </a:pPr>
            <a:r>
              <a:rPr lang="en-GB" sz="2200" dirty="0"/>
              <a:t>We exchanged emails to clarify the accounting adjustment needed</a:t>
            </a:r>
          </a:p>
          <a:p>
            <a:pPr marL="685800" lvl="1">
              <a:buFont typeface="Arial" panose="020B0604020202020204" pitchFamily="34" charset="0"/>
              <a:buChar char="•"/>
            </a:pPr>
            <a:r>
              <a:rPr lang="en-GB" sz="2400" dirty="0"/>
              <a:t>Net Impairment provision of £446,883 to be treated as a PYA in the Completion Accounts</a:t>
            </a:r>
          </a:p>
          <a:p>
            <a:pPr marL="685800" lvl="1">
              <a:buFont typeface="Arial" panose="020B0604020202020204" pitchFamily="34" charset="0"/>
              <a:buChar char="•"/>
            </a:pPr>
            <a:r>
              <a:rPr lang="en-GB" sz="2400" dirty="0"/>
              <a:t>£15,000 added to Fixed Assets to reflect recoverable value of the plant</a:t>
            </a:r>
          </a:p>
          <a:p>
            <a:pPr marL="685800" lvl="1">
              <a:buFont typeface="Arial" panose="020B0604020202020204" pitchFamily="34" charset="0"/>
              <a:buChar char="•"/>
            </a:pPr>
            <a:r>
              <a:rPr lang="en-GB" sz="2400" dirty="0"/>
              <a:t>“Cut-off” issues identified added £1,794 to Net Assets/Profit</a:t>
            </a:r>
          </a:p>
          <a:p>
            <a:pPr marL="685800" lvl="1">
              <a:buFont typeface="Arial" panose="020B0604020202020204" pitchFamily="34" charset="0"/>
              <a:buChar char="•"/>
            </a:pPr>
            <a:r>
              <a:rPr lang="en-GB" sz="2400" dirty="0"/>
              <a:t>No adjustment required regarding NI/salaries</a:t>
            </a:r>
          </a:p>
        </p:txBody>
      </p:sp>
      <p:sp>
        <p:nvSpPr>
          <p:cNvPr id="3" name="Title 2">
            <a:extLst>
              <a:ext uri="{FF2B5EF4-FFF2-40B4-BE49-F238E27FC236}">
                <a16:creationId xmlns:a16="http://schemas.microsoft.com/office/drawing/2014/main" id="{B75117DE-C59C-E005-A061-0BB0F8F7D922}"/>
              </a:ext>
            </a:extLst>
          </p:cNvPr>
          <p:cNvSpPr>
            <a:spLocks noGrp="1"/>
          </p:cNvSpPr>
          <p:nvPr>
            <p:ph type="title"/>
          </p:nvPr>
        </p:nvSpPr>
        <p:spPr>
          <a:xfrm>
            <a:off x="649655" y="476672"/>
            <a:ext cx="6958513" cy="1440160"/>
          </a:xfrm>
        </p:spPr>
        <p:txBody>
          <a:bodyPr/>
          <a:lstStyle/>
          <a:p>
            <a:r>
              <a:rPr lang="en-GB" sz="3600" dirty="0"/>
              <a:t>THE ANSWER EXPLAINED – HOPE THIS IS CORRECT!</a:t>
            </a:r>
            <a:endParaRPr lang="en-GB" sz="3600" dirty="0">
              <a:solidFill>
                <a:srgbClr val="21FFA1"/>
              </a:solidFill>
            </a:endParaRPr>
          </a:p>
        </p:txBody>
      </p:sp>
      <p:pic>
        <p:nvPicPr>
          <p:cNvPr id="4" name="Picture 3" descr="A close up of a blue flower&#10;&#10;Description automatically generated">
            <a:extLst>
              <a:ext uri="{FF2B5EF4-FFF2-40B4-BE49-F238E27FC236}">
                <a16:creationId xmlns:a16="http://schemas.microsoft.com/office/drawing/2014/main" id="{9242068D-AEA5-4D1F-0324-D1C3D8636D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83" r="38659" b="1"/>
          <a:stretch/>
        </p:blipFill>
        <p:spPr>
          <a:xfrm>
            <a:off x="7987481" y="0"/>
            <a:ext cx="4232275" cy="6669350"/>
          </a:xfrm>
          <a:prstGeom prst="rect">
            <a:avLst/>
          </a:prstGeom>
          <a:noFill/>
        </p:spPr>
      </p:pic>
    </p:spTree>
    <p:extLst>
      <p:ext uri="{BB962C8B-B14F-4D97-AF65-F5344CB8AC3E}">
        <p14:creationId xmlns:p14="http://schemas.microsoft.com/office/powerpoint/2010/main" val="11914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CE17-FC2E-6FA5-C5EF-D3D86C9360AB}"/>
              </a:ext>
            </a:extLst>
          </p:cNvPr>
          <p:cNvSpPr>
            <a:spLocks noGrp="1"/>
          </p:cNvSpPr>
          <p:nvPr>
            <p:ph type="title"/>
          </p:nvPr>
        </p:nvSpPr>
        <p:spPr>
          <a:xfrm>
            <a:off x="839788" y="447042"/>
            <a:ext cx="10512425" cy="679036"/>
          </a:xfrm>
        </p:spPr>
        <p:txBody>
          <a:bodyPr/>
          <a:lstStyle/>
          <a:p>
            <a:pPr>
              <a:buClr>
                <a:schemeClr val="dk1">
                  <a:lumMod val="100000"/>
                </a:schemeClr>
              </a:buClr>
            </a:pPr>
            <a:r>
              <a:rPr lang="en-GB" b="1" i="0" dirty="0">
                <a:solidFill>
                  <a:srgbClr val="000000"/>
                </a:solidFill>
                <a:effectLst/>
                <a:latin typeface="Satoshi"/>
              </a:rPr>
              <a:t>When is Expert Determination Used?</a:t>
            </a:r>
            <a:endParaRPr lang="en-GB" dirty="0">
              <a:solidFill>
                <a:srgbClr val="000000"/>
              </a:solidFill>
              <a:latin typeface="Satoshi"/>
            </a:endParaRPr>
          </a:p>
        </p:txBody>
      </p:sp>
      <p:sp>
        <p:nvSpPr>
          <p:cNvPr id="3" name="Text Placeholder 2">
            <a:extLst>
              <a:ext uri="{FF2B5EF4-FFF2-40B4-BE49-F238E27FC236}">
                <a16:creationId xmlns:a16="http://schemas.microsoft.com/office/drawing/2014/main" id="{67D386A6-D9B3-D211-6B84-A65ED9158F9A}"/>
              </a:ext>
            </a:extLst>
          </p:cNvPr>
          <p:cNvSpPr>
            <a:spLocks noGrp="1"/>
          </p:cNvSpPr>
          <p:nvPr>
            <p:ph type="body" sz="quarter" idx="12"/>
          </p:nvPr>
        </p:nvSpPr>
        <p:spPr>
          <a:xfrm>
            <a:off x="839788" y="1126078"/>
            <a:ext cx="10512425" cy="358235"/>
          </a:xfrm>
        </p:spPr>
        <p:txBody>
          <a:bodyPr/>
          <a:lstStyle/>
          <a:p>
            <a:endParaRPr lang="en-GB"/>
          </a:p>
        </p:txBody>
      </p:sp>
      <p:sp>
        <p:nvSpPr>
          <p:cNvPr id="4" name="TextBox 3">
            <a:extLst>
              <a:ext uri="{FF2B5EF4-FFF2-40B4-BE49-F238E27FC236}">
                <a16:creationId xmlns:a16="http://schemas.microsoft.com/office/drawing/2014/main" id="{79FD18E6-49F3-4CF7-B8E4-287DE57236DF}"/>
              </a:ext>
            </a:extLst>
          </p:cNvPr>
          <p:cNvSpPr txBox="1"/>
          <p:nvPr/>
        </p:nvSpPr>
        <p:spPr>
          <a:xfrm>
            <a:off x="839788" y="1700808"/>
            <a:ext cx="10515600" cy="3169073"/>
          </a:xfrm>
          <a:prstGeom prst="rect">
            <a:avLst/>
          </a:prstGeom>
          <a:noFill/>
        </p:spPr>
        <p:txBody>
          <a:bodyPr wrap="square" lIns="0" tIns="0" rIns="0" bIns="0">
            <a:spAutoFit/>
          </a:bodyPr>
          <a:lstStyle>
            <a:defPPr>
              <a:defRPr lang="en-US"/>
            </a:defPPr>
            <a:lvl1pPr>
              <a:buFont typeface="Arial" panose="020B0604020202020204" pitchFamily="34" charset="0"/>
              <a:buChar char="•"/>
              <a:defRPr b="1" i="0">
                <a:solidFill>
                  <a:srgbClr val="111111"/>
                </a:solidFill>
                <a:effectLst/>
                <a:latin typeface="-apple-system"/>
              </a:defRPr>
            </a:lvl1pPr>
            <a:lvl2pPr marL="742950" lvl="1" indent="-285750">
              <a:buFont typeface="Arial" panose="020B0604020202020204" pitchFamily="34" charset="0"/>
              <a:buChar char="•"/>
              <a:defRPr b="0" i="0">
                <a:solidFill>
                  <a:srgbClr val="111111"/>
                </a:solidFill>
                <a:effectLst/>
                <a:latin typeface="-apple-system"/>
              </a:defRPr>
            </a:lvl2pPr>
          </a:lstStyle>
          <a:p>
            <a:pPr marL="230400" marR="0" lvl="0" indent="-230400" algn="l" defTabSz="914400" rtl="0" eaLnBrk="1" fontAlgn="auto" latinLnBrk="0" hangingPunct="1">
              <a:lnSpc>
                <a:spcPct val="90000"/>
              </a:lnSpc>
              <a:spcBef>
                <a:spcPts val="1000"/>
              </a:spcBef>
              <a:spcAft>
                <a:spcPts val="0"/>
              </a:spcAft>
              <a:buClr>
                <a:srgbClr val="1B75BC"/>
              </a:buClr>
              <a:buSzTx/>
              <a:buFont typeface="Arial" panose="020B0604020202020204" pitchFamily="34" charset="0"/>
              <a:buChar char="•"/>
              <a:tabLst/>
              <a:defRPr/>
            </a:pPr>
            <a:r>
              <a:rPr kumimoji="0" lang="en-US" strike="noStrike" kern="1200" cap="none" spc="0" normalizeH="0" baseline="0" noProof="0" dirty="0">
                <a:ln>
                  <a:noFill/>
                </a:ln>
                <a:effectLst/>
                <a:uLnTx/>
                <a:uFillTx/>
                <a:latin typeface="Arial"/>
                <a:ea typeface="+mn-ea"/>
                <a:cs typeface="Arial" panose="020B0604020202020204" pitchFamily="34" charset="0"/>
              </a:rPr>
              <a:t>Assumed advantages:</a:t>
            </a:r>
          </a:p>
          <a:p>
            <a:pPr>
              <a:buClr>
                <a:schemeClr val="dk1">
                  <a:lumMod val="100000"/>
                </a:schemeClr>
              </a:buClr>
              <a:buNone/>
            </a:pPr>
            <a:endParaRPr lang="en-GB" dirty="0">
              <a:latin typeface="+mn-lt"/>
            </a:endParaRPr>
          </a:p>
          <a:p>
            <a:pPr marL="230400" lvl="0" indent="-230400" defTabSz="914400">
              <a:lnSpc>
                <a:spcPct val="90000"/>
              </a:lnSpc>
              <a:spcBef>
                <a:spcPts val="1000"/>
              </a:spcBef>
              <a:buClr>
                <a:srgbClr val="1B75BC"/>
              </a:buClr>
            </a:pPr>
            <a:r>
              <a:rPr lang="en-US" b="0" dirty="0">
                <a:solidFill>
                  <a:prstClr val="black"/>
                </a:solidFill>
                <a:latin typeface="Arial"/>
                <a:cs typeface="Arial" panose="020B0604020202020204" pitchFamily="34" charset="0"/>
              </a:rPr>
              <a:t>Speed</a:t>
            </a:r>
          </a:p>
          <a:p>
            <a:pPr marL="230400" lvl="0" indent="-230400" defTabSz="914400">
              <a:lnSpc>
                <a:spcPct val="90000"/>
              </a:lnSpc>
              <a:spcBef>
                <a:spcPts val="1000"/>
              </a:spcBef>
              <a:buClr>
                <a:srgbClr val="1B75BC"/>
              </a:buClr>
            </a:pPr>
            <a:endParaRPr lang="en-US" b="0" dirty="0">
              <a:solidFill>
                <a:prstClr val="black"/>
              </a:solidFill>
              <a:latin typeface="Arial"/>
              <a:cs typeface="Arial" panose="020B0604020202020204" pitchFamily="34" charset="0"/>
            </a:endParaRPr>
          </a:p>
          <a:p>
            <a:pPr marL="230400" lvl="0" indent="-230400" defTabSz="914400">
              <a:lnSpc>
                <a:spcPct val="90000"/>
              </a:lnSpc>
              <a:spcBef>
                <a:spcPts val="1000"/>
              </a:spcBef>
              <a:buClr>
                <a:srgbClr val="1B75BC"/>
              </a:buClr>
            </a:pPr>
            <a:r>
              <a:rPr lang="en-US" b="0" dirty="0">
                <a:solidFill>
                  <a:prstClr val="black"/>
                </a:solidFill>
                <a:latin typeface="Arial"/>
                <a:cs typeface="Arial" panose="020B0604020202020204" pitchFamily="34" charset="0"/>
              </a:rPr>
              <a:t>Efficiency </a:t>
            </a:r>
          </a:p>
          <a:p>
            <a:pPr marL="230400" lvl="0" indent="-230400" defTabSz="914400">
              <a:lnSpc>
                <a:spcPct val="90000"/>
              </a:lnSpc>
              <a:spcBef>
                <a:spcPts val="1000"/>
              </a:spcBef>
              <a:buClr>
                <a:srgbClr val="1B75BC"/>
              </a:buClr>
            </a:pPr>
            <a:endParaRPr lang="en-US" b="0" dirty="0">
              <a:solidFill>
                <a:prstClr val="black"/>
              </a:solidFill>
              <a:latin typeface="Arial"/>
              <a:cs typeface="Arial" panose="020B0604020202020204" pitchFamily="34" charset="0"/>
            </a:endParaRPr>
          </a:p>
          <a:p>
            <a:pPr marL="230400" lvl="0" indent="-230400" defTabSz="914400">
              <a:lnSpc>
                <a:spcPct val="90000"/>
              </a:lnSpc>
              <a:spcBef>
                <a:spcPts val="1000"/>
              </a:spcBef>
              <a:buClr>
                <a:srgbClr val="1B75BC"/>
              </a:buClr>
            </a:pPr>
            <a:r>
              <a:rPr lang="en-US" b="0" dirty="0">
                <a:solidFill>
                  <a:prstClr val="black"/>
                </a:solidFill>
                <a:latin typeface="Arial"/>
                <a:cs typeface="Arial" panose="020B0604020202020204" pitchFamily="34" charset="0"/>
              </a:rPr>
              <a:t>Expertise of the decision-maker</a:t>
            </a:r>
          </a:p>
          <a:p>
            <a:pPr marL="230400" lvl="0" indent="-230400" defTabSz="914400">
              <a:lnSpc>
                <a:spcPct val="90000"/>
              </a:lnSpc>
              <a:spcBef>
                <a:spcPts val="1000"/>
              </a:spcBef>
              <a:buClr>
                <a:srgbClr val="1B75BC"/>
              </a:buClr>
            </a:pPr>
            <a:endParaRPr lang="en-US" b="0" dirty="0">
              <a:solidFill>
                <a:prstClr val="black"/>
              </a:solidFill>
              <a:latin typeface="Arial"/>
              <a:cs typeface="Arial" panose="020B0604020202020204" pitchFamily="34" charset="0"/>
            </a:endParaRPr>
          </a:p>
          <a:p>
            <a:pPr marL="230400" lvl="0" indent="-230400" defTabSz="914400">
              <a:lnSpc>
                <a:spcPct val="90000"/>
              </a:lnSpc>
              <a:spcBef>
                <a:spcPts val="1000"/>
              </a:spcBef>
              <a:buClr>
                <a:srgbClr val="1B75BC"/>
              </a:buClr>
            </a:pPr>
            <a:r>
              <a:rPr lang="en-US" b="0" dirty="0">
                <a:solidFill>
                  <a:prstClr val="black"/>
                </a:solidFill>
                <a:latin typeface="Arial"/>
                <a:cs typeface="Arial" panose="020B0604020202020204" pitchFamily="34" charset="0"/>
              </a:rPr>
              <a:t>Confidentiality</a:t>
            </a:r>
            <a:endParaRPr lang="en-GB" b="0" dirty="0"/>
          </a:p>
        </p:txBody>
      </p:sp>
      <p:sp>
        <p:nvSpPr>
          <p:cNvPr id="6" name="Footer Placeholder 5">
            <a:extLst>
              <a:ext uri="{FF2B5EF4-FFF2-40B4-BE49-F238E27FC236}">
                <a16:creationId xmlns:a16="http://schemas.microsoft.com/office/drawing/2014/main" id="{E60133F0-D3EA-9859-78CE-79701EECAAAE}"/>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D31D1EC0-86FC-9B96-8845-80C8B88E7DD8}"/>
              </a:ext>
            </a:extLst>
          </p:cNvPr>
          <p:cNvSpPr>
            <a:spLocks noGrp="1"/>
          </p:cNvSpPr>
          <p:nvPr>
            <p:ph type="sldNum" sz="quarter" idx="11"/>
          </p:nvPr>
        </p:nvSpPr>
        <p:spPr/>
        <p:txBody>
          <a:bodyPr/>
          <a:lstStyle/>
          <a:p>
            <a:fld id="{820380F8-7D3E-4675-A1FD-0F1FFDC88BE2}" type="slidenum">
              <a:rPr lang="en-GB" smtClean="0"/>
              <a:pPr/>
              <a:t>4</a:t>
            </a:fld>
            <a:endParaRPr lang="en-GB" dirty="0"/>
          </a:p>
        </p:txBody>
      </p:sp>
      <p:pic>
        <p:nvPicPr>
          <p:cNvPr id="8" name="Graphic 7" descr="Tick with solid fill">
            <a:extLst>
              <a:ext uri="{FF2B5EF4-FFF2-40B4-BE49-F238E27FC236}">
                <a16:creationId xmlns:a16="http://schemas.microsoft.com/office/drawing/2014/main" id="{DA230442-8734-7961-F709-500DAD3860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9816" y="3717032"/>
            <a:ext cx="457200" cy="457200"/>
          </a:xfrm>
          <a:prstGeom prst="rect">
            <a:avLst/>
          </a:prstGeom>
        </p:spPr>
      </p:pic>
      <p:pic>
        <p:nvPicPr>
          <p:cNvPr id="9" name="Graphic 8" descr="Tick with solid fill">
            <a:extLst>
              <a:ext uri="{FF2B5EF4-FFF2-40B4-BE49-F238E27FC236}">
                <a16:creationId xmlns:a16="http://schemas.microsoft.com/office/drawing/2014/main" id="{23CBE61F-5266-3360-E1BD-14149C810C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3632" y="4421040"/>
            <a:ext cx="457200" cy="457200"/>
          </a:xfrm>
          <a:prstGeom prst="rect">
            <a:avLst/>
          </a:prstGeom>
        </p:spPr>
      </p:pic>
      <p:pic>
        <p:nvPicPr>
          <p:cNvPr id="11" name="Graphic 10" descr="Question Mark with solid fill">
            <a:extLst>
              <a:ext uri="{FF2B5EF4-FFF2-40B4-BE49-F238E27FC236}">
                <a16:creationId xmlns:a16="http://schemas.microsoft.com/office/drawing/2014/main" id="{6C2A5390-AE4D-9F00-F76A-BAEAA8DBA1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7568" y="2247118"/>
            <a:ext cx="343677" cy="343677"/>
          </a:xfrm>
          <a:prstGeom prst="rect">
            <a:avLst/>
          </a:prstGeom>
        </p:spPr>
      </p:pic>
      <p:pic>
        <p:nvPicPr>
          <p:cNvPr id="12" name="Graphic 11" descr="Question Mark with solid fill">
            <a:extLst>
              <a:ext uri="{FF2B5EF4-FFF2-40B4-BE49-F238E27FC236}">
                <a16:creationId xmlns:a16="http://schemas.microsoft.com/office/drawing/2014/main" id="{C6DB9512-D5E2-39B7-3353-A29BAAF10B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1129" y="2889085"/>
            <a:ext cx="343678" cy="343678"/>
          </a:xfrm>
          <a:prstGeom prst="rect">
            <a:avLst/>
          </a:prstGeom>
        </p:spPr>
      </p:pic>
    </p:spTree>
    <p:extLst>
      <p:ext uri="{BB962C8B-B14F-4D97-AF65-F5344CB8AC3E}">
        <p14:creationId xmlns:p14="http://schemas.microsoft.com/office/powerpoint/2010/main" val="40370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80">
                                          <p:stCondLst>
                                            <p:cond delay="0"/>
                                          </p:stCondLst>
                                        </p:cTn>
                                        <p:tgtEl>
                                          <p:spTgt spid="8"/>
                                        </p:tgtEl>
                                      </p:cBhvr>
                                    </p:animEffect>
                                    <p:anim calcmode="lin" valueType="num">
                                      <p:cBhvr>
                                        <p:cTn id="6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5" dur="26">
                                          <p:stCondLst>
                                            <p:cond delay="650"/>
                                          </p:stCondLst>
                                        </p:cTn>
                                        <p:tgtEl>
                                          <p:spTgt spid="8"/>
                                        </p:tgtEl>
                                      </p:cBhvr>
                                      <p:to x="100000" y="60000"/>
                                    </p:animScale>
                                    <p:animScale>
                                      <p:cBhvr>
                                        <p:cTn id="66" dur="166" decel="50000">
                                          <p:stCondLst>
                                            <p:cond delay="676"/>
                                          </p:stCondLst>
                                        </p:cTn>
                                        <p:tgtEl>
                                          <p:spTgt spid="8"/>
                                        </p:tgtEl>
                                      </p:cBhvr>
                                      <p:to x="100000" y="100000"/>
                                    </p:animScale>
                                    <p:animScale>
                                      <p:cBhvr>
                                        <p:cTn id="67" dur="26">
                                          <p:stCondLst>
                                            <p:cond delay="1312"/>
                                          </p:stCondLst>
                                        </p:cTn>
                                        <p:tgtEl>
                                          <p:spTgt spid="8"/>
                                        </p:tgtEl>
                                      </p:cBhvr>
                                      <p:to x="100000" y="80000"/>
                                    </p:animScale>
                                    <p:animScale>
                                      <p:cBhvr>
                                        <p:cTn id="68" dur="166" decel="50000">
                                          <p:stCondLst>
                                            <p:cond delay="1338"/>
                                          </p:stCondLst>
                                        </p:cTn>
                                        <p:tgtEl>
                                          <p:spTgt spid="8"/>
                                        </p:tgtEl>
                                      </p:cBhvr>
                                      <p:to x="100000" y="100000"/>
                                    </p:animScale>
                                    <p:animScale>
                                      <p:cBhvr>
                                        <p:cTn id="69" dur="26">
                                          <p:stCondLst>
                                            <p:cond delay="1642"/>
                                          </p:stCondLst>
                                        </p:cTn>
                                        <p:tgtEl>
                                          <p:spTgt spid="8"/>
                                        </p:tgtEl>
                                      </p:cBhvr>
                                      <p:to x="100000" y="90000"/>
                                    </p:animScale>
                                    <p:animScale>
                                      <p:cBhvr>
                                        <p:cTn id="70" dur="166" decel="50000">
                                          <p:stCondLst>
                                            <p:cond delay="1668"/>
                                          </p:stCondLst>
                                        </p:cTn>
                                        <p:tgtEl>
                                          <p:spTgt spid="8"/>
                                        </p:tgtEl>
                                      </p:cBhvr>
                                      <p:to x="100000" y="100000"/>
                                    </p:animScale>
                                    <p:animScale>
                                      <p:cBhvr>
                                        <p:cTn id="71" dur="26">
                                          <p:stCondLst>
                                            <p:cond delay="1808"/>
                                          </p:stCondLst>
                                        </p:cTn>
                                        <p:tgtEl>
                                          <p:spTgt spid="8"/>
                                        </p:tgtEl>
                                      </p:cBhvr>
                                      <p:to x="100000" y="95000"/>
                                    </p:animScale>
                                    <p:animScale>
                                      <p:cBhvr>
                                        <p:cTn id="72" dur="166" decel="50000">
                                          <p:stCondLst>
                                            <p:cond delay="1834"/>
                                          </p:stCondLst>
                                        </p:cTn>
                                        <p:tgtEl>
                                          <p:spTgt spid="8"/>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80">
                                          <p:stCondLst>
                                            <p:cond delay="0"/>
                                          </p:stCondLst>
                                        </p:cTn>
                                        <p:tgtEl>
                                          <p:spTgt spid="9"/>
                                        </p:tgtEl>
                                      </p:cBhvr>
                                    </p:animEffect>
                                    <p:anim calcmode="lin" valueType="num">
                                      <p:cBhvr>
                                        <p:cTn id="7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1" dur="26">
                                          <p:stCondLst>
                                            <p:cond delay="650"/>
                                          </p:stCondLst>
                                        </p:cTn>
                                        <p:tgtEl>
                                          <p:spTgt spid="9"/>
                                        </p:tgtEl>
                                      </p:cBhvr>
                                      <p:to x="100000" y="60000"/>
                                    </p:animScale>
                                    <p:animScale>
                                      <p:cBhvr>
                                        <p:cTn id="82" dur="166" decel="50000">
                                          <p:stCondLst>
                                            <p:cond delay="676"/>
                                          </p:stCondLst>
                                        </p:cTn>
                                        <p:tgtEl>
                                          <p:spTgt spid="9"/>
                                        </p:tgtEl>
                                      </p:cBhvr>
                                      <p:to x="100000" y="100000"/>
                                    </p:animScale>
                                    <p:animScale>
                                      <p:cBhvr>
                                        <p:cTn id="83" dur="26">
                                          <p:stCondLst>
                                            <p:cond delay="1312"/>
                                          </p:stCondLst>
                                        </p:cTn>
                                        <p:tgtEl>
                                          <p:spTgt spid="9"/>
                                        </p:tgtEl>
                                      </p:cBhvr>
                                      <p:to x="100000" y="80000"/>
                                    </p:animScale>
                                    <p:animScale>
                                      <p:cBhvr>
                                        <p:cTn id="84" dur="166" decel="50000">
                                          <p:stCondLst>
                                            <p:cond delay="1338"/>
                                          </p:stCondLst>
                                        </p:cTn>
                                        <p:tgtEl>
                                          <p:spTgt spid="9"/>
                                        </p:tgtEl>
                                      </p:cBhvr>
                                      <p:to x="100000" y="100000"/>
                                    </p:animScale>
                                    <p:animScale>
                                      <p:cBhvr>
                                        <p:cTn id="85" dur="26">
                                          <p:stCondLst>
                                            <p:cond delay="1642"/>
                                          </p:stCondLst>
                                        </p:cTn>
                                        <p:tgtEl>
                                          <p:spTgt spid="9"/>
                                        </p:tgtEl>
                                      </p:cBhvr>
                                      <p:to x="100000" y="90000"/>
                                    </p:animScale>
                                    <p:animScale>
                                      <p:cBhvr>
                                        <p:cTn id="86" dur="166" decel="50000">
                                          <p:stCondLst>
                                            <p:cond delay="1668"/>
                                          </p:stCondLst>
                                        </p:cTn>
                                        <p:tgtEl>
                                          <p:spTgt spid="9"/>
                                        </p:tgtEl>
                                      </p:cBhvr>
                                      <p:to x="100000" y="100000"/>
                                    </p:animScale>
                                    <p:animScale>
                                      <p:cBhvr>
                                        <p:cTn id="87" dur="26">
                                          <p:stCondLst>
                                            <p:cond delay="1808"/>
                                          </p:stCondLst>
                                        </p:cTn>
                                        <p:tgtEl>
                                          <p:spTgt spid="9"/>
                                        </p:tgtEl>
                                      </p:cBhvr>
                                      <p:to x="100000" y="95000"/>
                                    </p:animScale>
                                    <p:animScale>
                                      <p:cBhvr>
                                        <p:cTn id="8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927D-316D-CD63-BBEC-F93B4DF0B263}"/>
              </a:ext>
            </a:extLst>
          </p:cNvPr>
          <p:cNvSpPr>
            <a:spLocks noGrp="1"/>
          </p:cNvSpPr>
          <p:nvPr>
            <p:ph idx="1"/>
          </p:nvPr>
        </p:nvSpPr>
        <p:spPr>
          <a:xfrm>
            <a:off x="551384" y="1412776"/>
            <a:ext cx="6192688" cy="4464496"/>
          </a:xfrm>
        </p:spPr>
        <p:txBody>
          <a:bodyPr/>
          <a:lstStyle/>
          <a:p>
            <a:r>
              <a:rPr lang="en-GB" dirty="0"/>
              <a:t>Seller suggested that he would dispute Determination because of Manifest Error, but no explanations ever given</a:t>
            </a:r>
          </a:p>
          <a:p>
            <a:r>
              <a:rPr lang="en-GB" dirty="0"/>
              <a:t>Warranty Claims issued on Sellers</a:t>
            </a:r>
          </a:p>
          <a:p>
            <a:r>
              <a:rPr lang="en-GB" dirty="0"/>
              <a:t>Main Seller became ill and settled claim shortly before he died</a:t>
            </a:r>
          </a:p>
          <a:p>
            <a:r>
              <a:rPr lang="en-GB" dirty="0"/>
              <a:t>£414,212 adjustment recovered from Escrow and balance after costs returned to Seller’s Estate</a:t>
            </a:r>
          </a:p>
          <a:p>
            <a:endParaRPr lang="en-GB" dirty="0"/>
          </a:p>
        </p:txBody>
      </p:sp>
      <p:sp>
        <p:nvSpPr>
          <p:cNvPr id="3" name="Title 2">
            <a:extLst>
              <a:ext uri="{FF2B5EF4-FFF2-40B4-BE49-F238E27FC236}">
                <a16:creationId xmlns:a16="http://schemas.microsoft.com/office/drawing/2014/main" id="{1D186A52-9B4E-D191-0E6F-1F3ECADB332F}"/>
              </a:ext>
            </a:extLst>
          </p:cNvPr>
          <p:cNvSpPr>
            <a:spLocks noGrp="1"/>
          </p:cNvSpPr>
          <p:nvPr>
            <p:ph type="title"/>
          </p:nvPr>
        </p:nvSpPr>
        <p:spPr/>
        <p:txBody>
          <a:bodyPr/>
          <a:lstStyle/>
          <a:p>
            <a:r>
              <a:rPr lang="en-GB" dirty="0"/>
              <a:t>SELLER’S  REACTION AND AFTERMATH</a:t>
            </a:r>
            <a:endParaRPr lang="en-GB" sz="3600" dirty="0">
              <a:solidFill>
                <a:srgbClr val="21FFA1"/>
              </a:solidFill>
            </a:endParaRPr>
          </a:p>
        </p:txBody>
      </p:sp>
      <p:pic>
        <p:nvPicPr>
          <p:cNvPr id="4" name="Picture 3" descr="A close up of a flower&#10;&#10;Description automatically generated">
            <a:extLst>
              <a:ext uri="{FF2B5EF4-FFF2-40B4-BE49-F238E27FC236}">
                <a16:creationId xmlns:a16="http://schemas.microsoft.com/office/drawing/2014/main" id="{7D95BBCB-84AE-CBB0-0CE6-F08B6D22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99393" y="1076754"/>
            <a:ext cx="6690149" cy="4495064"/>
          </a:xfrm>
          <a:prstGeom prst="rect">
            <a:avLst/>
          </a:prstGeom>
        </p:spPr>
      </p:pic>
    </p:spTree>
    <p:extLst>
      <p:ext uri="{BB962C8B-B14F-4D97-AF65-F5344CB8AC3E}">
        <p14:creationId xmlns:p14="http://schemas.microsoft.com/office/powerpoint/2010/main" val="397412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40C8BC0-2C94-0CD5-D5CD-619A0ABC2B36}"/>
              </a:ext>
            </a:extLst>
          </p:cNvPr>
          <p:cNvSpPr>
            <a:spLocks noGrp="1"/>
          </p:cNvSpPr>
          <p:nvPr>
            <p:ph type="title"/>
          </p:nvPr>
        </p:nvSpPr>
        <p:spPr>
          <a:xfrm>
            <a:off x="649655" y="764704"/>
            <a:ext cx="10892690" cy="701452"/>
          </a:xfrm>
        </p:spPr>
        <p:txBody>
          <a:bodyPr/>
          <a:lstStyle/>
          <a:p>
            <a:r>
              <a:rPr lang="en-GB" sz="6000" dirty="0">
                <a:solidFill>
                  <a:srgbClr val="13294B"/>
                </a:solidFill>
              </a:rPr>
              <a:t>Any MORE questions</a:t>
            </a:r>
            <a:r>
              <a:rPr lang="en-GB" sz="6000" dirty="0">
                <a:solidFill>
                  <a:srgbClr val="21FFA1"/>
                </a:solidFill>
              </a:rPr>
              <a:t>?</a:t>
            </a:r>
          </a:p>
        </p:txBody>
      </p:sp>
    </p:spTree>
    <p:extLst>
      <p:ext uri="{BB962C8B-B14F-4D97-AF65-F5344CB8AC3E}">
        <p14:creationId xmlns:p14="http://schemas.microsoft.com/office/powerpoint/2010/main" val="393310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D484-7AB7-15DA-1961-51135A986212}"/>
              </a:ext>
            </a:extLst>
          </p:cNvPr>
          <p:cNvSpPr>
            <a:spLocks noGrp="1"/>
          </p:cNvSpPr>
          <p:nvPr>
            <p:ph type="title"/>
          </p:nvPr>
        </p:nvSpPr>
        <p:spPr>
          <a:xfrm>
            <a:off x="839788" y="447042"/>
            <a:ext cx="10512425" cy="679036"/>
          </a:xfrm>
        </p:spPr>
        <p:txBody>
          <a:bodyPr/>
          <a:lstStyle/>
          <a:p>
            <a:pPr>
              <a:buClr>
                <a:schemeClr val="dk1">
                  <a:lumMod val="100000"/>
                </a:schemeClr>
              </a:buClr>
            </a:pPr>
            <a:r>
              <a:rPr lang="en-GB" b="1" i="0" dirty="0">
                <a:solidFill>
                  <a:srgbClr val="000000"/>
                </a:solidFill>
                <a:effectLst/>
                <a:latin typeface="Satoshi"/>
              </a:rPr>
              <a:t>Process of Expert Determination</a:t>
            </a:r>
            <a:br>
              <a:rPr lang="en-GB" b="1" i="0" dirty="0">
                <a:solidFill>
                  <a:srgbClr val="000000"/>
                </a:solidFill>
                <a:effectLst/>
                <a:latin typeface="Satoshi"/>
              </a:rPr>
            </a:br>
            <a:endParaRPr lang="en-GB" dirty="0">
              <a:solidFill>
                <a:srgbClr val="000000"/>
              </a:solidFill>
              <a:latin typeface="Satoshi"/>
            </a:endParaRPr>
          </a:p>
        </p:txBody>
      </p:sp>
      <p:sp>
        <p:nvSpPr>
          <p:cNvPr id="3" name="Text Placeholder 2">
            <a:extLst>
              <a:ext uri="{FF2B5EF4-FFF2-40B4-BE49-F238E27FC236}">
                <a16:creationId xmlns:a16="http://schemas.microsoft.com/office/drawing/2014/main" id="{62A28A1E-30D0-C1A5-D74E-8950AECC629B}"/>
              </a:ext>
            </a:extLst>
          </p:cNvPr>
          <p:cNvSpPr>
            <a:spLocks noGrp="1"/>
          </p:cNvSpPr>
          <p:nvPr>
            <p:ph type="body" sz="quarter" idx="12"/>
          </p:nvPr>
        </p:nvSpPr>
        <p:spPr>
          <a:xfrm>
            <a:off x="839787" y="951474"/>
            <a:ext cx="10512425" cy="358235"/>
          </a:xfrm>
        </p:spPr>
        <p:txBody>
          <a:bodyPr>
            <a:normAutofit lnSpcReduction="10000"/>
          </a:bodyPr>
          <a:lstStyle/>
          <a:p>
            <a:r>
              <a:rPr lang="en-US" sz="2400" b="1" dirty="0">
                <a:solidFill>
                  <a:schemeClr val="bg2"/>
                </a:solidFill>
                <a:latin typeface="Arial"/>
                <a:cs typeface="Arial" panose="020B0604020202020204" pitchFamily="34" charset="0"/>
              </a:rPr>
              <a:t>Steps Involved</a:t>
            </a:r>
          </a:p>
          <a:p>
            <a:endParaRPr lang="en-GB" dirty="0"/>
          </a:p>
        </p:txBody>
      </p:sp>
      <p:sp>
        <p:nvSpPr>
          <p:cNvPr id="4" name="TextBox 3">
            <a:extLst>
              <a:ext uri="{FF2B5EF4-FFF2-40B4-BE49-F238E27FC236}">
                <a16:creationId xmlns:a16="http://schemas.microsoft.com/office/drawing/2014/main" id="{72FD75B5-0049-C786-6554-17906EB15BB8}"/>
              </a:ext>
            </a:extLst>
          </p:cNvPr>
          <p:cNvSpPr txBox="1"/>
          <p:nvPr/>
        </p:nvSpPr>
        <p:spPr>
          <a:xfrm>
            <a:off x="836612" y="1397599"/>
            <a:ext cx="10515600" cy="4616648"/>
          </a:xfrm>
          <a:prstGeom prst="rect">
            <a:avLst/>
          </a:prstGeom>
          <a:noFill/>
        </p:spPr>
        <p:txBody>
          <a:bodyPr wrap="square" lIns="0" tIns="0" rIns="0" bIns="0">
            <a:spAutoFit/>
          </a:bodyPr>
          <a:lstStyle/>
          <a:p>
            <a:pPr marL="230400" lvl="0" indent="-230400" defTabSz="914400">
              <a:lnSpc>
                <a:spcPct val="90000"/>
              </a:lnSpc>
              <a:spcBef>
                <a:spcPts val="1000"/>
              </a:spcBef>
              <a:buClr>
                <a:srgbClr val="1B75BC"/>
              </a:buClr>
              <a:buFont typeface="Arial" panose="020B0604020202020204" pitchFamily="34" charset="0"/>
              <a:buChar char="•"/>
            </a:pPr>
            <a:r>
              <a:rPr lang="en-US" b="1" dirty="0">
                <a:solidFill>
                  <a:prstClr val="black"/>
                </a:solidFill>
                <a:cs typeface="Arial" panose="020B0604020202020204" pitchFamily="34" charset="0"/>
              </a:rPr>
              <a:t>Selection of the expert</a:t>
            </a:r>
          </a:p>
          <a:p>
            <a:pPr marL="687600" lvl="1" indent="-230400" defTabSz="914400">
              <a:lnSpc>
                <a:spcPct val="90000"/>
              </a:lnSpc>
              <a:spcBef>
                <a:spcPts val="500"/>
              </a:spcBef>
              <a:buClr>
                <a:srgbClr val="1B75BC"/>
              </a:buClr>
              <a:buFont typeface="Arial" panose="020B0604020202020204" pitchFamily="34" charset="0"/>
              <a:buChar char="•"/>
            </a:pPr>
            <a:r>
              <a:rPr lang="en-US" sz="1600" dirty="0">
                <a:solidFill>
                  <a:prstClr val="black"/>
                </a:solidFill>
                <a:cs typeface="Arial" panose="020B0604020202020204" pitchFamily="34" charset="0"/>
              </a:rPr>
              <a:t>Specified in contract</a:t>
            </a:r>
          </a:p>
          <a:p>
            <a:pPr marL="687600" lvl="1" indent="-230400" defTabSz="914400">
              <a:lnSpc>
                <a:spcPct val="90000"/>
              </a:lnSpc>
              <a:spcBef>
                <a:spcPts val="500"/>
              </a:spcBef>
              <a:buClr>
                <a:srgbClr val="1B75BC"/>
              </a:buClr>
              <a:buFont typeface="Arial" panose="020B0604020202020204" pitchFamily="34" charset="0"/>
              <a:buChar char="•"/>
            </a:pPr>
            <a:r>
              <a:rPr lang="en-US" sz="1600" dirty="0">
                <a:solidFill>
                  <a:prstClr val="black"/>
                </a:solidFill>
                <a:cs typeface="Arial" panose="020B0604020202020204" pitchFamily="34" charset="0"/>
              </a:rPr>
              <a:t>Mutually agreed by parties</a:t>
            </a:r>
          </a:p>
          <a:p>
            <a:pPr marL="687600" lvl="1" indent="-230400" defTabSz="914400">
              <a:lnSpc>
                <a:spcPct val="90000"/>
              </a:lnSpc>
              <a:spcBef>
                <a:spcPts val="500"/>
              </a:spcBef>
              <a:buClr>
                <a:srgbClr val="1B75BC"/>
              </a:buClr>
              <a:buFont typeface="Arial" panose="020B0604020202020204" pitchFamily="34" charset="0"/>
              <a:buChar char="•"/>
            </a:pPr>
            <a:r>
              <a:rPr lang="en-US" sz="1600" dirty="0">
                <a:solidFill>
                  <a:prstClr val="black"/>
                </a:solidFill>
                <a:cs typeface="Arial" panose="020B0604020202020204" pitchFamily="34" charset="0"/>
              </a:rPr>
              <a:t>Default appointment</a:t>
            </a:r>
          </a:p>
          <a:p>
            <a:pPr marL="687600" lvl="1" indent="-230400" defTabSz="914400">
              <a:lnSpc>
                <a:spcPct val="90000"/>
              </a:lnSpc>
              <a:spcBef>
                <a:spcPts val="500"/>
              </a:spcBef>
              <a:buClr>
                <a:srgbClr val="1B75BC"/>
              </a:buClr>
              <a:buFont typeface="Arial" panose="020B0604020202020204" pitchFamily="34" charset="0"/>
              <a:buChar char="•"/>
            </a:pPr>
            <a:r>
              <a:rPr lang="en-US" sz="1600" dirty="0">
                <a:solidFill>
                  <a:prstClr val="black"/>
                </a:solidFill>
                <a:cs typeface="Arial" panose="020B0604020202020204" pitchFamily="34" charset="0"/>
              </a:rPr>
              <a:t>Court appointed/approved</a:t>
            </a:r>
          </a:p>
          <a:p>
            <a:pPr marL="230400" lvl="0" indent="-230400" defTabSz="914400">
              <a:lnSpc>
                <a:spcPct val="90000"/>
              </a:lnSpc>
              <a:spcBef>
                <a:spcPts val="1000"/>
              </a:spcBef>
              <a:buClr>
                <a:srgbClr val="1B75BC"/>
              </a:buClr>
              <a:buFont typeface="Arial" panose="020B0604020202020204" pitchFamily="34" charset="0"/>
              <a:buChar char="•"/>
            </a:pPr>
            <a:r>
              <a:rPr lang="en-GB" b="1" dirty="0">
                <a:solidFill>
                  <a:prstClr val="black"/>
                </a:solidFill>
                <a:cs typeface="Arial" panose="020B0604020202020204" pitchFamily="34" charset="0"/>
              </a:rPr>
              <a:t>Agreement on the terms of reference</a:t>
            </a:r>
            <a:endParaRPr lang="en-US" b="1"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Prescribed terms (what is to be determined? what is the process? what is the output? what is the timetable?)</a:t>
            </a: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What is the fee and how might it change?</a:t>
            </a:r>
            <a:endParaRPr lang="en-US" sz="1600" dirty="0">
              <a:solidFill>
                <a:prstClr val="black"/>
              </a:solidFill>
              <a:cs typeface="Arial" panose="020B0604020202020204" pitchFamily="34" charset="0"/>
            </a:endParaRPr>
          </a:p>
          <a:p>
            <a:pPr marL="230400" lvl="0" indent="-230400" defTabSz="914400">
              <a:lnSpc>
                <a:spcPct val="90000"/>
              </a:lnSpc>
              <a:spcBef>
                <a:spcPts val="1000"/>
              </a:spcBef>
              <a:buClr>
                <a:srgbClr val="1B75BC"/>
              </a:buClr>
              <a:buFont typeface="Arial" panose="020B0604020202020204" pitchFamily="34" charset="0"/>
              <a:buChar char="•"/>
            </a:pPr>
            <a:r>
              <a:rPr lang="en-US" b="1" dirty="0">
                <a:solidFill>
                  <a:prstClr val="black"/>
                </a:solidFill>
                <a:cs typeface="Arial" panose="020B0604020202020204" pitchFamily="34" charset="0"/>
              </a:rPr>
              <a:t>Appointment</a:t>
            </a: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No-one is forcing you!!!!  Your rules and your game.  If you don’t agree with the process, don’t accept</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US" sz="1600" dirty="0">
                <a:solidFill>
                  <a:prstClr val="black"/>
                </a:solidFill>
                <a:cs typeface="Arial" panose="020B0604020202020204" pitchFamily="34" charset="0"/>
              </a:rPr>
              <a:t>Payment!!!!!</a:t>
            </a:r>
          </a:p>
          <a:p>
            <a:pPr marL="230400" lvl="0" indent="-230400" defTabSz="914400">
              <a:lnSpc>
                <a:spcPct val="90000"/>
              </a:lnSpc>
              <a:spcBef>
                <a:spcPts val="1000"/>
              </a:spcBef>
              <a:buClr>
                <a:srgbClr val="1B75BC"/>
              </a:buClr>
              <a:buFont typeface="Arial" panose="020B0604020202020204" pitchFamily="34" charset="0"/>
              <a:buChar char="•"/>
            </a:pPr>
            <a:r>
              <a:rPr lang="en-GB" b="1" dirty="0">
                <a:solidFill>
                  <a:prstClr val="black"/>
                </a:solidFill>
                <a:cs typeface="Arial" panose="020B0604020202020204" pitchFamily="34" charset="0"/>
              </a:rPr>
              <a:t>Submission of evidence and arguments</a:t>
            </a:r>
            <a:endParaRPr lang="en-US" b="1"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US" sz="1600" dirty="0">
                <a:solidFill>
                  <a:prstClr val="black"/>
                </a:solidFill>
                <a:cs typeface="Arial" panose="020B0604020202020204" pitchFamily="34" charset="0"/>
              </a:rPr>
              <a:t>Stick to the process!</a:t>
            </a:r>
          </a:p>
          <a:p>
            <a:pPr marL="230400" lvl="0" indent="-230400" defTabSz="914400">
              <a:lnSpc>
                <a:spcPct val="90000"/>
              </a:lnSpc>
              <a:spcBef>
                <a:spcPts val="1000"/>
              </a:spcBef>
              <a:buClr>
                <a:srgbClr val="1B75BC"/>
              </a:buClr>
              <a:buFont typeface="Arial" panose="020B0604020202020204" pitchFamily="34" charset="0"/>
              <a:buChar char="•"/>
            </a:pPr>
            <a:r>
              <a:rPr lang="en-US" b="1" dirty="0">
                <a:solidFill>
                  <a:prstClr val="black"/>
                </a:solidFill>
                <a:cs typeface="Arial" panose="020B0604020202020204" pitchFamily="34" charset="0"/>
              </a:rPr>
              <a:t>Expert’s decision</a:t>
            </a:r>
          </a:p>
          <a:p>
            <a:pPr marL="687600" lvl="1" indent="-230400" defTabSz="914400">
              <a:lnSpc>
                <a:spcPct val="90000"/>
              </a:lnSpc>
              <a:spcBef>
                <a:spcPts val="500"/>
              </a:spcBef>
              <a:buClr>
                <a:srgbClr val="1B75BC"/>
              </a:buClr>
              <a:buFont typeface="Arial" panose="020B0604020202020204" pitchFamily="34" charset="0"/>
              <a:buChar char="•"/>
            </a:pPr>
            <a:r>
              <a:rPr lang="en-US" sz="1600" dirty="0">
                <a:solidFill>
                  <a:prstClr val="black"/>
                </a:solidFill>
                <a:cs typeface="Arial" panose="020B0604020202020204" pitchFamily="34" charset="0"/>
              </a:rPr>
              <a:t>Fees first!!!</a:t>
            </a:r>
            <a:endParaRPr lang="en-GB" dirty="0">
              <a:latin typeface="Arial"/>
              <a:cs typeface="Arial" panose="020B0604020202020204" pitchFamily="34" charset="0"/>
            </a:endParaRPr>
          </a:p>
        </p:txBody>
      </p:sp>
      <p:sp>
        <p:nvSpPr>
          <p:cNvPr id="6" name="Footer Placeholder 5">
            <a:extLst>
              <a:ext uri="{FF2B5EF4-FFF2-40B4-BE49-F238E27FC236}">
                <a16:creationId xmlns:a16="http://schemas.microsoft.com/office/drawing/2014/main" id="{896238B3-86AD-D36C-BF93-95A2D18FE30D}"/>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38CAEBEB-B013-05BF-D5F5-613D972E13ED}"/>
              </a:ext>
            </a:extLst>
          </p:cNvPr>
          <p:cNvSpPr>
            <a:spLocks noGrp="1"/>
          </p:cNvSpPr>
          <p:nvPr>
            <p:ph type="sldNum" sz="quarter" idx="11"/>
          </p:nvPr>
        </p:nvSpPr>
        <p:spPr/>
        <p:txBody>
          <a:bodyPr/>
          <a:lstStyle/>
          <a:p>
            <a:fld id="{820380F8-7D3E-4675-A1FD-0F1FFDC88BE2}" type="slidenum">
              <a:rPr lang="en-GB" smtClean="0"/>
              <a:pPr/>
              <a:t>5</a:t>
            </a:fld>
            <a:endParaRPr lang="en-GB" dirty="0"/>
          </a:p>
        </p:txBody>
      </p:sp>
    </p:spTree>
    <p:extLst>
      <p:ext uri="{BB962C8B-B14F-4D97-AF65-F5344CB8AC3E}">
        <p14:creationId xmlns:p14="http://schemas.microsoft.com/office/powerpoint/2010/main" val="11063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D484-7AB7-15DA-1961-51135A986212}"/>
              </a:ext>
            </a:extLst>
          </p:cNvPr>
          <p:cNvSpPr>
            <a:spLocks noGrp="1"/>
          </p:cNvSpPr>
          <p:nvPr>
            <p:ph type="title"/>
          </p:nvPr>
        </p:nvSpPr>
        <p:spPr>
          <a:xfrm>
            <a:off x="839788" y="447042"/>
            <a:ext cx="10512425" cy="679036"/>
          </a:xfrm>
        </p:spPr>
        <p:txBody>
          <a:bodyPr/>
          <a:lstStyle/>
          <a:p>
            <a:pPr>
              <a:buClr>
                <a:schemeClr val="dk1">
                  <a:lumMod val="100000"/>
                </a:schemeClr>
              </a:buClr>
            </a:pPr>
            <a:r>
              <a:rPr lang="en-GB" b="1" i="0" dirty="0">
                <a:solidFill>
                  <a:srgbClr val="000000"/>
                </a:solidFill>
                <a:effectLst/>
                <a:latin typeface="Satoshi"/>
              </a:rPr>
              <a:t>Process of Expert Determination</a:t>
            </a:r>
            <a:br>
              <a:rPr lang="en-GB" b="1" i="0" dirty="0">
                <a:solidFill>
                  <a:srgbClr val="000000"/>
                </a:solidFill>
                <a:effectLst/>
                <a:latin typeface="Satoshi"/>
              </a:rPr>
            </a:br>
            <a:endParaRPr lang="en-GB" dirty="0">
              <a:solidFill>
                <a:srgbClr val="000000"/>
              </a:solidFill>
              <a:latin typeface="Satoshi"/>
            </a:endParaRPr>
          </a:p>
        </p:txBody>
      </p:sp>
      <p:sp>
        <p:nvSpPr>
          <p:cNvPr id="3" name="Text Placeholder 2">
            <a:extLst>
              <a:ext uri="{FF2B5EF4-FFF2-40B4-BE49-F238E27FC236}">
                <a16:creationId xmlns:a16="http://schemas.microsoft.com/office/drawing/2014/main" id="{75A0163E-3BF3-EA0C-082A-45E8812B926C}"/>
              </a:ext>
            </a:extLst>
          </p:cNvPr>
          <p:cNvSpPr>
            <a:spLocks noGrp="1"/>
          </p:cNvSpPr>
          <p:nvPr>
            <p:ph type="body" sz="quarter" idx="12"/>
          </p:nvPr>
        </p:nvSpPr>
        <p:spPr>
          <a:xfrm>
            <a:off x="839788" y="1126078"/>
            <a:ext cx="10512425" cy="358235"/>
          </a:xfrm>
        </p:spPr>
        <p:txBody>
          <a:bodyPr>
            <a:normAutofit lnSpcReduction="10000"/>
          </a:bodyPr>
          <a:lstStyle/>
          <a:p>
            <a:r>
              <a:rPr lang="en-US" dirty="0">
                <a:latin typeface="Arial"/>
              </a:rPr>
              <a:t>Considerations</a:t>
            </a:r>
          </a:p>
          <a:p>
            <a:endParaRPr lang="en-GB" dirty="0"/>
          </a:p>
        </p:txBody>
      </p:sp>
      <p:sp>
        <p:nvSpPr>
          <p:cNvPr id="4" name="TextBox 3">
            <a:extLst>
              <a:ext uri="{FF2B5EF4-FFF2-40B4-BE49-F238E27FC236}">
                <a16:creationId xmlns:a16="http://schemas.microsoft.com/office/drawing/2014/main" id="{72FD75B5-0049-C786-6554-17906EB15BB8}"/>
              </a:ext>
            </a:extLst>
          </p:cNvPr>
          <p:cNvSpPr txBox="1"/>
          <p:nvPr/>
        </p:nvSpPr>
        <p:spPr>
          <a:xfrm>
            <a:off x="835265" y="1787525"/>
            <a:ext cx="10515600" cy="4351448"/>
          </a:xfrm>
          <a:prstGeom prst="rect">
            <a:avLst/>
          </a:prstGeom>
          <a:noFill/>
        </p:spPr>
        <p:txBody>
          <a:bodyPr wrap="square" lIns="0" tIns="0" rIns="0" bIns="0">
            <a:spAutoFit/>
          </a:bodyPr>
          <a:lstStyle/>
          <a:p>
            <a:pPr marL="230400" lvl="0" indent="-230400" defTabSz="914400">
              <a:lnSpc>
                <a:spcPct val="90000"/>
              </a:lnSpc>
              <a:spcBef>
                <a:spcPts val="1000"/>
              </a:spcBef>
              <a:buClr>
                <a:srgbClr val="1B75BC"/>
              </a:buClr>
              <a:buFont typeface="Arial" panose="020B0604020202020204" pitchFamily="34" charset="0"/>
              <a:buChar char="•"/>
            </a:pPr>
            <a:r>
              <a:rPr lang="en-US" b="1" dirty="0">
                <a:solidFill>
                  <a:prstClr val="black"/>
                </a:solidFill>
                <a:cs typeface="Arial" panose="020B0604020202020204" pitchFamily="34" charset="0"/>
              </a:rPr>
              <a:t>Clear terms of reference</a:t>
            </a: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Be specific about what you are determining and what you are not </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Don’t allow the dispute to expand</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Be clear on process – the ICAEW have a good one (</a:t>
            </a:r>
            <a:r>
              <a:rPr lang="en-GB" sz="1600" dirty="0" err="1">
                <a:solidFill>
                  <a:prstClr val="black"/>
                </a:solidFill>
                <a:cs typeface="Arial" panose="020B0604020202020204" pitchFamily="34" charset="0"/>
              </a:rPr>
              <a:t>AofE</a:t>
            </a:r>
            <a:r>
              <a:rPr lang="en-GB" sz="1600" dirty="0">
                <a:solidFill>
                  <a:prstClr val="black"/>
                </a:solidFill>
                <a:cs typeface="Arial" panose="020B0604020202020204" pitchFamily="34" charset="0"/>
              </a:rPr>
              <a:t>)</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Beware rules of natural justice – right to be heard and submit</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Ability to disregard and draw inferences </a:t>
            </a:r>
            <a:endParaRPr lang="en-US" sz="1600" dirty="0">
              <a:solidFill>
                <a:prstClr val="black"/>
              </a:solidFill>
              <a:cs typeface="Arial" panose="020B0604020202020204" pitchFamily="34" charset="0"/>
            </a:endParaRPr>
          </a:p>
          <a:p>
            <a:pPr marL="628650" lvl="2" defTabSz="914400">
              <a:lnSpc>
                <a:spcPct val="90000"/>
              </a:lnSpc>
              <a:spcBef>
                <a:spcPts val="500"/>
              </a:spcBef>
              <a:buClr>
                <a:srgbClr val="1B75BC"/>
              </a:buClr>
              <a:defRPr/>
            </a:pPr>
            <a:endParaRPr lang="en-GB" dirty="0">
              <a:latin typeface="Arial"/>
              <a:cs typeface="Arial" panose="020B0604020202020204" pitchFamily="34" charset="0"/>
            </a:endParaRPr>
          </a:p>
          <a:p>
            <a:pPr marL="230400" lvl="0" indent="-230400" defTabSz="914400">
              <a:lnSpc>
                <a:spcPct val="90000"/>
              </a:lnSpc>
              <a:spcBef>
                <a:spcPts val="1000"/>
              </a:spcBef>
              <a:buClr>
                <a:srgbClr val="1B75BC"/>
              </a:buClr>
              <a:buFont typeface="Arial" panose="020B0604020202020204" pitchFamily="34" charset="0"/>
              <a:buChar char="•"/>
            </a:pPr>
            <a:r>
              <a:rPr lang="en-US" b="1" dirty="0">
                <a:solidFill>
                  <a:prstClr val="black"/>
                </a:solidFill>
                <a:cs typeface="Arial" panose="020B0604020202020204" pitchFamily="34" charset="0"/>
              </a:rPr>
              <a:t>Legal/contractual vs technical</a:t>
            </a: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What is the real dispute, is it a contractual interpretation issue or a technical disagreement</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We can determine what is there </a:t>
            </a:r>
            <a:r>
              <a:rPr lang="en-GB" sz="1600" u="sng" dirty="0">
                <a:solidFill>
                  <a:prstClr val="black"/>
                </a:solidFill>
                <a:cs typeface="Arial" panose="020B0604020202020204" pitchFamily="34" charset="0"/>
              </a:rPr>
              <a:t>not</a:t>
            </a:r>
            <a:r>
              <a:rPr lang="en-GB" sz="1600" dirty="0">
                <a:solidFill>
                  <a:prstClr val="black"/>
                </a:solidFill>
                <a:cs typeface="Arial" panose="020B0604020202020204" pitchFamily="34" charset="0"/>
              </a:rPr>
              <a:t> what might have been there unless instructed specifically to do so (i.e. on a counterfactual basis)</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We are not lawyers – likely to need help if the parties are arguing about what the contract says or means</a:t>
            </a:r>
            <a:endParaRPr lang="en-US" sz="1600" b="1" dirty="0">
              <a:solidFill>
                <a:prstClr val="black"/>
              </a:solidFill>
              <a:cs typeface="Arial" panose="020B0604020202020204" pitchFamily="34" charset="0"/>
            </a:endParaRPr>
          </a:p>
          <a:p>
            <a:pPr marL="859050" lvl="2" indent="-230400" defTabSz="914400">
              <a:lnSpc>
                <a:spcPct val="90000"/>
              </a:lnSpc>
              <a:spcBef>
                <a:spcPts val="500"/>
              </a:spcBef>
              <a:buClr>
                <a:srgbClr val="1B75BC"/>
              </a:buClr>
              <a:buFont typeface="Arial" panose="020B0604020202020204" pitchFamily="34" charset="0"/>
              <a:buChar char="•"/>
              <a:defRPr/>
            </a:pPr>
            <a:endParaRPr lang="en-US" dirty="0">
              <a:latin typeface="Arial"/>
              <a:cs typeface="Arial" panose="020B0604020202020204" pitchFamily="34" charset="0"/>
            </a:endParaRPr>
          </a:p>
          <a:p>
            <a:pPr marL="285750" marR="0" lvl="1" indent="-285750" defTabSz="914400" fontAlgn="auto">
              <a:lnSpc>
                <a:spcPct val="90000"/>
              </a:lnSpc>
              <a:spcBef>
                <a:spcPts val="500"/>
              </a:spcBef>
              <a:spcAft>
                <a:spcPts val="0"/>
              </a:spcAft>
              <a:buClr>
                <a:srgbClr val="1B75BC"/>
              </a:buClr>
              <a:buSzTx/>
              <a:buFont typeface="Arial" panose="020B0604020202020204" pitchFamily="34" charset="0"/>
              <a:buChar char="•"/>
              <a:tabLst/>
              <a:defRPr/>
            </a:pPr>
            <a:endParaRPr lang="en-US" b="1" dirty="0">
              <a:solidFill>
                <a:srgbClr val="111111"/>
              </a:solidFill>
              <a:latin typeface="Arial"/>
              <a:cs typeface="Arial" panose="020B0604020202020204" pitchFamily="34" charset="0"/>
            </a:endParaRPr>
          </a:p>
          <a:p>
            <a:pPr marL="742950" lvl="1" indent="-285750" algn="l">
              <a:buFont typeface="Arial" panose="020B0604020202020204" pitchFamily="34" charset="0"/>
              <a:buChar char="•"/>
            </a:pPr>
            <a:endParaRPr lang="en-GB" b="0" i="0" dirty="0">
              <a:solidFill>
                <a:srgbClr val="111111"/>
              </a:solidFill>
              <a:effectLst/>
              <a:latin typeface="-apple-system"/>
            </a:endParaRPr>
          </a:p>
        </p:txBody>
      </p:sp>
      <p:sp>
        <p:nvSpPr>
          <p:cNvPr id="6" name="Footer Placeholder 5">
            <a:extLst>
              <a:ext uri="{FF2B5EF4-FFF2-40B4-BE49-F238E27FC236}">
                <a16:creationId xmlns:a16="http://schemas.microsoft.com/office/drawing/2014/main" id="{B31C90B6-D608-782F-540C-C35C29CCC6CE}"/>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0F6FA2AF-7380-9391-C195-4FB8A7BD2D8C}"/>
              </a:ext>
            </a:extLst>
          </p:cNvPr>
          <p:cNvSpPr>
            <a:spLocks noGrp="1"/>
          </p:cNvSpPr>
          <p:nvPr>
            <p:ph type="sldNum" sz="quarter" idx="11"/>
          </p:nvPr>
        </p:nvSpPr>
        <p:spPr/>
        <p:txBody>
          <a:bodyPr/>
          <a:lstStyle/>
          <a:p>
            <a:fld id="{820380F8-7D3E-4675-A1FD-0F1FFDC88BE2}" type="slidenum">
              <a:rPr lang="en-GB" smtClean="0"/>
              <a:pPr/>
              <a:t>6</a:t>
            </a:fld>
            <a:endParaRPr lang="en-GB" dirty="0"/>
          </a:p>
        </p:txBody>
      </p:sp>
    </p:spTree>
    <p:extLst>
      <p:ext uri="{BB962C8B-B14F-4D97-AF65-F5344CB8AC3E}">
        <p14:creationId xmlns:p14="http://schemas.microsoft.com/office/powerpoint/2010/main" val="14429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D484-7AB7-15DA-1961-51135A986212}"/>
              </a:ext>
            </a:extLst>
          </p:cNvPr>
          <p:cNvSpPr>
            <a:spLocks noGrp="1"/>
          </p:cNvSpPr>
          <p:nvPr>
            <p:ph type="title"/>
          </p:nvPr>
        </p:nvSpPr>
        <p:spPr>
          <a:xfrm>
            <a:off x="839788" y="447042"/>
            <a:ext cx="10512425" cy="679036"/>
          </a:xfrm>
        </p:spPr>
        <p:txBody>
          <a:bodyPr/>
          <a:lstStyle/>
          <a:p>
            <a:pPr>
              <a:buClr>
                <a:schemeClr val="dk1">
                  <a:lumMod val="100000"/>
                </a:schemeClr>
              </a:buClr>
            </a:pPr>
            <a:r>
              <a:rPr lang="en-GB" b="1" i="0" dirty="0">
                <a:solidFill>
                  <a:srgbClr val="000000"/>
                </a:solidFill>
                <a:effectLst/>
                <a:latin typeface="Satoshi"/>
              </a:rPr>
              <a:t>Process of Expert Determination</a:t>
            </a:r>
            <a:br>
              <a:rPr lang="en-GB" b="1" i="0" dirty="0">
                <a:solidFill>
                  <a:srgbClr val="000000"/>
                </a:solidFill>
                <a:effectLst/>
                <a:latin typeface="Satoshi"/>
              </a:rPr>
            </a:br>
            <a:endParaRPr lang="en-GB" dirty="0">
              <a:solidFill>
                <a:srgbClr val="000000"/>
              </a:solidFill>
              <a:latin typeface="Satoshi"/>
            </a:endParaRPr>
          </a:p>
        </p:txBody>
      </p:sp>
      <p:sp>
        <p:nvSpPr>
          <p:cNvPr id="3" name="Text Placeholder 2">
            <a:extLst>
              <a:ext uri="{FF2B5EF4-FFF2-40B4-BE49-F238E27FC236}">
                <a16:creationId xmlns:a16="http://schemas.microsoft.com/office/drawing/2014/main" id="{75A0163E-3BF3-EA0C-082A-45E8812B926C}"/>
              </a:ext>
            </a:extLst>
          </p:cNvPr>
          <p:cNvSpPr>
            <a:spLocks noGrp="1"/>
          </p:cNvSpPr>
          <p:nvPr>
            <p:ph type="body" sz="quarter" idx="12"/>
          </p:nvPr>
        </p:nvSpPr>
        <p:spPr>
          <a:xfrm>
            <a:off x="839788" y="1126078"/>
            <a:ext cx="10512425" cy="358235"/>
          </a:xfrm>
        </p:spPr>
        <p:txBody>
          <a:bodyPr>
            <a:normAutofit lnSpcReduction="10000"/>
          </a:bodyPr>
          <a:lstStyle/>
          <a:p>
            <a:r>
              <a:rPr lang="en-US" dirty="0">
                <a:latin typeface="Arial"/>
              </a:rPr>
              <a:t>Considerations (continued)</a:t>
            </a:r>
          </a:p>
          <a:p>
            <a:endParaRPr lang="en-GB" dirty="0"/>
          </a:p>
        </p:txBody>
      </p:sp>
      <p:sp>
        <p:nvSpPr>
          <p:cNvPr id="4" name="TextBox 3">
            <a:extLst>
              <a:ext uri="{FF2B5EF4-FFF2-40B4-BE49-F238E27FC236}">
                <a16:creationId xmlns:a16="http://schemas.microsoft.com/office/drawing/2014/main" id="{72FD75B5-0049-C786-6554-17906EB15BB8}"/>
              </a:ext>
            </a:extLst>
          </p:cNvPr>
          <p:cNvSpPr txBox="1"/>
          <p:nvPr/>
        </p:nvSpPr>
        <p:spPr>
          <a:xfrm>
            <a:off x="836613" y="1591489"/>
            <a:ext cx="10515600" cy="4065728"/>
          </a:xfrm>
          <a:prstGeom prst="rect">
            <a:avLst/>
          </a:prstGeom>
          <a:noFill/>
        </p:spPr>
        <p:txBody>
          <a:bodyPr wrap="square" lIns="0" tIns="0" rIns="0" bIns="0">
            <a:spAutoFit/>
          </a:bodyPr>
          <a:lstStyle/>
          <a:p>
            <a:pPr marL="230400" lvl="0" indent="-230400" defTabSz="914400">
              <a:lnSpc>
                <a:spcPct val="90000"/>
              </a:lnSpc>
              <a:spcBef>
                <a:spcPts val="1000"/>
              </a:spcBef>
              <a:buClr>
                <a:srgbClr val="1B75BC"/>
              </a:buClr>
              <a:buFont typeface="Arial" panose="020B0604020202020204" pitchFamily="34" charset="0"/>
              <a:buChar char="•"/>
            </a:pPr>
            <a:r>
              <a:rPr lang="en-GB" b="1" dirty="0">
                <a:solidFill>
                  <a:prstClr val="black"/>
                </a:solidFill>
                <a:cs typeface="Arial" panose="020B0604020202020204" pitchFamily="34" charset="0"/>
              </a:rPr>
              <a:t>Agreement on the binding nature of the decision</a:t>
            </a:r>
            <a:endParaRPr lang="en-US" b="1"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Save for fraud (whose) or manifest error</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But be careful – is it binding on matters of law (</a:t>
            </a:r>
            <a:r>
              <a:rPr lang="en-GB" sz="1600" i="1" dirty="0">
                <a:solidFill>
                  <a:prstClr val="black"/>
                </a:solidFill>
                <a:cs typeface="Arial" panose="020B0604020202020204" pitchFamily="34" charset="0"/>
              </a:rPr>
              <a:t>Barclays Bank v Nylon Capital </a:t>
            </a:r>
            <a:r>
              <a:rPr lang="en-GB" sz="1600" dirty="0">
                <a:solidFill>
                  <a:prstClr val="black"/>
                </a:solidFill>
                <a:cs typeface="Arial" panose="020B0604020202020204" pitchFamily="34" charset="0"/>
              </a:rPr>
              <a:t>and following cases)</a:t>
            </a:r>
            <a:r>
              <a:rPr lang="en-GB" sz="1600" i="1" dirty="0">
                <a:solidFill>
                  <a:prstClr val="black"/>
                </a:solidFill>
                <a:cs typeface="Arial" panose="020B0604020202020204" pitchFamily="34" charset="0"/>
              </a:rPr>
              <a:t> </a:t>
            </a:r>
            <a:endParaRPr lang="en-US" sz="1600" i="1"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Create jeopardy for the parties if they appeal/challenge – who pays the expert’s costs in a challenge – indemnity provision?</a:t>
            </a:r>
            <a:endParaRPr lang="en-US" sz="1600" dirty="0">
              <a:solidFill>
                <a:prstClr val="black"/>
              </a:solidFill>
              <a:cs typeface="Arial" panose="020B0604020202020204" pitchFamily="34" charset="0"/>
            </a:endParaRPr>
          </a:p>
          <a:p>
            <a:pPr marL="628650" marR="0" lvl="2" defTabSz="914400" fontAlgn="auto">
              <a:lnSpc>
                <a:spcPct val="90000"/>
              </a:lnSpc>
              <a:spcBef>
                <a:spcPts val="500"/>
              </a:spcBef>
              <a:spcAft>
                <a:spcPts val="0"/>
              </a:spcAft>
              <a:buClr>
                <a:srgbClr val="1B75BC"/>
              </a:buClr>
              <a:buSzTx/>
              <a:tabLst/>
              <a:defRPr/>
            </a:pPr>
            <a:endParaRPr kumimoji="0" lang="en-US" strike="noStrike" kern="1200" cap="none" spc="0" normalizeH="0" baseline="0" noProof="0" dirty="0">
              <a:ln>
                <a:noFill/>
              </a:ln>
              <a:solidFill>
                <a:srgbClr val="111111"/>
              </a:solidFill>
              <a:effectLst/>
              <a:uLnTx/>
              <a:uFillTx/>
              <a:latin typeface="Arial"/>
              <a:ea typeface="+mn-ea"/>
              <a:cs typeface="Arial" panose="020B0604020202020204" pitchFamily="34" charset="0"/>
            </a:endParaRPr>
          </a:p>
          <a:p>
            <a:pPr marL="230400" lvl="0" indent="-230400" defTabSz="914400">
              <a:lnSpc>
                <a:spcPct val="90000"/>
              </a:lnSpc>
              <a:spcBef>
                <a:spcPts val="1000"/>
              </a:spcBef>
              <a:buClr>
                <a:srgbClr val="1B75BC"/>
              </a:buClr>
              <a:buFont typeface="Arial" panose="020B0604020202020204" pitchFamily="34" charset="0"/>
              <a:buChar char="•"/>
            </a:pPr>
            <a:r>
              <a:rPr lang="en-GB" b="1" dirty="0">
                <a:solidFill>
                  <a:prstClr val="black"/>
                </a:solidFill>
                <a:cs typeface="Arial" panose="020B0604020202020204" pitchFamily="34" charset="0"/>
              </a:rPr>
              <a:t>Sticking to the script (parties and expert)</a:t>
            </a:r>
            <a:endParaRPr lang="en-US" b="1"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Get agreement that you can invoke sanctions on parties operating outside the agreed process (or disregard them)</a:t>
            </a:r>
            <a:endParaRPr lang="en-US" sz="1600" dirty="0">
              <a:solidFill>
                <a:prstClr val="black"/>
              </a:solidFill>
              <a:cs typeface="Arial" panose="020B0604020202020204" pitchFamily="34" charset="0"/>
            </a:endParaRPr>
          </a:p>
          <a:p>
            <a:pPr marL="628650" lvl="2" defTabSz="914400">
              <a:lnSpc>
                <a:spcPct val="90000"/>
              </a:lnSpc>
              <a:spcBef>
                <a:spcPts val="500"/>
              </a:spcBef>
              <a:buClr>
                <a:srgbClr val="1B75BC"/>
              </a:buClr>
              <a:defRPr/>
            </a:pPr>
            <a:endParaRPr lang="en-US" dirty="0">
              <a:latin typeface="Arial"/>
              <a:cs typeface="Arial" panose="020B0604020202020204" pitchFamily="34" charset="0"/>
            </a:endParaRPr>
          </a:p>
          <a:p>
            <a:pPr marL="230400" lvl="0" indent="-230400" defTabSz="914400">
              <a:lnSpc>
                <a:spcPct val="90000"/>
              </a:lnSpc>
              <a:spcBef>
                <a:spcPts val="1000"/>
              </a:spcBef>
              <a:buClr>
                <a:srgbClr val="1B75BC"/>
              </a:buClr>
              <a:buFont typeface="Arial" panose="020B0604020202020204" pitchFamily="34" charset="0"/>
              <a:buChar char="•"/>
            </a:pPr>
            <a:r>
              <a:rPr lang="en-US" b="1" dirty="0">
                <a:solidFill>
                  <a:prstClr val="black"/>
                </a:solidFill>
                <a:cs typeface="Arial" panose="020B0604020202020204" pitchFamily="34" charset="0"/>
              </a:rPr>
              <a:t>Speaking (Reasoned) vs Non-Speaking</a:t>
            </a: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How can there be </a:t>
            </a:r>
            <a:r>
              <a:rPr lang="en-GB" sz="1600" u="sng" dirty="0">
                <a:solidFill>
                  <a:prstClr val="black"/>
                </a:solidFill>
                <a:cs typeface="Arial" panose="020B0604020202020204" pitchFamily="34" charset="0"/>
              </a:rPr>
              <a:t>manifest</a:t>
            </a:r>
            <a:r>
              <a:rPr lang="en-GB" sz="1600" dirty="0">
                <a:solidFill>
                  <a:prstClr val="black"/>
                </a:solidFill>
                <a:cs typeface="Arial" panose="020B0604020202020204" pitchFamily="34" charset="0"/>
              </a:rPr>
              <a:t> error if the reasoning is opaque?</a:t>
            </a:r>
            <a:endParaRPr lang="en-US" sz="1600" dirty="0">
              <a:solidFill>
                <a:prstClr val="black"/>
              </a:solidFill>
              <a:cs typeface="Arial" panose="020B0604020202020204" pitchFamily="34" charset="0"/>
            </a:endParaRPr>
          </a:p>
          <a:p>
            <a:pPr marL="687600" lvl="1" indent="-230400" defTabSz="914400">
              <a:lnSpc>
                <a:spcPct val="90000"/>
              </a:lnSpc>
              <a:spcBef>
                <a:spcPts val="500"/>
              </a:spcBef>
              <a:buClr>
                <a:srgbClr val="1B75BC"/>
              </a:buClr>
              <a:buFont typeface="Arial" panose="020B0604020202020204" pitchFamily="34" charset="0"/>
              <a:buChar char="•"/>
            </a:pPr>
            <a:r>
              <a:rPr lang="en-GB" sz="1600" dirty="0">
                <a:solidFill>
                  <a:prstClr val="black"/>
                </a:solidFill>
                <a:cs typeface="Arial" panose="020B0604020202020204" pitchFamily="34" charset="0"/>
              </a:rPr>
              <a:t>Don’t assume cheaper or easier – still need to create a fully reasoned decision for internal QA purposes</a:t>
            </a:r>
            <a:endParaRPr lang="en-US" sz="1600" dirty="0">
              <a:solidFill>
                <a:prstClr val="black"/>
              </a:solidFill>
              <a:cs typeface="Arial" panose="020B0604020202020204" pitchFamily="34" charset="0"/>
            </a:endParaRPr>
          </a:p>
          <a:p>
            <a:pPr marL="742950" lvl="1" indent="-285750" algn="l">
              <a:buFont typeface="Arial" panose="020B0604020202020204" pitchFamily="34" charset="0"/>
              <a:buChar char="•"/>
            </a:pPr>
            <a:endParaRPr lang="en-GB" b="0" i="0" dirty="0">
              <a:solidFill>
                <a:srgbClr val="111111"/>
              </a:solidFill>
              <a:effectLst/>
              <a:latin typeface="-apple-system"/>
            </a:endParaRPr>
          </a:p>
        </p:txBody>
      </p:sp>
      <p:sp>
        <p:nvSpPr>
          <p:cNvPr id="6" name="Footer Placeholder 5">
            <a:extLst>
              <a:ext uri="{FF2B5EF4-FFF2-40B4-BE49-F238E27FC236}">
                <a16:creationId xmlns:a16="http://schemas.microsoft.com/office/drawing/2014/main" id="{B31C90B6-D608-782F-540C-C35C29CCC6CE}"/>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0F6FA2AF-7380-9391-C195-4FB8A7BD2D8C}"/>
              </a:ext>
            </a:extLst>
          </p:cNvPr>
          <p:cNvSpPr>
            <a:spLocks noGrp="1"/>
          </p:cNvSpPr>
          <p:nvPr>
            <p:ph type="sldNum" sz="quarter" idx="11"/>
          </p:nvPr>
        </p:nvSpPr>
        <p:spPr/>
        <p:txBody>
          <a:bodyPr/>
          <a:lstStyle/>
          <a:p>
            <a:fld id="{820380F8-7D3E-4675-A1FD-0F1FFDC88BE2}" type="slidenum">
              <a:rPr lang="en-GB" smtClean="0"/>
              <a:pPr/>
              <a:t>7</a:t>
            </a:fld>
            <a:endParaRPr lang="en-GB" dirty="0"/>
          </a:p>
        </p:txBody>
      </p:sp>
    </p:spTree>
    <p:extLst>
      <p:ext uri="{BB962C8B-B14F-4D97-AF65-F5344CB8AC3E}">
        <p14:creationId xmlns:p14="http://schemas.microsoft.com/office/powerpoint/2010/main" val="332962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519614" y="3645024"/>
            <a:ext cx="4968875" cy="1152128"/>
          </a:xfrm>
        </p:spPr>
        <p:txBody>
          <a:bodyPr/>
          <a:lstStyle/>
          <a:p>
            <a:pPr algn="r"/>
            <a:endParaRPr lang="en-GB" sz="2000" b="1" dirty="0"/>
          </a:p>
          <a:p>
            <a:pPr algn="r"/>
            <a:endParaRPr lang="en-GB" sz="2000" dirty="0"/>
          </a:p>
        </p:txBody>
      </p:sp>
      <p:sp>
        <p:nvSpPr>
          <p:cNvPr id="3074" name="Rectangle 8"/>
          <p:cNvSpPr>
            <a:spLocks noGrp="1" noChangeArrowheads="1"/>
          </p:cNvSpPr>
          <p:nvPr>
            <p:ph type="ctrTitle"/>
          </p:nvPr>
        </p:nvSpPr>
        <p:spPr>
          <a:xfrm>
            <a:off x="1415480" y="2564904"/>
            <a:ext cx="10363200" cy="1470025"/>
          </a:xfrm>
        </p:spPr>
        <p:txBody>
          <a:bodyPr/>
          <a:lstStyle/>
          <a:p>
            <a:pPr eaLnBrk="1" hangingPunct="1"/>
            <a:r>
              <a:rPr lang="en-GB" b="0" dirty="0"/>
              <a:t>EXPERT DETERMINATION - W v H &amp; </a:t>
            </a:r>
            <a:r>
              <a:rPr lang="en-GB" b="0" dirty="0" err="1"/>
              <a:t>Ors</a:t>
            </a:r>
            <a:br>
              <a:rPr lang="en-GB" b="0" dirty="0"/>
            </a:br>
            <a:br>
              <a:rPr lang="en-GB" b="0" dirty="0"/>
            </a:br>
            <a:r>
              <a:rPr lang="en-GB" b="0" dirty="0"/>
              <a:t>ANDREW DONALDSON</a:t>
            </a:r>
            <a:br>
              <a:rPr lang="en-GB" b="0" dirty="0"/>
            </a:br>
            <a:br>
              <a:rPr lang="en-GB" b="0" dirty="0"/>
            </a:br>
            <a:r>
              <a:rPr lang="en-GB" b="0" dirty="0"/>
              <a:t> NOVEMBER 2024</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criptedShapesTocAlgo"/>
  <p:tag name="UPSLIDETOCMASTERID" val="BHP06 08 2021"/>
  <p:tag name="UPSLIDETOCMASTERNAME" val="BHP"/>
  <p:tag name="UPSLIDETOCMASTERLASTEDITIONDATE" val="637587123731321362"/>
  <p:tag name="TEMPLATESHORTNAMETAG" val="BHP Dark Blue"/>
  <p:tag name="TEMPLATEFULLNAMETAG" val="BHP Dark Blue"/>
  <p:tag name="UPSLIDE" val="BHP02638_BHP Dark Blue_06-08-2021"/>
  <p:tag name="UPSLIDEVERSION" val="6.8.39.0"/>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false&lt;/ContainsAppendix&gt;&#10;    &lt;ContainsUnNumberedSections&gt;false&lt;/ContainsUnNumberedSections&gt;&#10;    &lt;SlideTitle&gt;Contents&lt;/SlideTitle&gt;&#10;  &lt;/TocSlidesOptions&gt;&#10;  &lt;SectionSlideOptions&gt;&#10;    &lt;ContainsOwnSubSection&gt;fals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gt;Table of contents&lt;/SlideTitle&gt;&#10;  &lt;/SectionSlideOptions&gt;&#10;  &lt;SubSectionSlideOptions&gt;&#10;    &lt;ContainsOtherSubsections&gt;false&lt;/ContainsOtherSubsections&gt;&#10;    &lt;ContainsOwnSlides&gt;false&lt;/ContainsOwnSlides&gt;&#10;    &lt;ContainsParentSection&gt;false&lt;/ContainsParentSection&gt;&#10;    &lt;ContainsOtherSections&gt;true&lt;/ContainsOtherSections&gt;&#10;    &lt;containsAppendix&gt;false&lt;/containsAppendix&gt;&#10;    &lt;containsUnnumberedSections&gt;false&lt;/containsUnnumberedSections&gt;&#10;    &lt;SlideTitle&gt;Table of contents&lt;/SlideTitle&gt;&#10;  &lt;/SubSectionSlideOptions&gt;&#10;  &lt;UsedSlideLayouts&gt;&#10;    &lt;TocSlidesLayout&gt;&#10;      &lt;DesignName&gt;BHP&lt;/DesignName&gt;&#10;      &lt;LayoutName&gt;Contents&lt;/LayoutName&gt;&#10;    &lt;/TocSlidesLayout&gt;&#10;    &lt;SectionLayout&gt;&#10;      &lt;DesignName&gt;BHP&lt;/DesignName&gt;&#10;      &lt;LayoutName&gt;Section&lt;/LayoutName&gt;&#10;    &lt;/SectionLayout&gt;&#10;    &lt;SubsectionLayout&gt;&#10;      &lt;DesignName&gt;BHP&lt;/DesignName&gt;&#10;      &lt;LayoutName&gt;Blank&lt;/LayoutName&gt;&#10;    &lt;/SubsectionLayout&gt;&#10;    &lt;AppendixLayout&gt;&#10;      &lt;DesignName /&gt;&#10;      &lt;LayoutName /&gt;&#10;    &lt;/AppendixLayout&gt;&#10;    &lt;TitleSliLayout&gt;&#10;      &lt;DesignName&gt;BHP&lt;/DesignName&gt;&#10;      &lt;LayoutName&gt;Title Slide&lt;/LayoutName&gt;&#10;    &lt;/TitleSliLayout&gt;&#10;  &lt;/UsedSlideLayouts&gt;&#10;  &lt;ActiveReminders&gt;&#10;    &lt;MigrationVersion&gt;6.8.45.1&lt;/MigrationVersion&gt;&#10;  &lt;/ActiveReminders&gt;&#10;  &lt;HardRefreshRequired&gt;false&lt;/HardRefreshRequired&gt;&#10;  &lt;CustomAlgoOptions xsi:type=&quot;ScriptedSpecificAlgoOptions&quot;&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tru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true&lt;/DisplayTOCOnTwocolumns&gt;&#10;      &lt;Scripts&gt;&#10;        &lt;BeforeSubSecTitle /&gt;&#10;        &lt;BeforeSlideIndex /&gt;&#10;        &lt;AfterSecNum&gt;.&lt;/AfterSecNum&gt;&#10;        &lt;BeforeSecNum /&gt;&#10;        &lt;ZeroBeforeSecNum&gt;false&lt;/Zero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false&lt;/UseManualSpacing&gt;&#10;        &lt;ManualSpacing&gt;&#10;          &lt;SpaceBeforeSections&gt;17.4750233&lt;/SpaceBeforeSections&gt;&#10;          &lt;SpaceBeforeSubSections&gt;11.6500158&lt;/SpaceBeforeSubSections&gt;&#10;          &lt;SpaceBeforeSlides&gt;5.825008&lt;/SpaceBeforeSlides&gt;&#10;        &lt;/ManualSpacing&gt;&#10;        &lt;ManualSpacingSections&gt;&#10;          &lt;SpaceBeforeSections&gt;17.4750233&lt;/SpaceBeforeSections&gt;&#10;          &lt;SpaceBeforeSubSections&gt;11.6500158&lt;/SpaceBeforeSubSections&gt;&#10;          &lt;SpaceBeforeSlides&gt;5.825008&lt;/SpaceBeforeSlides&gt;&#10;        &lt;/ManualSpacingSections&gt;&#10;        &lt;ManualSpacingSubSections&gt;&#10;          &lt;SpaceBeforeSections&gt;17.4750233&lt;/SpaceBeforeSections&gt;&#10;          &lt;SpaceBeforeSubSections&gt;11.6500158&lt;/SpaceBeforeSubSections&gt;&#10;          &lt;SpaceBeforeSlides&gt;5.825008&lt;/SpaceBeforeSlides&gt;&#10;        &lt;/ManualSpacingSubSections&gt;&#10;        &lt;UseSpecificSpacingForSecDivider&gt;false&lt;/UseSpecificSpacingForSecDivider&gt;&#10;        &lt;UseSpecificSpacingForSubSecDivider&gt;false&lt;/UseSpecificSpacingForSubSecDivider&gt;&#10;      &lt;/ManVerticalSpacing&gt;&#10;    &lt;/CustomBaseAlgoOptions&gt;&#10;    &lt;Sh1SecDividerOptions&gt;&#10;      &lt;UseShapeInDividers&gt;true&lt;/UseShapeInDividers&gt;&#10;      &lt;script&gt;&amp;lt;%SectionNum%&amp;gt;.&lt;/script&gt;&#10;    &lt;/Sh1SecDividerOptions&gt;&#10;    &lt;Sh2SecDividerOptions&gt;&#10;      &lt;UseShapeInDividers&gt;true&lt;/UseShapeInDividers&gt;&#10;      &lt;script&gt;&amp;lt;%SectionName%&amp;gt;&lt;/script&gt;&#10;    &lt;/Sh2SecDividerOptions&gt;&#10;    &lt;Sh3SecDividerOptions&gt;&#10;      &lt;UseShapeInDividers&gt;false&lt;/UseShapeInDividers&gt;&#10;    &lt;/Sh3SecDividerOptions&gt;&#10;    &lt;Sh1SubSecDividerOptions&gt;&#10;      &lt;UseShapeInDividers&gt;false&lt;/UseShapeInDividers&gt;&#10;    &lt;/Sh1SubSecDividerOptions&gt;&#10;    &lt;Sh2SubSecDividerOptions&gt;&#10;      &lt;UseShapeInDividers&gt;false&lt;/UseShapeInDividers&gt;&#10;    &lt;/Sh2SubSecDividerOptions&gt;&#10;    &lt;Sh3SubSecDividerOptions&gt;&#10;      &lt;UseShapeInDividers&gt;false&lt;/UseShapeInDividers&gt;&#10;    &lt;/Sh3SubSecDividerOptions&gt;&#10;    &lt;ThreeLevelTOC&gt;false&lt;/ThreeLevelTOC&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RomanAnd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ags/tag11.xml><?xml version="1.0" encoding="utf-8"?>
<p:tagLst xmlns:a="http://schemas.openxmlformats.org/drawingml/2006/main" xmlns:r="http://schemas.openxmlformats.org/officeDocument/2006/relationships" xmlns:p="http://schemas.openxmlformats.org/presentationml/2006/main">
  <p:tag name="HIDETOC" val="true"/>
</p:tagLst>
</file>

<file path=ppt/tags/tag12.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3"/>
  <p:tag name="TOCTEMPLATESHAPENAME" val="Third Shape"/>
  <p:tag name="TOCTEMPLATESHAPEDESCRIPTION" val="Fill it with anything!"/>
</p:tagLst>
</file>

<file path=ppt/tags/tag13.xml><?xml version="1.0" encoding="utf-8"?>
<p:tagLst xmlns:a="http://schemas.openxmlformats.org/drawingml/2006/main" xmlns:r="http://schemas.openxmlformats.org/officeDocument/2006/relationships" xmlns:p="http://schemas.openxmlformats.org/presentationml/2006/main">
  <p:tag name="NAME" val="Shape1"/>
  <p:tag name="TOCTEMPLATESHAPENAME" val="First Shape"/>
  <p:tag name="TOCTEMPLATESHAPEDESCRIPTION" val="Fill it with anything!"/>
</p:tagLst>
</file>

<file path=ppt/tags/tag14.xml><?xml version="1.0" encoding="utf-8"?>
<p:tagLst xmlns:a="http://schemas.openxmlformats.org/drawingml/2006/main" xmlns:r="http://schemas.openxmlformats.org/officeDocument/2006/relationships" xmlns:p="http://schemas.openxmlformats.org/presentationml/2006/main">
  <p:tag name="NAME" val="Shape2"/>
  <p:tag name="TOCTEMPLATESHAPENAME" val="Second Shape"/>
  <p:tag name="TOCTEMPLATESHAPEDESCRIPTION" val="Fill it with anything!"/>
</p:tagLst>
</file>

<file path=ppt/tags/tag15.xml><?xml version="1.0" encoding="utf-8"?>
<p:tagLst xmlns:a="http://schemas.openxmlformats.org/drawingml/2006/main" xmlns:r="http://schemas.openxmlformats.org/officeDocument/2006/relationships" xmlns:p="http://schemas.openxmlformats.org/presentationml/2006/main">
  <p:tag name="HIDETOC" val="true"/>
</p:tagLst>
</file>

<file path=ppt/tags/tag16.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17.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18.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3"/>
  <p:tag name="TOCTEMPLATESHAPENAME" val="Third Shape"/>
  <p:tag name="TOCTEMPLATESHAPEDESCRIPTION" val="Fill it with anything!"/>
</p:tagLst>
</file>

<file path=ppt/tags/tag19.xml><?xml version="1.0" encoding="utf-8"?>
<p:tagLst xmlns:a="http://schemas.openxmlformats.org/drawingml/2006/main" xmlns:r="http://schemas.openxmlformats.org/officeDocument/2006/relationships" xmlns:p="http://schemas.openxmlformats.org/presentationml/2006/main">
  <p:tag name="HIDETOC" val="true"/>
</p:tagLst>
</file>

<file path=ppt/tags/tag2.xml><?xml version="1.0" encoding="utf-8"?>
<p:tagLst xmlns:a="http://schemas.openxmlformats.org/drawingml/2006/main" xmlns:r="http://schemas.openxmlformats.org/officeDocument/2006/relationships" xmlns:p="http://schemas.openxmlformats.org/presentationml/2006/main">
  <p:tag name="NAME" val="SUBSECTIONUM"/>
  <p:tag name="TOCTEMPLATESHAPENAME" val="Index des sous-section"/>
  <p:tag name="TOCTEMPLATESHAPEDESCRIPTION" val="Définit le format de la forme contenant les numéros des sou-sections"/>
</p:tagLst>
</file>

<file path=ppt/tags/tag20.xml><?xml version="1.0" encoding="utf-8"?>
<p:tagLst xmlns:a="http://schemas.openxmlformats.org/drawingml/2006/main" xmlns:r="http://schemas.openxmlformats.org/officeDocument/2006/relationships" xmlns:p="http://schemas.openxmlformats.org/presentationml/2006/main">
  <p:tag name="HIDETOC" val="true"/>
</p:tagLst>
</file>

<file path=ppt/tags/tag3.xml><?xml version="1.0" encoding="utf-8"?>
<p:tagLst xmlns:a="http://schemas.openxmlformats.org/drawingml/2006/main" xmlns:r="http://schemas.openxmlformats.org/officeDocument/2006/relationships" xmlns:p="http://schemas.openxmlformats.org/presentationml/2006/main">
  <p:tag name="NAME" val="SUBSECTIONTITLE"/>
  <p:tag name="TOCTEMPLATESHAPENAME" val="Titre des sous-sections"/>
  <p:tag name="TOCTEMPLATESHAPEDESCRIPTION" val="Définit le format de la forme contenant les titres des sous-sections."/>
</p:tagLst>
</file>

<file path=ppt/tags/tag4.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5.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6.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9.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heme/theme1.xml><?xml version="1.0" encoding="utf-8"?>
<a:theme xmlns:a="http://schemas.openxmlformats.org/drawingml/2006/main" name="BHP">
  <a:themeElements>
    <a:clrScheme name="BHP">
      <a:dk1>
        <a:sysClr val="windowText" lastClr="000000"/>
      </a:dk1>
      <a:lt1>
        <a:sysClr val="window" lastClr="FFFFFF"/>
      </a:lt1>
      <a:dk2>
        <a:srgbClr val="262262"/>
      </a:dk2>
      <a:lt2>
        <a:srgbClr val="00AEEF"/>
      </a:lt2>
      <a:accent1>
        <a:srgbClr val="1B75BC"/>
      </a:accent1>
      <a:accent2>
        <a:srgbClr val="00AEEF"/>
      </a:accent2>
      <a:accent3>
        <a:srgbClr val="262262"/>
      </a:accent3>
      <a:accent4>
        <a:srgbClr val="A5A5A5"/>
      </a:accent4>
      <a:accent5>
        <a:srgbClr val="D8D8D8"/>
      </a:accent5>
      <a:accent6>
        <a:srgbClr val="FFFFFF"/>
      </a:accent6>
      <a:hlink>
        <a:srgbClr val="1B75BC"/>
      </a:hlink>
      <a:folHlink>
        <a:srgbClr val="1B75BC"/>
      </a:folHlink>
    </a:clrScheme>
    <a:fontScheme name="BHP">
      <a:majorFont>
        <a:latin typeface="Satoshi"/>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dirty="0" smtClean="0"/>
        </a:defPPr>
      </a:lstStyle>
    </a:txDef>
  </a:objectDefaults>
  <a:extraClrSchemeLst/>
  <a:custClrLst>
    <a:custClr name="Green">
      <a:srgbClr val="02DEAF"/>
    </a:custClr>
    <a:custClr name="Orange">
      <a:srgbClr val="FCA311"/>
    </a:custClr>
    <a:custClr name="Purple">
      <a:srgbClr val="873276"/>
    </a:custClr>
  </a:custClrLst>
  <a:extLst>
    <a:ext uri="{05A4C25C-085E-4340-85A3-A5531E510DB2}">
      <thm15:themeFamily xmlns:thm15="http://schemas.microsoft.com/office/thememl/2012/main" name="UpSlideTemplate.potx" id="{96105A43-CC85-453A-943B-E0217C04816A}" vid="{817FB758-3FA1-45AF-AC6C-9F8BDB63F4E8}"/>
    </a:ext>
  </a:extLst>
</a:theme>
</file>

<file path=ppt/theme/theme2.xml><?xml version="1.0" encoding="utf-8"?>
<a:theme xmlns:a="http://schemas.openxmlformats.org/drawingml/2006/main" name="UpSlide Table Of Content Master (do not edi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96105A43-CC85-453A-943B-E0217C04816A}" vid="{C32E8A5D-0A6A-4E62-A4C5-225E3E676E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UpSlideTemplate</Template>
  <TotalTime>1568</TotalTime>
  <Words>5100</Words>
  <Application>Microsoft Office PowerPoint</Application>
  <PresentationFormat>Widescreen</PresentationFormat>
  <Paragraphs>485</Paragraphs>
  <Slides>51</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-apple-system</vt:lpstr>
      <vt:lpstr>Arial</vt:lpstr>
      <vt:lpstr>Big Shoulders Display ExtraBold</vt:lpstr>
      <vt:lpstr>Calibri</vt:lpstr>
      <vt:lpstr>Courier New</vt:lpstr>
      <vt:lpstr>Garamond</vt:lpstr>
      <vt:lpstr>Quicksand</vt:lpstr>
      <vt:lpstr>Quicksand SemiBold</vt:lpstr>
      <vt:lpstr>Satoshi</vt:lpstr>
      <vt:lpstr>Times New Roman</vt:lpstr>
      <vt:lpstr>VerbCond Regular</vt:lpstr>
      <vt:lpstr>BHP</vt:lpstr>
      <vt:lpstr>UpSlide Table Of Content Master (do not edit)</vt:lpstr>
      <vt:lpstr>Expert Determinations</vt:lpstr>
      <vt:lpstr>Introduction to Expert Determination</vt:lpstr>
      <vt:lpstr>Introduction to Expert Determination</vt:lpstr>
      <vt:lpstr>When is Expert Determination Used?</vt:lpstr>
      <vt:lpstr>When is Expert Determination Used?</vt:lpstr>
      <vt:lpstr>Process of Expert Determination </vt:lpstr>
      <vt:lpstr>Process of Expert Determination </vt:lpstr>
      <vt:lpstr>Process of Expert Determination </vt:lpstr>
      <vt:lpstr>EXPERT DETERMINATION - W v H &amp; Ors  ANDREW DONALDSON   NOVEMBER 2024</vt:lpstr>
      <vt:lpstr>Contents.</vt:lpstr>
      <vt:lpstr>W – V - H &amp; Ors - Background</vt:lpstr>
      <vt:lpstr>W – V - H &amp; Ors – THE SPA</vt:lpstr>
      <vt:lpstr>W – V - H &amp; Ors – THE SPA</vt:lpstr>
      <vt:lpstr>W – V - H &amp; Ors – THE SPA</vt:lpstr>
      <vt:lpstr>W – V - H &amp; Ors – COMPLETION ACCOUNTS</vt:lpstr>
      <vt:lpstr>W – V - H &amp; Ors – THE DISPUTED ITEMS</vt:lpstr>
      <vt:lpstr>W – V - H &amp; Ors – THE SIDESHOWS</vt:lpstr>
      <vt:lpstr>W – V - H &amp; Ors – THE SIDESHOWS</vt:lpstr>
      <vt:lpstr>W – V - H &amp; Ors – THE SIDESHOWS</vt:lpstr>
      <vt:lpstr>W – V - H &amp; Ors – THE WAY FORWARd</vt:lpstr>
      <vt:lpstr>W – V - H &amp; Ors – SUMMARY SUBMISSIONS</vt:lpstr>
      <vt:lpstr>W – V - H &amp; Ors – SUMMARY SUBMISSIONS</vt:lpstr>
      <vt:lpstr>W – V - H &amp; Ors – SUMMARY SUBMISSIONS</vt:lpstr>
      <vt:lpstr>W – V - H &amp; Ors – SUMMARY SUBMISSIONS</vt:lpstr>
      <vt:lpstr>W – V - H &amp; Ors – SUMMARY SUBMISSIONS</vt:lpstr>
      <vt:lpstr>W – V - H &amp; Ors – SUMMARY SUBMISSIONS</vt:lpstr>
      <vt:lpstr>Any questions?</vt:lpstr>
      <vt:lpstr>Expert Determinations</vt:lpstr>
      <vt:lpstr>Engagement</vt:lpstr>
      <vt:lpstr>Engagement</vt:lpstr>
      <vt:lpstr>The SPA</vt:lpstr>
      <vt:lpstr>The SPA</vt:lpstr>
      <vt:lpstr>The SPA</vt:lpstr>
      <vt:lpstr>The SPA</vt:lpstr>
      <vt:lpstr>The SPA</vt:lpstr>
      <vt:lpstr>The SPA</vt:lpstr>
      <vt:lpstr>Letter of engagement</vt:lpstr>
      <vt:lpstr>Letter of engagement</vt:lpstr>
      <vt:lpstr>Letter of engagement</vt:lpstr>
      <vt:lpstr>Letter of engagement</vt:lpstr>
      <vt:lpstr>Letter of engagement</vt:lpstr>
      <vt:lpstr>The Submissions</vt:lpstr>
      <vt:lpstr>The Submissions</vt:lpstr>
      <vt:lpstr>The Submissions</vt:lpstr>
      <vt:lpstr>The Submissions</vt:lpstr>
      <vt:lpstr>The Submissions</vt:lpstr>
      <vt:lpstr>EXPERT DETERMINATION - W v T  ANDREW DONALDSON   NOVEMBER 2024</vt:lpstr>
      <vt:lpstr>THE ANSWER</vt:lpstr>
      <vt:lpstr>THE ANSWER EXPLAINED – HOPE THIS IS CORRECT!</vt:lpstr>
      <vt:lpstr>SELLER’S  REACTION AND AFTERMATH</vt:lpstr>
      <vt:lpstr>Any 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tony</dc:creator>
  <cp:lastModifiedBy>Tony Chapman</cp:lastModifiedBy>
  <cp:revision>3</cp:revision>
  <dcterms:created xsi:type="dcterms:W3CDTF">2024-11-06T15:01:18Z</dcterms:created>
  <dcterms:modified xsi:type="dcterms:W3CDTF">2024-11-19T19:46:21Z</dcterms:modified>
</cp:coreProperties>
</file>