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57" r:id="rId2"/>
    <p:sldId id="274" r:id="rId3"/>
    <p:sldId id="258" r:id="rId4"/>
    <p:sldId id="263" r:id="rId5"/>
    <p:sldId id="264" r:id="rId6"/>
    <p:sldId id="266" r:id="rId7"/>
    <p:sldId id="267" r:id="rId8"/>
    <p:sldId id="268" r:id="rId9"/>
    <p:sldId id="269" r:id="rId10"/>
    <p:sldId id="270" r:id="rId11"/>
    <p:sldId id="260" r:id="rId12"/>
    <p:sldId id="271" r:id="rId13"/>
    <p:sldId id="273" r:id="rId14"/>
    <p:sldId id="261" r:id="rId15"/>
    <p:sldId id="262" r:id="rId1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592"/>
    <a:srgbClr val="362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82" d="100"/>
          <a:sy n="82" d="100"/>
        </p:scale>
        <p:origin x="444" y="90"/>
      </p:cViewPr>
      <p:guideLst/>
    </p:cSldViewPr>
  </p:slideViewPr>
  <p:outlineViewPr>
    <p:cViewPr>
      <p:scale>
        <a:sx n="33" d="100"/>
        <a:sy n="33" d="100"/>
      </p:scale>
      <p:origin x="0" y="-1872"/>
    </p:cViewPr>
  </p:outlineViewPr>
  <p:notesTextViewPr>
    <p:cViewPr>
      <p:scale>
        <a:sx n="3" d="2"/>
        <a:sy n="3" d="2"/>
      </p:scale>
      <p:origin x="0" y="0"/>
    </p:cViewPr>
  </p:notesTextViewPr>
  <p:notesViewPr>
    <p:cSldViewPr snapToGrid="0">
      <p:cViewPr varScale="1">
        <p:scale>
          <a:sx n="66" d="100"/>
          <a:sy n="66" d="100"/>
        </p:scale>
        <p:origin x="2850" y="60"/>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handoutMaster" Target="handoutMasters/handoutMaster1.xml" Id="rId18" /><Relationship Type="http://schemas.openxmlformats.org/officeDocument/2006/relationships/slide" Target="slides/slide2.xml" Id="rId3" /><Relationship Type="http://schemas.openxmlformats.org/officeDocument/2006/relationships/theme" Target="theme/theme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notesMaster" Target="notesMasters/notesMaster1.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viewProps" Target="view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presProps" Target="pres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bleStyles" Target="tableStyles.xml" Id="rId22"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8013F6-8F6E-40DC-93E3-FB7D09B5BD86}"/>
              </a:ext>
            </a:extLst>
          </p:cNvPr>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lang="en-GB"/>
          </a:p>
        </p:txBody>
      </p:sp>
      <p:sp>
        <p:nvSpPr>
          <p:cNvPr id="3" name="Date Placeholder 2">
            <a:extLst>
              <a:ext uri="{FF2B5EF4-FFF2-40B4-BE49-F238E27FC236}">
                <a16:creationId xmlns:a16="http://schemas.microsoft.com/office/drawing/2014/main" id="{E4031FC9-DF4B-6624-2682-235B6CF9B50A}"/>
              </a:ext>
            </a:extLst>
          </p:cNvPr>
          <p:cNvSpPr>
            <a:spLocks noGrp="1"/>
          </p:cNvSpPr>
          <p:nvPr>
            <p:ph type="dt" sz="quarter" idx="1"/>
          </p:nvPr>
        </p:nvSpPr>
        <p:spPr>
          <a:xfrm>
            <a:off x="4023203" y="0"/>
            <a:ext cx="3079202" cy="512304"/>
          </a:xfrm>
          <a:prstGeom prst="rect">
            <a:avLst/>
          </a:prstGeom>
        </p:spPr>
        <p:txBody>
          <a:bodyPr vert="horz" lIns="94796" tIns="47398" rIns="94796" bIns="47398" rtlCol="0"/>
          <a:lstStyle>
            <a:lvl1pPr algn="r">
              <a:defRPr sz="1200"/>
            </a:lvl1pPr>
          </a:lstStyle>
          <a:p>
            <a:endParaRPr lang="en-GB"/>
          </a:p>
        </p:txBody>
      </p:sp>
      <p:sp>
        <p:nvSpPr>
          <p:cNvPr id="4" name="Footer Placeholder 3">
            <a:extLst>
              <a:ext uri="{FF2B5EF4-FFF2-40B4-BE49-F238E27FC236}">
                <a16:creationId xmlns:a16="http://schemas.microsoft.com/office/drawing/2014/main" id="{C0F2CD65-EA08-1497-B10D-60492D9DBB13}"/>
              </a:ext>
            </a:extLst>
          </p:cNvPr>
          <p:cNvSpPr>
            <a:spLocks noGrp="1"/>
          </p:cNvSpPr>
          <p:nvPr>
            <p:ph type="ftr" sz="quarter" idx="2"/>
          </p:nvPr>
        </p:nvSpPr>
        <p:spPr>
          <a:xfrm>
            <a:off x="0" y="9722309"/>
            <a:ext cx="3079202" cy="512304"/>
          </a:xfrm>
          <a:prstGeom prst="rect">
            <a:avLst/>
          </a:prstGeom>
        </p:spPr>
        <p:txBody>
          <a:bodyPr vert="horz" lIns="94796" tIns="47398" rIns="94796" bIns="47398"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8F713D1-7B02-F0D7-C02F-BE3F71CCDD7E}"/>
              </a:ext>
            </a:extLst>
          </p:cNvPr>
          <p:cNvSpPr>
            <a:spLocks noGrp="1"/>
          </p:cNvSpPr>
          <p:nvPr>
            <p:ph type="sldNum" sz="quarter" idx="3"/>
          </p:nvPr>
        </p:nvSpPr>
        <p:spPr>
          <a:xfrm>
            <a:off x="4023203" y="9722309"/>
            <a:ext cx="3079202" cy="512304"/>
          </a:xfrm>
          <a:prstGeom prst="rect">
            <a:avLst/>
          </a:prstGeom>
        </p:spPr>
        <p:txBody>
          <a:bodyPr vert="horz" lIns="94796" tIns="47398" rIns="94796" bIns="47398" rtlCol="0" anchor="b"/>
          <a:lstStyle>
            <a:lvl1pPr algn="r">
              <a:defRPr sz="1200"/>
            </a:lvl1pPr>
          </a:lstStyle>
          <a:p>
            <a:fld id="{DAA5F659-1F3D-467D-AEFD-7785AD87DA73}" type="slidenum">
              <a:rPr lang="en-GB" smtClean="0"/>
              <a:t>‹#›</a:t>
            </a:fld>
            <a:endParaRPr lang="en-GB"/>
          </a:p>
        </p:txBody>
      </p:sp>
    </p:spTree>
    <p:extLst>
      <p:ext uri="{BB962C8B-B14F-4D97-AF65-F5344CB8AC3E}">
        <p14:creationId xmlns:p14="http://schemas.microsoft.com/office/powerpoint/2010/main" val="381629240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7" cy="513508"/>
          </a:xfrm>
          <a:prstGeom prst="rect">
            <a:avLst/>
          </a:prstGeom>
        </p:spPr>
        <p:txBody>
          <a:bodyPr vert="horz" lIns="94796" tIns="47398" rIns="94796" bIns="47398" rtlCol="0"/>
          <a:lstStyle>
            <a:lvl1pPr algn="l">
              <a:defRPr sz="1200"/>
            </a:lvl1pPr>
          </a:lstStyle>
          <a:p>
            <a:endParaRPr lang="en-GB"/>
          </a:p>
        </p:txBody>
      </p:sp>
      <p:sp>
        <p:nvSpPr>
          <p:cNvPr id="3" name="Date Placeholder 2"/>
          <p:cNvSpPr>
            <a:spLocks noGrp="1"/>
          </p:cNvSpPr>
          <p:nvPr>
            <p:ph type="dt" idx="1"/>
          </p:nvPr>
        </p:nvSpPr>
        <p:spPr>
          <a:xfrm>
            <a:off x="4023993" y="1"/>
            <a:ext cx="3078427" cy="513508"/>
          </a:xfrm>
          <a:prstGeom prst="rect">
            <a:avLst/>
          </a:prstGeom>
        </p:spPr>
        <p:txBody>
          <a:bodyPr vert="horz" lIns="94796" tIns="47398" rIns="94796" bIns="47398" rtlCol="0"/>
          <a:lstStyle>
            <a:lvl1pPr algn="r">
              <a:defRPr sz="1200"/>
            </a:lvl1pPr>
          </a:lstStyle>
          <a:p>
            <a:endParaRPr lang="en-GB"/>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en-GB"/>
          </a:p>
        </p:txBody>
      </p:sp>
      <p:sp>
        <p:nvSpPr>
          <p:cNvPr id="5" name="Notes Placeholder 4"/>
          <p:cNvSpPr>
            <a:spLocks noGrp="1"/>
          </p:cNvSpPr>
          <p:nvPr>
            <p:ph type="body" sz="quarter" idx="3"/>
          </p:nvPr>
        </p:nvSpPr>
        <p:spPr>
          <a:xfrm>
            <a:off x="710407" y="4925408"/>
            <a:ext cx="5683250" cy="4029880"/>
          </a:xfrm>
          <a:prstGeom prst="rect">
            <a:avLst/>
          </a:prstGeom>
        </p:spPr>
        <p:txBody>
          <a:bodyPr vert="horz" lIns="94796" tIns="47398" rIns="94796" bIns="473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en-GB"/>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C197A67F-A468-4305-B7E0-0B445601ED5C}" type="slidenum">
              <a:rPr lang="en-GB" smtClean="0"/>
              <a:t>‹#›</a:t>
            </a:fld>
            <a:endParaRPr lang="en-GB"/>
          </a:p>
        </p:txBody>
      </p:sp>
    </p:spTree>
    <p:extLst>
      <p:ext uri="{BB962C8B-B14F-4D97-AF65-F5344CB8AC3E}">
        <p14:creationId xmlns:p14="http://schemas.microsoft.com/office/powerpoint/2010/main" val="220627881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9181CF63-377E-3E39-C673-519D7A74EDE1}"/>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52687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3280B64F-FC22-D7E5-E219-DAE435D7EE71}"/>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53789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180BCB60-3F25-8FD2-D61E-0BC5A8CC6E8A}"/>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04131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271C529D-EC9F-1426-3089-D15366F8882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45447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E013EB9C-3306-5C19-2BAC-0B2F6372BCF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14401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1142776F-35A4-9487-C7C1-E1303C4D5D00}"/>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69587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E8853B6E-1763-B5A8-1F86-B8DF0374E193}"/>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64308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EE20F0D2-3E02-7D64-B5ED-AF7928D6D059}"/>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99415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6EABFA90-EA51-5199-CC26-A6D2998F567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411328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C3466861-9CE4-51CA-F03C-2A9AFA681E1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28260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B71F60A5-C306-EF10-CC73-5B485DA6C5F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71254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D65B5B0A-CCE5-B075-9083-BBC11393D1FD}"/>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79454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D809C935-7D06-9408-F5C4-7B12DE7D4A0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408238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BEB9B06D-20D9-99A9-B34D-98BCD20FFFEA}"/>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45818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948C3534-B9B4-777B-CF77-100A7143A534}"/>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15206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AEEE1A-063A-6D49-D2C7-DD026E9486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257" b="16648"/>
          <a:stretch/>
        </p:blipFill>
        <p:spPr>
          <a:xfrm>
            <a:off x="0" y="0"/>
            <a:ext cx="12192000" cy="4884419"/>
          </a:xfrm>
          <a:prstGeom prst="rect">
            <a:avLst/>
          </a:prstGeom>
        </p:spPr>
      </p:pic>
      <p:sp>
        <p:nvSpPr>
          <p:cNvPr id="9" name="Rectangle 8">
            <a:extLst>
              <a:ext uri="{FF2B5EF4-FFF2-40B4-BE49-F238E27FC236}">
                <a16:creationId xmlns:a16="http://schemas.microsoft.com/office/drawing/2014/main" id="{43B70DA1-6A4E-71DA-0C57-692D77E56EF8}"/>
              </a:ext>
            </a:extLst>
          </p:cNvPr>
          <p:cNvSpPr/>
          <p:nvPr userDrawn="1"/>
        </p:nvSpPr>
        <p:spPr>
          <a:xfrm>
            <a:off x="0" y="4780458"/>
            <a:ext cx="12192000" cy="20775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39F42E-2984-5019-D6A9-1F5A8027D7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7393" y="5517900"/>
            <a:ext cx="1179662" cy="1008000"/>
          </a:xfrm>
          <a:prstGeom prst="rect">
            <a:avLst/>
          </a:prstGeom>
        </p:spPr>
      </p:pic>
      <p:sp>
        <p:nvSpPr>
          <p:cNvPr id="15" name="Text Placeholder 14">
            <a:extLst>
              <a:ext uri="{FF2B5EF4-FFF2-40B4-BE49-F238E27FC236}">
                <a16:creationId xmlns:a16="http://schemas.microsoft.com/office/drawing/2014/main" id="{7C70583E-7993-4D21-4324-38245CA7885A}"/>
              </a:ext>
            </a:extLst>
          </p:cNvPr>
          <p:cNvSpPr>
            <a:spLocks noGrp="1"/>
          </p:cNvSpPr>
          <p:nvPr>
            <p:ph type="body" sz="quarter" idx="11"/>
          </p:nvPr>
        </p:nvSpPr>
        <p:spPr>
          <a:xfrm>
            <a:off x="428625" y="5022850"/>
            <a:ext cx="9264650" cy="815975"/>
          </a:xfrm>
        </p:spPr>
        <p:txBody>
          <a:bodyPr anchor="b"/>
          <a:lstStyle>
            <a:lvl1pPr marL="0" indent="0">
              <a:buFontTx/>
              <a:buNone/>
              <a:defRPr sz="3200" b="1">
                <a:solidFill>
                  <a:schemeClr val="tx2"/>
                </a:solidFill>
              </a:defRPr>
            </a:lvl1pPr>
            <a:lvl2pPr marL="457200" indent="0">
              <a:buFontTx/>
              <a:buNone/>
              <a:defRPr sz="3200" b="1">
                <a:solidFill>
                  <a:schemeClr val="tx2"/>
                </a:solidFill>
              </a:defRPr>
            </a:lvl2pPr>
            <a:lvl3pPr marL="914400" indent="0">
              <a:buFontTx/>
              <a:buNone/>
              <a:defRPr sz="3200" b="1">
                <a:solidFill>
                  <a:schemeClr val="tx2"/>
                </a:solidFill>
              </a:defRPr>
            </a:lvl3pPr>
            <a:lvl4pPr marL="1371600" indent="0">
              <a:buFontTx/>
              <a:buNone/>
              <a:defRPr sz="3200" b="1">
                <a:solidFill>
                  <a:schemeClr val="tx2"/>
                </a:solidFill>
              </a:defRPr>
            </a:lvl4pPr>
            <a:lvl5pPr marL="1828800" indent="0">
              <a:buFontTx/>
              <a:buNone/>
              <a:defRPr sz="3200" b="1">
                <a:solidFill>
                  <a:schemeClr val="tx2"/>
                </a:solidFill>
              </a:defRPr>
            </a:lvl5pPr>
          </a:lstStyle>
          <a:p>
            <a:pPr lvl="0"/>
            <a:r>
              <a:rPr lang="en-US"/>
              <a:t>Click to edit Master text styles</a:t>
            </a:r>
          </a:p>
        </p:txBody>
      </p:sp>
      <p:sp>
        <p:nvSpPr>
          <p:cNvPr id="17" name="Text Placeholder 16">
            <a:extLst>
              <a:ext uri="{FF2B5EF4-FFF2-40B4-BE49-F238E27FC236}">
                <a16:creationId xmlns:a16="http://schemas.microsoft.com/office/drawing/2014/main" id="{0088510A-EB67-D5C5-6FC3-1C52AB1DBF7A}"/>
              </a:ext>
            </a:extLst>
          </p:cNvPr>
          <p:cNvSpPr>
            <a:spLocks noGrp="1"/>
          </p:cNvSpPr>
          <p:nvPr>
            <p:ph type="body" sz="quarter" idx="12"/>
          </p:nvPr>
        </p:nvSpPr>
        <p:spPr>
          <a:xfrm>
            <a:off x="428625" y="5838825"/>
            <a:ext cx="9264650" cy="406400"/>
          </a:xfrm>
        </p:spPr>
        <p:txBody>
          <a:bodyPr anchor="t"/>
          <a:lstStyle>
            <a:lvl1pPr marL="0" indent="0">
              <a:buFontTx/>
              <a:buNone/>
              <a:defRPr sz="1800">
                <a:solidFill>
                  <a:schemeClr val="tx1"/>
                </a:solidFill>
              </a:defRPr>
            </a:lvl1pPr>
            <a:lvl2pPr marL="457200" indent="0">
              <a:buFontTx/>
              <a:buNone/>
              <a:defRPr sz="1800">
                <a:solidFill>
                  <a:schemeClr val="tx1"/>
                </a:solidFill>
              </a:defRPr>
            </a:lvl2pPr>
            <a:lvl3pPr marL="914400" indent="0">
              <a:buFontTx/>
              <a:buNone/>
              <a:defRPr sz="1800">
                <a:solidFill>
                  <a:schemeClr val="tx1"/>
                </a:solidFill>
              </a:defRPr>
            </a:lvl3pPr>
            <a:lvl4pPr marL="1371600" indent="0">
              <a:buFontTx/>
              <a:buNone/>
              <a:defRPr sz="1800">
                <a:solidFill>
                  <a:schemeClr val="tx1"/>
                </a:solidFill>
              </a:defRPr>
            </a:lvl4pPr>
            <a:lvl5pPr marL="1828800" indent="0">
              <a:buFontTx/>
              <a:buNone/>
              <a:defRPr sz="1800">
                <a:solidFill>
                  <a:schemeClr val="tx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23493863-2E13-C558-E6C7-2BD689BA8101}"/>
              </a:ext>
            </a:extLst>
          </p:cNvPr>
          <p:cNvSpPr>
            <a:spLocks noGrp="1"/>
          </p:cNvSpPr>
          <p:nvPr>
            <p:ph type="body" sz="quarter" idx="13" hasCustomPrompt="1"/>
          </p:nvPr>
        </p:nvSpPr>
        <p:spPr>
          <a:xfrm>
            <a:off x="428625" y="6245225"/>
            <a:ext cx="9264650" cy="331788"/>
          </a:xfrm>
        </p:spPr>
        <p:txBody>
          <a:bodyPr anchor="t"/>
          <a:lstStyle>
            <a:lvl1pPr marL="0" indent="0">
              <a:buFontTx/>
              <a:buNone/>
              <a:defRPr sz="1100">
                <a:solidFill>
                  <a:schemeClr val="tx1"/>
                </a:solidFill>
              </a:defRPr>
            </a:lvl1pPr>
            <a:lvl2pPr marL="457200" indent="0">
              <a:buFontTx/>
              <a:buNone/>
              <a:defRPr sz="1100">
                <a:solidFill>
                  <a:schemeClr val="tx1"/>
                </a:solidFill>
              </a:defRPr>
            </a:lvl2pPr>
            <a:lvl3pPr marL="914400" indent="0">
              <a:buFontTx/>
              <a:buNone/>
              <a:defRPr sz="1100">
                <a:solidFill>
                  <a:schemeClr val="tx1"/>
                </a:solidFill>
              </a:defRPr>
            </a:lvl3pPr>
            <a:lvl4pPr marL="1371600" indent="0">
              <a:buFontTx/>
              <a:buNone/>
              <a:defRPr sz="1100">
                <a:solidFill>
                  <a:schemeClr val="tx1"/>
                </a:solidFill>
              </a:defRPr>
            </a:lvl4pPr>
            <a:lvl5pPr marL="1828800" indent="0">
              <a:buFontTx/>
              <a:buNone/>
              <a:defRPr sz="1100">
                <a:solidFill>
                  <a:schemeClr val="tx1"/>
                </a:solidFill>
              </a:defRPr>
            </a:lvl5pPr>
          </a:lstStyle>
          <a:p>
            <a:pPr lvl="0"/>
            <a:r>
              <a:rPr lang="en-GB" dirty="0"/>
              <a:t>Insert date</a:t>
            </a:r>
          </a:p>
        </p:txBody>
      </p:sp>
      <p:pic>
        <p:nvPicPr>
          <p:cNvPr id="4" name="Picture 3">
            <a:extLst>
              <a:ext uri="{FF2B5EF4-FFF2-40B4-BE49-F238E27FC236}">
                <a16:creationId xmlns:a16="http://schemas.microsoft.com/office/drawing/2014/main" id="{B145E325-8FF6-8A77-3436-BE2200A75B49}"/>
              </a:ext>
            </a:extLst>
          </p:cNvPr>
          <p:cNvPicPr>
            <a:picLocks noChangeAspect="1"/>
          </p:cNvPicPr>
          <p:nvPr userDrawn="1"/>
        </p:nvPicPr>
        <p:blipFill rotWithShape="1">
          <a:blip r:embed="rId4"/>
          <a:srcRect r="6544" b="18196"/>
          <a:stretch/>
        </p:blipFill>
        <p:spPr>
          <a:xfrm>
            <a:off x="4802428" y="103958"/>
            <a:ext cx="7389572" cy="4676501"/>
          </a:xfrm>
          <a:prstGeom prst="rect">
            <a:avLst/>
          </a:prstGeom>
        </p:spPr>
      </p:pic>
    </p:spTree>
    <p:extLst>
      <p:ext uri="{BB962C8B-B14F-4D97-AF65-F5344CB8AC3E}">
        <p14:creationId xmlns:p14="http://schemas.microsoft.com/office/powerpoint/2010/main" val="238418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ext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2CFC-73EB-3D44-5117-AD43867FF68D}"/>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7E9546D7-08CB-45F5-804F-B5CFEBA5E15E}"/>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2E7BB910-7DF6-EB70-A331-49F8A172E737}"/>
              </a:ext>
            </a:extLst>
          </p:cNvPr>
          <p:cNvSpPr>
            <a:spLocks noGrp="1"/>
          </p:cNvSpPr>
          <p:nvPr>
            <p:ph type="sldNum" sz="quarter" idx="11"/>
          </p:nvPr>
        </p:nvSpPr>
        <p:spPr/>
        <p:txBody>
          <a:bodyPr/>
          <a:lstStyle/>
          <a:p>
            <a:fld id="{7FA92AE1-9FA3-4411-8DDF-C0DB6E00868D}" type="slidenum">
              <a:rPr lang="en-GB" smtClean="0"/>
              <a:pPr/>
              <a:t>‹#›</a:t>
            </a:fld>
            <a:endParaRPr lang="en-GB"/>
          </a:p>
        </p:txBody>
      </p:sp>
      <p:sp>
        <p:nvSpPr>
          <p:cNvPr id="5" name="Text Placeholder 8">
            <a:extLst>
              <a:ext uri="{FF2B5EF4-FFF2-40B4-BE49-F238E27FC236}">
                <a16:creationId xmlns:a16="http://schemas.microsoft.com/office/drawing/2014/main" id="{850E3227-3EC5-6C73-C5F3-EC03848E5EBA}"/>
              </a:ext>
            </a:extLst>
          </p:cNvPr>
          <p:cNvSpPr>
            <a:spLocks noGrp="1"/>
          </p:cNvSpPr>
          <p:nvPr>
            <p:ph type="body" sz="quarter" idx="14"/>
          </p:nvPr>
        </p:nvSpPr>
        <p:spPr>
          <a:xfrm>
            <a:off x="511175" y="1686263"/>
            <a:ext cx="5584370" cy="718457"/>
          </a:xfrm>
        </p:spPr>
        <p:txBody>
          <a:bodyPr>
            <a:noAutofit/>
          </a:bodyPr>
          <a:lstStyle>
            <a:lvl1pPr marL="0" indent="0">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8" name="Text Placeholder 7">
            <a:extLst>
              <a:ext uri="{FF2B5EF4-FFF2-40B4-BE49-F238E27FC236}">
                <a16:creationId xmlns:a16="http://schemas.microsoft.com/office/drawing/2014/main" id="{DF1D9999-08D2-84C0-2F63-BF1CD03DC104}"/>
              </a:ext>
            </a:extLst>
          </p:cNvPr>
          <p:cNvSpPr>
            <a:spLocks noGrp="1"/>
          </p:cNvSpPr>
          <p:nvPr>
            <p:ph type="body" sz="quarter" idx="17"/>
          </p:nvPr>
        </p:nvSpPr>
        <p:spPr>
          <a:xfrm>
            <a:off x="511175" y="2426466"/>
            <a:ext cx="5584825" cy="3761608"/>
          </a:xfrm>
        </p:spPr>
        <p:txBody>
          <a:bodyPr>
            <a:noAutofit/>
          </a:bodyPr>
          <a:lstStyle>
            <a:lvl1pPr>
              <a:defRPr sz="1800"/>
            </a:lvl1pPr>
            <a:lvl2pPr>
              <a:defRPr sz="1600"/>
            </a:lvl2pPr>
            <a:lvl3pPr>
              <a:defRPr sz="14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06B7C5D5-B59D-B7DE-1F8A-3F61626BCFBD}"/>
              </a:ext>
            </a:extLst>
          </p:cNvPr>
          <p:cNvSpPr>
            <a:spLocks noGrp="1"/>
          </p:cNvSpPr>
          <p:nvPr>
            <p:ph type="body" sz="quarter" idx="18"/>
          </p:nvPr>
        </p:nvSpPr>
        <p:spPr>
          <a:xfrm>
            <a:off x="6194425" y="1463040"/>
            <a:ext cx="5486400" cy="4725035"/>
          </a:xfrm>
        </p:spPr>
        <p:txBody>
          <a:bodyPr>
            <a:noAutofit/>
          </a:bodyPr>
          <a:lstStyle>
            <a:lvl1pPr>
              <a:defRPr sz="1800"/>
            </a:lvl1pPr>
            <a:lvl2pPr>
              <a:defRPr sz="1600"/>
            </a:lvl2pPr>
            <a:lvl3pPr>
              <a:defRPr sz="14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6">
            <a:extLst>
              <a:ext uri="{FF2B5EF4-FFF2-40B4-BE49-F238E27FC236}">
                <a16:creationId xmlns:a16="http://schemas.microsoft.com/office/drawing/2014/main" id="{8ECFDE74-51F9-C711-5212-F3B0DAC4E668}"/>
              </a:ext>
            </a:extLst>
          </p:cNvPr>
          <p:cNvSpPr>
            <a:spLocks noGrp="1"/>
          </p:cNvSpPr>
          <p:nvPr>
            <p:ph type="body" sz="quarter" idx="16" hasCustomPrompt="1"/>
          </p:nvPr>
        </p:nvSpPr>
        <p:spPr>
          <a:xfrm>
            <a:off x="511630" y="1146311"/>
            <a:ext cx="5583916" cy="518206"/>
          </a:xfrm>
        </p:spPr>
        <p:txBody>
          <a:bodyPr anchor="ctr">
            <a:noAutofit/>
          </a:bodyPr>
          <a:lstStyle>
            <a:lvl1pPr marL="0" indent="0">
              <a:buFontTx/>
              <a:buNone/>
              <a:defRPr sz="2000" b="1">
                <a:solidFill>
                  <a:schemeClr val="tx2"/>
                </a:solidFill>
              </a:defRPr>
            </a:lvl1pPr>
          </a:lstStyle>
          <a:p>
            <a:pPr lvl="0"/>
            <a:r>
              <a:rPr lang="en-GB" dirty="0"/>
              <a:t>Insert your sub heading</a:t>
            </a:r>
          </a:p>
        </p:txBody>
      </p:sp>
    </p:spTree>
    <p:extLst>
      <p:ext uri="{BB962C8B-B14F-4D97-AF65-F5344CB8AC3E}">
        <p14:creationId xmlns:p14="http://schemas.microsoft.com/office/powerpoint/2010/main" val="34183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Bullet and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2CFC-73EB-3D44-5117-AD43867FF68D}"/>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7E9546D7-08CB-45F5-804F-B5CFEBA5E15E}"/>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2E7BB910-7DF6-EB70-A331-49F8A172E737}"/>
              </a:ext>
            </a:extLst>
          </p:cNvPr>
          <p:cNvSpPr>
            <a:spLocks noGrp="1"/>
          </p:cNvSpPr>
          <p:nvPr>
            <p:ph type="sldNum" sz="quarter" idx="11"/>
          </p:nvPr>
        </p:nvSpPr>
        <p:spPr/>
        <p:txBody>
          <a:bodyPr/>
          <a:lstStyle/>
          <a:p>
            <a:fld id="{7FA92AE1-9FA3-4411-8DDF-C0DB6E00868D}" type="slidenum">
              <a:rPr lang="en-GB" smtClean="0"/>
              <a:pPr/>
              <a:t>‹#›</a:t>
            </a:fld>
            <a:endParaRPr lang="en-GB"/>
          </a:p>
        </p:txBody>
      </p:sp>
      <p:sp>
        <p:nvSpPr>
          <p:cNvPr id="5" name="Text Placeholder 8">
            <a:extLst>
              <a:ext uri="{FF2B5EF4-FFF2-40B4-BE49-F238E27FC236}">
                <a16:creationId xmlns:a16="http://schemas.microsoft.com/office/drawing/2014/main" id="{850E3227-3EC5-6C73-C5F3-EC03848E5EBA}"/>
              </a:ext>
            </a:extLst>
          </p:cNvPr>
          <p:cNvSpPr>
            <a:spLocks noGrp="1"/>
          </p:cNvSpPr>
          <p:nvPr>
            <p:ph type="body" sz="quarter" idx="14"/>
          </p:nvPr>
        </p:nvSpPr>
        <p:spPr>
          <a:xfrm>
            <a:off x="511175" y="1686263"/>
            <a:ext cx="5584370" cy="718457"/>
          </a:xfrm>
        </p:spPr>
        <p:txBody>
          <a:bodyPr>
            <a:noAutofit/>
          </a:bodyPr>
          <a:lstStyle>
            <a:lvl1pPr marL="0" indent="0">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8" name="Text Placeholder 7">
            <a:extLst>
              <a:ext uri="{FF2B5EF4-FFF2-40B4-BE49-F238E27FC236}">
                <a16:creationId xmlns:a16="http://schemas.microsoft.com/office/drawing/2014/main" id="{DF1D9999-08D2-84C0-2F63-BF1CD03DC104}"/>
              </a:ext>
            </a:extLst>
          </p:cNvPr>
          <p:cNvSpPr>
            <a:spLocks noGrp="1"/>
          </p:cNvSpPr>
          <p:nvPr>
            <p:ph type="body" sz="quarter" idx="17"/>
          </p:nvPr>
        </p:nvSpPr>
        <p:spPr>
          <a:xfrm>
            <a:off x="511175" y="2426466"/>
            <a:ext cx="5584825" cy="3761608"/>
          </a:xfrm>
        </p:spPr>
        <p:txBody>
          <a:bodyPr>
            <a:noAutofit/>
          </a:bodyPr>
          <a:lstStyle>
            <a:lvl1pPr>
              <a:defRPr sz="1800"/>
            </a:lvl1pPr>
            <a:lvl2pPr>
              <a:defRPr sz="1600"/>
            </a:lvl2pPr>
            <a:lvl3pPr>
              <a:defRPr sz="14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6">
            <a:extLst>
              <a:ext uri="{FF2B5EF4-FFF2-40B4-BE49-F238E27FC236}">
                <a16:creationId xmlns:a16="http://schemas.microsoft.com/office/drawing/2014/main" id="{8ECFDE74-51F9-C711-5212-F3B0DAC4E668}"/>
              </a:ext>
            </a:extLst>
          </p:cNvPr>
          <p:cNvSpPr>
            <a:spLocks noGrp="1"/>
          </p:cNvSpPr>
          <p:nvPr>
            <p:ph type="body" sz="quarter" idx="16" hasCustomPrompt="1"/>
          </p:nvPr>
        </p:nvSpPr>
        <p:spPr>
          <a:xfrm>
            <a:off x="511630" y="1146311"/>
            <a:ext cx="5583916" cy="518206"/>
          </a:xfrm>
        </p:spPr>
        <p:txBody>
          <a:bodyPr anchor="ctr">
            <a:noAutofit/>
          </a:bodyPr>
          <a:lstStyle>
            <a:lvl1pPr marL="0" indent="0">
              <a:buFontTx/>
              <a:buNone/>
              <a:defRPr sz="2000" b="1">
                <a:solidFill>
                  <a:schemeClr val="tx2"/>
                </a:solidFill>
              </a:defRPr>
            </a:lvl1pPr>
          </a:lstStyle>
          <a:p>
            <a:pPr lvl="0"/>
            <a:r>
              <a:rPr lang="en-GB" dirty="0"/>
              <a:t>Insert your sub heading</a:t>
            </a:r>
          </a:p>
        </p:txBody>
      </p:sp>
      <p:sp>
        <p:nvSpPr>
          <p:cNvPr id="7" name="Picture Placeholder 6">
            <a:extLst>
              <a:ext uri="{FF2B5EF4-FFF2-40B4-BE49-F238E27FC236}">
                <a16:creationId xmlns:a16="http://schemas.microsoft.com/office/drawing/2014/main" id="{6A78DBBA-3EE8-E344-57A9-A339AA94390B}"/>
              </a:ext>
            </a:extLst>
          </p:cNvPr>
          <p:cNvSpPr>
            <a:spLocks noGrp="1"/>
          </p:cNvSpPr>
          <p:nvPr>
            <p:ph type="pic" sz="quarter" idx="18"/>
          </p:nvPr>
        </p:nvSpPr>
        <p:spPr>
          <a:xfrm>
            <a:off x="6172201" y="1424941"/>
            <a:ext cx="5519738" cy="4763134"/>
          </a:xfrm>
        </p:spPr>
        <p:txBody>
          <a:bodyPr>
            <a:noAutofit/>
          </a:bodyPr>
          <a:lstStyle>
            <a:lvl1pPr marL="0" indent="0">
              <a:buFontTx/>
              <a:buNone/>
              <a:defRPr sz="1600"/>
            </a:lvl1pPr>
          </a:lstStyle>
          <a:p>
            <a:r>
              <a:rPr lang="en-US"/>
              <a:t>Click icon to add picture</a:t>
            </a:r>
            <a:endParaRPr lang="en-GB"/>
          </a:p>
        </p:txBody>
      </p:sp>
    </p:spTree>
    <p:extLst>
      <p:ext uri="{BB962C8B-B14F-4D97-AF65-F5344CB8AC3E}">
        <p14:creationId xmlns:p14="http://schemas.microsoft.com/office/powerpoint/2010/main" val="346427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age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A1F0C3-80D7-83D9-08A3-8B20E0F71F2F}"/>
              </a:ext>
            </a:extLst>
          </p:cNvPr>
          <p:cNvSpPr/>
          <p:nvPr userDrawn="1"/>
        </p:nvSpPr>
        <p:spPr>
          <a:xfrm>
            <a:off x="0" y="0"/>
            <a:ext cx="12192000" cy="6061166"/>
          </a:xfrm>
          <a:prstGeom prst="rect">
            <a:avLst/>
          </a:prstGeom>
          <a:solidFill>
            <a:srgbClr val="362C3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397E535-9E0D-192A-1805-2021ADC835EB}"/>
              </a:ext>
            </a:extLst>
          </p:cNvPr>
          <p:cNvSpPr>
            <a:spLocks noGrp="1"/>
          </p:cNvSpPr>
          <p:nvPr>
            <p:ph type="title"/>
          </p:nvPr>
        </p:nvSpPr>
        <p:spPr>
          <a:xfrm>
            <a:off x="511629" y="705395"/>
            <a:ext cx="11179625" cy="2468880"/>
          </a:xfrm>
        </p:spPr>
        <p:txBody>
          <a:bodyPr>
            <a:normAutofit/>
          </a:bodyPr>
          <a:lstStyle>
            <a:lvl1pPr>
              <a:defRPr sz="2800" b="1">
                <a:solidFill>
                  <a:schemeClr val="tx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83C1CDFD-EB32-E2E1-3A50-722AB2EC75DE}"/>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5095E007-AB2C-271C-8B5B-D9E842EBE05D}"/>
              </a:ext>
            </a:extLst>
          </p:cNvPr>
          <p:cNvSpPr>
            <a:spLocks noGrp="1"/>
          </p:cNvSpPr>
          <p:nvPr>
            <p:ph type="sldNum" sz="quarter" idx="12"/>
          </p:nvPr>
        </p:nvSpPr>
        <p:spPr/>
        <p:txBody>
          <a:bodyPr/>
          <a:lstStyle/>
          <a:p>
            <a:fld id="{7FA92AE1-9FA3-4411-8DDF-C0DB6E00868D}" type="slidenum">
              <a:rPr lang="en-GB" smtClean="0"/>
              <a:t>‹#›</a:t>
            </a:fld>
            <a:endParaRPr lang="en-GB"/>
          </a:p>
        </p:txBody>
      </p:sp>
      <p:pic>
        <p:nvPicPr>
          <p:cNvPr id="4" name="Picture 3">
            <a:extLst>
              <a:ext uri="{FF2B5EF4-FFF2-40B4-BE49-F238E27FC236}">
                <a16:creationId xmlns:a16="http://schemas.microsoft.com/office/drawing/2014/main" id="{1BC8BC0B-0874-DD34-9B70-7C42F55D0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13" y="6354612"/>
            <a:ext cx="1335924" cy="324000"/>
          </a:xfrm>
          <a:prstGeom prst="rect">
            <a:avLst/>
          </a:prstGeom>
        </p:spPr>
      </p:pic>
      <p:pic>
        <p:nvPicPr>
          <p:cNvPr id="8" name="Picture 7">
            <a:extLst>
              <a:ext uri="{FF2B5EF4-FFF2-40B4-BE49-F238E27FC236}">
                <a16:creationId xmlns:a16="http://schemas.microsoft.com/office/drawing/2014/main" id="{2092AE84-D65A-DF5A-23C4-8126B1EF5E0E}"/>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318492" y="3372825"/>
            <a:ext cx="5873508" cy="2688341"/>
          </a:xfrm>
          <a:prstGeom prst="rect">
            <a:avLst/>
          </a:prstGeom>
        </p:spPr>
      </p:pic>
    </p:spTree>
    <p:extLst>
      <p:ext uri="{BB962C8B-B14F-4D97-AF65-F5344CB8AC3E}">
        <p14:creationId xmlns:p14="http://schemas.microsoft.com/office/powerpoint/2010/main" val="2389183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A5A0-DE8D-1235-99DD-54AAF402B46D}"/>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55D1A411-FC5D-0708-D99C-722DCAA8DF30}"/>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B7AB8757-11B4-2BE7-0114-1D011EC04D6B}"/>
              </a:ext>
            </a:extLst>
          </p:cNvPr>
          <p:cNvSpPr>
            <a:spLocks noGrp="1"/>
          </p:cNvSpPr>
          <p:nvPr>
            <p:ph type="sldNum" sz="quarter" idx="12"/>
          </p:nvPr>
        </p:nvSpPr>
        <p:spPr/>
        <p:txBody>
          <a:bodyPr/>
          <a:lstStyle/>
          <a:p>
            <a:fld id="{7FA92AE1-9FA3-4411-8DDF-C0DB6E00868D}" type="slidenum">
              <a:rPr lang="en-GB" smtClean="0"/>
              <a:t>‹#›</a:t>
            </a:fld>
            <a:endParaRPr lang="en-GB"/>
          </a:p>
        </p:txBody>
      </p:sp>
    </p:spTree>
    <p:extLst>
      <p:ext uri="{BB962C8B-B14F-4D97-AF65-F5344CB8AC3E}">
        <p14:creationId xmlns:p14="http://schemas.microsoft.com/office/powerpoint/2010/main" val="4185309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A5A0-DE8D-1235-99DD-54AAF402B46D}"/>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55D1A411-FC5D-0708-D99C-722DCAA8DF30}"/>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B7AB8757-11B4-2BE7-0114-1D011EC04D6B}"/>
              </a:ext>
            </a:extLst>
          </p:cNvPr>
          <p:cNvSpPr>
            <a:spLocks noGrp="1"/>
          </p:cNvSpPr>
          <p:nvPr>
            <p:ph type="sldNum" sz="quarter" idx="12"/>
          </p:nvPr>
        </p:nvSpPr>
        <p:spPr/>
        <p:txBody>
          <a:bodyPr/>
          <a:lstStyle/>
          <a:p>
            <a:fld id="{7FA92AE1-9FA3-4411-8DDF-C0DB6E00868D}" type="slidenum">
              <a:rPr lang="en-GB" smtClean="0"/>
              <a:t>‹#›</a:t>
            </a:fld>
            <a:endParaRPr lang="en-GB"/>
          </a:p>
        </p:txBody>
      </p:sp>
      <p:sp>
        <p:nvSpPr>
          <p:cNvPr id="6" name="Text Placeholder 5">
            <a:extLst>
              <a:ext uri="{FF2B5EF4-FFF2-40B4-BE49-F238E27FC236}">
                <a16:creationId xmlns:a16="http://schemas.microsoft.com/office/drawing/2014/main" id="{BE20B07A-FF77-AC71-B9BD-C1E2FCF1B029}"/>
              </a:ext>
            </a:extLst>
          </p:cNvPr>
          <p:cNvSpPr>
            <a:spLocks noGrp="1"/>
          </p:cNvSpPr>
          <p:nvPr>
            <p:ph type="body" sz="quarter" idx="13" hasCustomPrompt="1"/>
          </p:nvPr>
        </p:nvSpPr>
        <p:spPr>
          <a:xfrm>
            <a:off x="8347075" y="1227138"/>
            <a:ext cx="3344863" cy="5056187"/>
          </a:xfrm>
        </p:spPr>
        <p:txBody>
          <a:bodyPr anchor="ctr"/>
          <a:lstStyle>
            <a:lvl1pPr marL="0" indent="0" algn="ctr">
              <a:buFontTx/>
              <a:buNone/>
              <a:defRPr>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Insert your quote</a:t>
            </a:r>
          </a:p>
        </p:txBody>
      </p:sp>
    </p:spTree>
    <p:extLst>
      <p:ext uri="{BB962C8B-B14F-4D97-AF65-F5344CB8AC3E}">
        <p14:creationId xmlns:p14="http://schemas.microsoft.com/office/powerpoint/2010/main" val="86520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A41E9F1-6574-CA7B-9EDC-EED76897CB79}"/>
              </a:ext>
            </a:extLst>
          </p:cNvPr>
          <p:cNvSpPr>
            <a:spLocks noGrp="1"/>
          </p:cNvSpPr>
          <p:nvPr>
            <p:ph type="ftr" sz="quarter" idx="11"/>
          </p:nvPr>
        </p:nvSpPr>
        <p:spPr/>
        <p:txBody>
          <a:bodyPr/>
          <a:lstStyle/>
          <a:p>
            <a:endParaRPr/>
          </a:p>
        </p:txBody>
      </p:sp>
      <p:sp>
        <p:nvSpPr>
          <p:cNvPr id="4" name="Slide Number Placeholder 3">
            <a:extLst>
              <a:ext uri="{FF2B5EF4-FFF2-40B4-BE49-F238E27FC236}">
                <a16:creationId xmlns:a16="http://schemas.microsoft.com/office/drawing/2014/main" id="{77F86AED-46FE-2C87-6B2B-EBA790294067}"/>
              </a:ext>
            </a:extLst>
          </p:cNvPr>
          <p:cNvSpPr>
            <a:spLocks noGrp="1"/>
          </p:cNvSpPr>
          <p:nvPr>
            <p:ph type="sldNum" sz="quarter" idx="12"/>
          </p:nvPr>
        </p:nvSpPr>
        <p:spPr/>
        <p:txBody>
          <a:bodyPr/>
          <a:lstStyle/>
          <a:p>
            <a:fld id="{7FA92AE1-9FA3-4411-8DDF-C0DB6E00868D}" type="slidenum">
              <a:rPr lang="en-GB" smtClean="0"/>
              <a:t>‹#›</a:t>
            </a:fld>
            <a:endParaRPr lang="en-GB"/>
          </a:p>
        </p:txBody>
      </p:sp>
    </p:spTree>
    <p:extLst>
      <p:ext uri="{BB962C8B-B14F-4D97-AF65-F5344CB8AC3E}">
        <p14:creationId xmlns:p14="http://schemas.microsoft.com/office/powerpoint/2010/main" val="3707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A5A0-DE8D-1235-99DD-54AAF402B46D}"/>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55D1A411-FC5D-0708-D99C-722DCAA8DF30}"/>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B7AB8757-11B4-2BE7-0114-1D011EC04D6B}"/>
              </a:ext>
            </a:extLst>
          </p:cNvPr>
          <p:cNvSpPr>
            <a:spLocks noGrp="1"/>
          </p:cNvSpPr>
          <p:nvPr>
            <p:ph type="sldNum" sz="quarter" idx="12"/>
          </p:nvPr>
        </p:nvSpPr>
        <p:spPr/>
        <p:txBody>
          <a:bodyPr/>
          <a:lstStyle/>
          <a:p>
            <a:fld id="{7FA92AE1-9FA3-4411-8DDF-C0DB6E00868D}" type="slidenum">
              <a:rPr lang="en-GB" smtClean="0"/>
              <a:t>‹#›</a:t>
            </a:fld>
            <a:endParaRPr lang="en-GB"/>
          </a:p>
        </p:txBody>
      </p:sp>
      <p:sp>
        <p:nvSpPr>
          <p:cNvPr id="6" name="Picture Placeholder 5">
            <a:extLst>
              <a:ext uri="{FF2B5EF4-FFF2-40B4-BE49-F238E27FC236}">
                <a16:creationId xmlns:a16="http://schemas.microsoft.com/office/drawing/2014/main" id="{669635F5-2BF3-41EE-084F-9C821841FA64}"/>
              </a:ext>
            </a:extLst>
          </p:cNvPr>
          <p:cNvSpPr>
            <a:spLocks noGrp="1"/>
          </p:cNvSpPr>
          <p:nvPr>
            <p:ph type="pic" sz="quarter" idx="13"/>
          </p:nvPr>
        </p:nvSpPr>
        <p:spPr>
          <a:xfrm>
            <a:off x="511629" y="1576311"/>
            <a:ext cx="2520000" cy="1800000"/>
          </a:xfrm>
        </p:spPr>
        <p:txBody>
          <a:bodyPr/>
          <a:lstStyle>
            <a:lvl1pPr marL="0" indent="0">
              <a:buFontTx/>
              <a:buNone/>
              <a:defRPr sz="1400"/>
            </a:lvl1pPr>
          </a:lstStyle>
          <a:p>
            <a:r>
              <a:rPr lang="en-US"/>
              <a:t>Click icon to add picture</a:t>
            </a:r>
            <a:endParaRPr lang="en-GB" dirty="0"/>
          </a:p>
        </p:txBody>
      </p:sp>
      <p:sp>
        <p:nvSpPr>
          <p:cNvPr id="7" name="Picture Placeholder 5">
            <a:extLst>
              <a:ext uri="{FF2B5EF4-FFF2-40B4-BE49-F238E27FC236}">
                <a16:creationId xmlns:a16="http://schemas.microsoft.com/office/drawing/2014/main" id="{992EA960-ABC5-9562-8F6D-2639AAC5413B}"/>
              </a:ext>
            </a:extLst>
          </p:cNvPr>
          <p:cNvSpPr>
            <a:spLocks noGrp="1"/>
          </p:cNvSpPr>
          <p:nvPr>
            <p:ph type="pic" sz="quarter" idx="14"/>
          </p:nvPr>
        </p:nvSpPr>
        <p:spPr>
          <a:xfrm>
            <a:off x="3392111" y="1576311"/>
            <a:ext cx="2520000" cy="1800000"/>
          </a:xfrm>
        </p:spPr>
        <p:txBody>
          <a:bodyPr/>
          <a:lstStyle>
            <a:lvl1pPr marL="0" indent="0">
              <a:buFontTx/>
              <a:buNone/>
              <a:defRPr sz="1400"/>
            </a:lvl1pPr>
          </a:lstStyle>
          <a:p>
            <a:r>
              <a:rPr lang="en-US"/>
              <a:t>Click icon to add picture</a:t>
            </a:r>
            <a:endParaRPr lang="en-GB"/>
          </a:p>
        </p:txBody>
      </p:sp>
      <p:sp>
        <p:nvSpPr>
          <p:cNvPr id="8" name="Picture Placeholder 5">
            <a:extLst>
              <a:ext uri="{FF2B5EF4-FFF2-40B4-BE49-F238E27FC236}">
                <a16:creationId xmlns:a16="http://schemas.microsoft.com/office/drawing/2014/main" id="{FE57D26A-B28F-B1F9-09CB-55DA2C84B4D5}"/>
              </a:ext>
            </a:extLst>
          </p:cNvPr>
          <p:cNvSpPr>
            <a:spLocks noGrp="1"/>
          </p:cNvSpPr>
          <p:nvPr>
            <p:ph type="pic" sz="quarter" idx="15"/>
          </p:nvPr>
        </p:nvSpPr>
        <p:spPr>
          <a:xfrm>
            <a:off x="6272593" y="1576311"/>
            <a:ext cx="2520000" cy="1800000"/>
          </a:xfrm>
        </p:spPr>
        <p:txBody>
          <a:bodyPr/>
          <a:lstStyle>
            <a:lvl1pPr marL="0" indent="0">
              <a:buFontTx/>
              <a:buNone/>
              <a:defRPr sz="1400"/>
            </a:lvl1pPr>
          </a:lstStyle>
          <a:p>
            <a:r>
              <a:rPr lang="en-US"/>
              <a:t>Click icon to add picture</a:t>
            </a:r>
            <a:endParaRPr lang="en-GB"/>
          </a:p>
        </p:txBody>
      </p:sp>
      <p:sp>
        <p:nvSpPr>
          <p:cNvPr id="9" name="Picture Placeholder 5">
            <a:extLst>
              <a:ext uri="{FF2B5EF4-FFF2-40B4-BE49-F238E27FC236}">
                <a16:creationId xmlns:a16="http://schemas.microsoft.com/office/drawing/2014/main" id="{7FB8041F-2999-96E8-F62D-2A1975B18427}"/>
              </a:ext>
            </a:extLst>
          </p:cNvPr>
          <p:cNvSpPr>
            <a:spLocks noGrp="1"/>
          </p:cNvSpPr>
          <p:nvPr>
            <p:ph type="pic" sz="quarter" idx="16"/>
          </p:nvPr>
        </p:nvSpPr>
        <p:spPr>
          <a:xfrm>
            <a:off x="9153075" y="1576311"/>
            <a:ext cx="2520000" cy="1800000"/>
          </a:xfrm>
        </p:spPr>
        <p:txBody>
          <a:bodyPr/>
          <a:lstStyle>
            <a:lvl1pPr marL="0" indent="0">
              <a:buFontTx/>
              <a:buNone/>
              <a:defRPr sz="1400"/>
            </a:lvl1pPr>
          </a:lstStyle>
          <a:p>
            <a:r>
              <a:rPr lang="en-US"/>
              <a:t>Click icon to add picture</a:t>
            </a:r>
            <a:endParaRPr lang="en-GB"/>
          </a:p>
        </p:txBody>
      </p:sp>
      <p:sp>
        <p:nvSpPr>
          <p:cNvPr id="11" name="Text Placeholder 10">
            <a:extLst>
              <a:ext uri="{FF2B5EF4-FFF2-40B4-BE49-F238E27FC236}">
                <a16:creationId xmlns:a16="http://schemas.microsoft.com/office/drawing/2014/main" id="{AB2B6786-8A7A-D961-799D-A5EBF59E7516}"/>
              </a:ext>
            </a:extLst>
          </p:cNvPr>
          <p:cNvSpPr>
            <a:spLocks noGrp="1"/>
          </p:cNvSpPr>
          <p:nvPr>
            <p:ph type="body" sz="quarter" idx="17"/>
          </p:nvPr>
        </p:nvSpPr>
        <p:spPr>
          <a:xfrm>
            <a:off x="511175" y="3383125"/>
            <a:ext cx="2520000" cy="282575"/>
          </a:xfrm>
        </p:spPr>
        <p:txBody>
          <a:bodyPr/>
          <a:lstStyle>
            <a:lvl1pPr marL="0" indent="0">
              <a:buFontTx/>
              <a:buNone/>
              <a:defRPr sz="11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2" name="Text Placeholder 10">
            <a:extLst>
              <a:ext uri="{FF2B5EF4-FFF2-40B4-BE49-F238E27FC236}">
                <a16:creationId xmlns:a16="http://schemas.microsoft.com/office/drawing/2014/main" id="{DAB12662-6FA3-16A9-E88C-59B25428F726}"/>
              </a:ext>
            </a:extLst>
          </p:cNvPr>
          <p:cNvSpPr>
            <a:spLocks noGrp="1"/>
          </p:cNvSpPr>
          <p:nvPr>
            <p:ph type="body" sz="quarter" idx="18"/>
          </p:nvPr>
        </p:nvSpPr>
        <p:spPr>
          <a:xfrm>
            <a:off x="3392111" y="3383125"/>
            <a:ext cx="2520000" cy="282575"/>
          </a:xfrm>
        </p:spPr>
        <p:txBody>
          <a:bodyPr/>
          <a:lstStyle>
            <a:lvl1pPr marL="0" indent="0">
              <a:buFontTx/>
              <a:buNone/>
              <a:defRPr sz="11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3" name="Text Placeholder 10">
            <a:extLst>
              <a:ext uri="{FF2B5EF4-FFF2-40B4-BE49-F238E27FC236}">
                <a16:creationId xmlns:a16="http://schemas.microsoft.com/office/drawing/2014/main" id="{88C9377D-10BD-6BE0-0E90-5E4B7E97527B}"/>
              </a:ext>
            </a:extLst>
          </p:cNvPr>
          <p:cNvSpPr>
            <a:spLocks noGrp="1"/>
          </p:cNvSpPr>
          <p:nvPr>
            <p:ph type="body" sz="quarter" idx="19"/>
          </p:nvPr>
        </p:nvSpPr>
        <p:spPr>
          <a:xfrm>
            <a:off x="6272593" y="3382768"/>
            <a:ext cx="2520000" cy="278487"/>
          </a:xfrm>
        </p:spPr>
        <p:txBody>
          <a:bodyPr/>
          <a:lstStyle>
            <a:lvl1pPr marL="0" indent="0">
              <a:buFontTx/>
              <a:buNone/>
              <a:defRPr sz="11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4" name="Text Placeholder 10">
            <a:extLst>
              <a:ext uri="{FF2B5EF4-FFF2-40B4-BE49-F238E27FC236}">
                <a16:creationId xmlns:a16="http://schemas.microsoft.com/office/drawing/2014/main" id="{70361206-0B81-0398-B19F-EBF778B9D55B}"/>
              </a:ext>
            </a:extLst>
          </p:cNvPr>
          <p:cNvSpPr>
            <a:spLocks noGrp="1"/>
          </p:cNvSpPr>
          <p:nvPr>
            <p:ph type="body" sz="quarter" idx="20"/>
          </p:nvPr>
        </p:nvSpPr>
        <p:spPr>
          <a:xfrm>
            <a:off x="9153316" y="3382133"/>
            <a:ext cx="2520000" cy="282575"/>
          </a:xfrm>
        </p:spPr>
        <p:txBody>
          <a:bodyPr/>
          <a:lstStyle>
            <a:lvl1pPr marL="0" indent="0">
              <a:buFontTx/>
              <a:buNone/>
              <a:defRPr sz="11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3BC4F0E3-6884-7C5E-58E7-81B16DBE9E99}"/>
              </a:ext>
            </a:extLst>
          </p:cNvPr>
          <p:cNvSpPr>
            <a:spLocks noGrp="1"/>
          </p:cNvSpPr>
          <p:nvPr>
            <p:ph type="body" sz="quarter" idx="21"/>
          </p:nvPr>
        </p:nvSpPr>
        <p:spPr>
          <a:xfrm>
            <a:off x="511175" y="3728720"/>
            <a:ext cx="2520000" cy="2275201"/>
          </a:xfrm>
        </p:spPr>
        <p:txBody>
          <a:bodyPr/>
          <a:lstStyle>
            <a:lvl1pPr marL="0" indent="0">
              <a:buFontTx/>
              <a:buNone/>
              <a:defRPr sz="1100">
                <a:latin typeface="Calibri Light" panose="020F0302020204030204" pitchFamily="34" charset="0"/>
                <a:cs typeface="Calibri Light" panose="020F0302020204030204" pitchFamily="34" charset="0"/>
              </a:defRPr>
            </a:lvl1pPr>
            <a:lvl2pPr marL="457200" indent="0">
              <a:buFontTx/>
              <a:buNone/>
              <a:defRPr sz="1000">
                <a:latin typeface="Calibri Light" panose="020F0302020204030204" pitchFamily="34" charset="0"/>
                <a:cs typeface="Calibri Light" panose="020F0302020204030204" pitchFamily="34" charset="0"/>
              </a:defRPr>
            </a:lvl2pPr>
            <a:lvl3pPr marL="914400" indent="0">
              <a:buFontTx/>
              <a:buNone/>
              <a:defRPr sz="1000">
                <a:latin typeface="Calibri Light" panose="020F0302020204030204" pitchFamily="34" charset="0"/>
                <a:cs typeface="Calibri Light" panose="020F0302020204030204" pitchFamily="34" charset="0"/>
              </a:defRPr>
            </a:lvl3pPr>
            <a:lvl4pPr marL="1371600" indent="0">
              <a:buFontTx/>
              <a:buNone/>
              <a:defRPr sz="1000">
                <a:latin typeface="Calibri Light" panose="020F0302020204030204" pitchFamily="34" charset="0"/>
                <a:cs typeface="Calibri Light" panose="020F0302020204030204" pitchFamily="34" charset="0"/>
              </a:defRPr>
            </a:lvl4pPr>
            <a:lvl5pPr marL="1828800" indent="0">
              <a:buFontTx/>
              <a:buNone/>
              <a:defRPr sz="1000">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17" name="Text Placeholder 15">
            <a:extLst>
              <a:ext uri="{FF2B5EF4-FFF2-40B4-BE49-F238E27FC236}">
                <a16:creationId xmlns:a16="http://schemas.microsoft.com/office/drawing/2014/main" id="{2536D61C-3CDE-77BF-D03B-496E559D3E36}"/>
              </a:ext>
            </a:extLst>
          </p:cNvPr>
          <p:cNvSpPr>
            <a:spLocks noGrp="1"/>
          </p:cNvSpPr>
          <p:nvPr>
            <p:ph type="body" sz="quarter" idx="22"/>
          </p:nvPr>
        </p:nvSpPr>
        <p:spPr>
          <a:xfrm>
            <a:off x="3392111" y="3728720"/>
            <a:ext cx="2520000" cy="2276309"/>
          </a:xfrm>
        </p:spPr>
        <p:txBody>
          <a:bodyPr/>
          <a:lstStyle>
            <a:lvl1pPr marL="0" indent="0">
              <a:buFontTx/>
              <a:buNone/>
              <a:defRPr sz="1100">
                <a:latin typeface="Calibri Light" panose="020F0302020204030204" pitchFamily="34" charset="0"/>
                <a:cs typeface="Calibri Light" panose="020F0302020204030204" pitchFamily="34" charset="0"/>
              </a:defRPr>
            </a:lvl1pPr>
            <a:lvl2pPr marL="457200" indent="0">
              <a:buFontTx/>
              <a:buNone/>
              <a:defRPr sz="1000">
                <a:latin typeface="Calibri Light" panose="020F0302020204030204" pitchFamily="34" charset="0"/>
                <a:cs typeface="Calibri Light" panose="020F0302020204030204" pitchFamily="34" charset="0"/>
              </a:defRPr>
            </a:lvl2pPr>
            <a:lvl3pPr marL="914400" indent="0">
              <a:buFontTx/>
              <a:buNone/>
              <a:defRPr sz="1000">
                <a:latin typeface="Calibri Light" panose="020F0302020204030204" pitchFamily="34" charset="0"/>
                <a:cs typeface="Calibri Light" panose="020F0302020204030204" pitchFamily="34" charset="0"/>
              </a:defRPr>
            </a:lvl3pPr>
            <a:lvl4pPr marL="1371600" indent="0">
              <a:buFontTx/>
              <a:buNone/>
              <a:defRPr sz="1000">
                <a:latin typeface="Calibri Light" panose="020F0302020204030204" pitchFamily="34" charset="0"/>
                <a:cs typeface="Calibri Light" panose="020F0302020204030204" pitchFamily="34" charset="0"/>
              </a:defRPr>
            </a:lvl4pPr>
            <a:lvl5pPr marL="1828800" indent="0">
              <a:buFontTx/>
              <a:buNone/>
              <a:defRPr sz="1000">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18" name="Text Placeholder 15">
            <a:extLst>
              <a:ext uri="{FF2B5EF4-FFF2-40B4-BE49-F238E27FC236}">
                <a16:creationId xmlns:a16="http://schemas.microsoft.com/office/drawing/2014/main" id="{03772252-E9D0-04AF-D157-1D0BE80CCAC3}"/>
              </a:ext>
            </a:extLst>
          </p:cNvPr>
          <p:cNvSpPr>
            <a:spLocks noGrp="1"/>
          </p:cNvSpPr>
          <p:nvPr>
            <p:ph type="body" sz="quarter" idx="23"/>
          </p:nvPr>
        </p:nvSpPr>
        <p:spPr>
          <a:xfrm>
            <a:off x="6272139" y="3725303"/>
            <a:ext cx="2520000" cy="2289945"/>
          </a:xfrm>
        </p:spPr>
        <p:txBody>
          <a:bodyPr/>
          <a:lstStyle>
            <a:lvl1pPr marL="0" indent="0">
              <a:buFontTx/>
              <a:buNone/>
              <a:defRPr sz="1100">
                <a:latin typeface="Calibri Light" panose="020F0302020204030204" pitchFamily="34" charset="0"/>
                <a:cs typeface="Calibri Light" panose="020F0302020204030204" pitchFamily="34" charset="0"/>
              </a:defRPr>
            </a:lvl1pPr>
            <a:lvl2pPr marL="457200" indent="0">
              <a:buFontTx/>
              <a:buNone/>
              <a:defRPr sz="1000">
                <a:latin typeface="Calibri Light" panose="020F0302020204030204" pitchFamily="34" charset="0"/>
                <a:cs typeface="Calibri Light" panose="020F0302020204030204" pitchFamily="34" charset="0"/>
              </a:defRPr>
            </a:lvl2pPr>
            <a:lvl3pPr marL="914400" indent="0">
              <a:buFontTx/>
              <a:buNone/>
              <a:defRPr sz="1000">
                <a:latin typeface="Calibri Light" panose="020F0302020204030204" pitchFamily="34" charset="0"/>
                <a:cs typeface="Calibri Light" panose="020F0302020204030204" pitchFamily="34" charset="0"/>
              </a:defRPr>
            </a:lvl3pPr>
            <a:lvl4pPr marL="1371600" indent="0">
              <a:buFontTx/>
              <a:buNone/>
              <a:defRPr sz="1000">
                <a:latin typeface="Calibri Light" panose="020F0302020204030204" pitchFamily="34" charset="0"/>
                <a:cs typeface="Calibri Light" panose="020F0302020204030204" pitchFamily="34" charset="0"/>
              </a:defRPr>
            </a:lvl4pPr>
            <a:lvl5pPr marL="1828800" indent="0">
              <a:buFontTx/>
              <a:buNone/>
              <a:defRPr sz="1000">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19" name="Text Placeholder 15">
            <a:extLst>
              <a:ext uri="{FF2B5EF4-FFF2-40B4-BE49-F238E27FC236}">
                <a16:creationId xmlns:a16="http://schemas.microsoft.com/office/drawing/2014/main" id="{0952ED65-0094-79C5-C846-8F3292D8B0C3}"/>
              </a:ext>
            </a:extLst>
          </p:cNvPr>
          <p:cNvSpPr>
            <a:spLocks noGrp="1"/>
          </p:cNvSpPr>
          <p:nvPr>
            <p:ph type="body" sz="quarter" idx="24"/>
          </p:nvPr>
        </p:nvSpPr>
        <p:spPr>
          <a:xfrm>
            <a:off x="9153075" y="3725303"/>
            <a:ext cx="2520000" cy="2286000"/>
          </a:xfrm>
        </p:spPr>
        <p:txBody>
          <a:bodyPr/>
          <a:lstStyle>
            <a:lvl1pPr marL="0" indent="0">
              <a:buFontTx/>
              <a:buNone/>
              <a:defRPr sz="1100">
                <a:latin typeface="Calibri Light" panose="020F0302020204030204" pitchFamily="34" charset="0"/>
                <a:cs typeface="Calibri Light" panose="020F0302020204030204" pitchFamily="34" charset="0"/>
              </a:defRPr>
            </a:lvl1pPr>
            <a:lvl2pPr marL="457200" indent="0">
              <a:buFontTx/>
              <a:buNone/>
              <a:defRPr sz="1000">
                <a:latin typeface="Calibri Light" panose="020F0302020204030204" pitchFamily="34" charset="0"/>
                <a:cs typeface="Calibri Light" panose="020F0302020204030204" pitchFamily="34" charset="0"/>
              </a:defRPr>
            </a:lvl2pPr>
            <a:lvl3pPr marL="914400" indent="0">
              <a:buFontTx/>
              <a:buNone/>
              <a:defRPr sz="1000">
                <a:latin typeface="Calibri Light" panose="020F0302020204030204" pitchFamily="34" charset="0"/>
                <a:cs typeface="Calibri Light" panose="020F0302020204030204" pitchFamily="34" charset="0"/>
              </a:defRPr>
            </a:lvl3pPr>
            <a:lvl4pPr marL="1371600" indent="0">
              <a:buFontTx/>
              <a:buNone/>
              <a:defRPr sz="1000">
                <a:latin typeface="Calibri Light" panose="020F0302020204030204" pitchFamily="34" charset="0"/>
                <a:cs typeface="Calibri Light" panose="020F0302020204030204" pitchFamily="34" charset="0"/>
              </a:defRPr>
            </a:lvl4pPr>
            <a:lvl5pPr marL="1828800" indent="0">
              <a:buFontTx/>
              <a:buNone/>
              <a:defRPr sz="1000">
                <a:latin typeface="Calibri Light" panose="020F0302020204030204" pitchFamily="34" charset="0"/>
                <a:cs typeface="Calibri Light" panose="020F0302020204030204" pitchFamily="34" charset="0"/>
              </a:defRPr>
            </a:lvl5pPr>
          </a:lstStyle>
          <a:p>
            <a:pPr lvl="0"/>
            <a:r>
              <a:rPr lang="en-US"/>
              <a:t>Click to edit Master text styles</a:t>
            </a:r>
          </a:p>
        </p:txBody>
      </p:sp>
    </p:spTree>
    <p:extLst>
      <p:ext uri="{BB962C8B-B14F-4D97-AF65-F5344CB8AC3E}">
        <p14:creationId xmlns:p14="http://schemas.microsoft.com/office/powerpoint/2010/main" val="3662957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Back P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C450C-B430-A991-401C-D6C4037D46DA}"/>
              </a:ext>
            </a:extLst>
          </p:cNvPr>
          <p:cNvSpPr/>
          <p:nvPr userDrawn="1"/>
        </p:nvSpPr>
        <p:spPr>
          <a:xfrm>
            <a:off x="0" y="0"/>
            <a:ext cx="12192000" cy="6089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076501F-BFF2-CCDC-E725-95C296C7E4D8}"/>
              </a:ext>
            </a:extLst>
          </p:cNvPr>
          <p:cNvSpPr>
            <a:spLocks noGrp="1"/>
          </p:cNvSpPr>
          <p:nvPr>
            <p:ph type="title"/>
          </p:nvPr>
        </p:nvSpPr>
        <p:spPr>
          <a:xfrm>
            <a:off x="515983" y="1709739"/>
            <a:ext cx="6570617" cy="654638"/>
          </a:xfrm>
        </p:spPr>
        <p:txBody>
          <a:bodyPr anchor="t">
            <a:normAutofit/>
          </a:bodyPr>
          <a:lstStyle>
            <a:lvl1pPr>
              <a:defRPr sz="2800">
                <a:solidFill>
                  <a:schemeClr val="tx2"/>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826ACAC-BDBB-6824-E31D-C59F74CD73A7}"/>
              </a:ext>
            </a:extLst>
          </p:cNvPr>
          <p:cNvSpPr>
            <a:spLocks noGrp="1"/>
          </p:cNvSpPr>
          <p:nvPr>
            <p:ph type="body" idx="1"/>
          </p:nvPr>
        </p:nvSpPr>
        <p:spPr>
          <a:xfrm>
            <a:off x="508364" y="2424342"/>
            <a:ext cx="657061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D5C545A6-FAD0-F63E-14BD-21CF2BCF9BE9}"/>
              </a:ext>
            </a:extLst>
          </p:cNvPr>
          <p:cNvSpPr>
            <a:spLocks noGrp="1"/>
          </p:cNvSpPr>
          <p:nvPr>
            <p:ph type="ftr" sz="quarter" idx="11"/>
          </p:nvPr>
        </p:nvSpPr>
        <p:spPr/>
        <p:txBody>
          <a:bodyPr/>
          <a:lstStyle/>
          <a:p>
            <a:endParaRPr/>
          </a:p>
        </p:txBody>
      </p:sp>
      <p:pic>
        <p:nvPicPr>
          <p:cNvPr id="7" name="Picture 6">
            <a:extLst>
              <a:ext uri="{FF2B5EF4-FFF2-40B4-BE49-F238E27FC236}">
                <a16:creationId xmlns:a16="http://schemas.microsoft.com/office/drawing/2014/main" id="{55ABF072-0AFB-BFDC-A1BF-68646ADDC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13" y="6354612"/>
            <a:ext cx="1335924" cy="324000"/>
          </a:xfrm>
          <a:prstGeom prst="rect">
            <a:avLst/>
          </a:prstGeom>
        </p:spPr>
      </p:pic>
      <p:pic>
        <p:nvPicPr>
          <p:cNvPr id="9" name="Picture 8">
            <a:extLst>
              <a:ext uri="{FF2B5EF4-FFF2-40B4-BE49-F238E27FC236}">
                <a16:creationId xmlns:a16="http://schemas.microsoft.com/office/drawing/2014/main" id="{7A5F8CB5-367E-51DA-802B-51A04AB7AF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8492" y="3396081"/>
            <a:ext cx="5873508" cy="2688341"/>
          </a:xfrm>
          <a:prstGeom prst="rect">
            <a:avLst/>
          </a:prstGeom>
        </p:spPr>
      </p:pic>
    </p:spTree>
    <p:extLst>
      <p:ext uri="{BB962C8B-B14F-4D97-AF65-F5344CB8AC3E}">
        <p14:creationId xmlns:p14="http://schemas.microsoft.com/office/powerpoint/2010/main" val="250898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B70DA1-6A4E-71DA-0C57-692D77E56EF8}"/>
              </a:ext>
            </a:extLst>
          </p:cNvPr>
          <p:cNvSpPr/>
          <p:nvPr userDrawn="1"/>
        </p:nvSpPr>
        <p:spPr>
          <a:xfrm>
            <a:off x="0" y="0"/>
            <a:ext cx="61972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4AE5CBB-A734-8346-0D82-E9A344709B91}"/>
              </a:ext>
            </a:extLst>
          </p:cNvPr>
          <p:cNvSpPr>
            <a:spLocks noGrp="1"/>
          </p:cNvSpPr>
          <p:nvPr>
            <p:ph type="ctrTitle"/>
          </p:nvPr>
        </p:nvSpPr>
        <p:spPr>
          <a:xfrm>
            <a:off x="428016" y="1041400"/>
            <a:ext cx="5281441" cy="2387600"/>
          </a:xfrm>
        </p:spPr>
        <p:txBody>
          <a:bodyPr anchor="b">
            <a:normAutofit/>
          </a:bodyPr>
          <a:lstStyle>
            <a:lvl1pPr algn="l">
              <a:defRPr sz="3200" b="1">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A34F4AF-BB30-8410-EA40-B7BD6726B333}"/>
              </a:ext>
            </a:extLst>
          </p:cNvPr>
          <p:cNvSpPr>
            <a:spLocks noGrp="1"/>
          </p:cNvSpPr>
          <p:nvPr>
            <p:ph type="subTitle" idx="1"/>
          </p:nvPr>
        </p:nvSpPr>
        <p:spPr>
          <a:xfrm>
            <a:off x="428016" y="3487897"/>
            <a:ext cx="5281441" cy="672782"/>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a:extLst>
              <a:ext uri="{FF2B5EF4-FFF2-40B4-BE49-F238E27FC236}">
                <a16:creationId xmlns:a16="http://schemas.microsoft.com/office/drawing/2014/main" id="{A139F42E-2984-5019-D6A9-1F5A8027D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018" y="5517900"/>
            <a:ext cx="1179662" cy="1008000"/>
          </a:xfrm>
          <a:prstGeom prst="rect">
            <a:avLst/>
          </a:prstGeom>
        </p:spPr>
      </p:pic>
      <p:sp>
        <p:nvSpPr>
          <p:cNvPr id="11" name="Text Placeholder 10">
            <a:extLst>
              <a:ext uri="{FF2B5EF4-FFF2-40B4-BE49-F238E27FC236}">
                <a16:creationId xmlns:a16="http://schemas.microsoft.com/office/drawing/2014/main" id="{F79295C6-DAA9-FD7E-F069-40346B48896A}"/>
              </a:ext>
            </a:extLst>
          </p:cNvPr>
          <p:cNvSpPr>
            <a:spLocks noGrp="1"/>
          </p:cNvSpPr>
          <p:nvPr>
            <p:ph type="body" sz="quarter" idx="10" hasCustomPrompt="1"/>
          </p:nvPr>
        </p:nvSpPr>
        <p:spPr>
          <a:xfrm>
            <a:off x="428624" y="4219575"/>
            <a:ext cx="5281200" cy="280988"/>
          </a:xfrm>
        </p:spPr>
        <p:txBody>
          <a:bodyPr>
            <a:normAutofit/>
          </a:bodyPr>
          <a:lstStyle>
            <a:lvl1pPr marL="0" indent="0">
              <a:buFontTx/>
              <a:buNone/>
              <a:defRPr sz="11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sz="1100" dirty="0"/>
              <a:t>Enter the date here</a:t>
            </a:r>
            <a:endParaRPr lang="en-GB" dirty="0"/>
          </a:p>
        </p:txBody>
      </p:sp>
      <p:pic>
        <p:nvPicPr>
          <p:cNvPr id="5" name="Picture 4">
            <a:extLst>
              <a:ext uri="{FF2B5EF4-FFF2-40B4-BE49-F238E27FC236}">
                <a16:creationId xmlns:a16="http://schemas.microsoft.com/office/drawing/2014/main" id="{31CE50C2-9127-FF62-1FF4-D5468800381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230" r="18431"/>
          <a:stretch/>
        </p:blipFill>
        <p:spPr>
          <a:xfrm>
            <a:off x="6197244" y="0"/>
            <a:ext cx="5994756" cy="6858000"/>
          </a:xfrm>
          <a:prstGeom prst="rect">
            <a:avLst/>
          </a:prstGeom>
        </p:spPr>
      </p:pic>
      <p:pic>
        <p:nvPicPr>
          <p:cNvPr id="6" name="Picture 5">
            <a:extLst>
              <a:ext uri="{FF2B5EF4-FFF2-40B4-BE49-F238E27FC236}">
                <a16:creationId xmlns:a16="http://schemas.microsoft.com/office/drawing/2014/main" id="{CAA4CA54-A612-7614-B501-975F730C4BE5}"/>
              </a:ext>
            </a:extLst>
          </p:cNvPr>
          <p:cNvPicPr>
            <a:picLocks noChangeAspect="1"/>
          </p:cNvPicPr>
          <p:nvPr userDrawn="1"/>
        </p:nvPicPr>
        <p:blipFill rotWithShape="1">
          <a:blip r:embed="rId4"/>
          <a:srcRect r="47703" b="2039"/>
          <a:stretch/>
        </p:blipFill>
        <p:spPr>
          <a:xfrm>
            <a:off x="7968343" y="1137933"/>
            <a:ext cx="4223657" cy="5720062"/>
          </a:xfrm>
          <a:prstGeom prst="rect">
            <a:avLst/>
          </a:prstGeom>
        </p:spPr>
      </p:pic>
    </p:spTree>
    <p:extLst>
      <p:ext uri="{BB962C8B-B14F-4D97-AF65-F5344CB8AC3E}">
        <p14:creationId xmlns:p14="http://schemas.microsoft.com/office/powerpoint/2010/main" val="46807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0395-2ACD-A67C-A508-AC5F521E433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D3C647F-9E13-A83F-AF28-6C1FA77570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8B51FAA-EB53-A773-553C-F5E2C498A742}"/>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8712366B-9FA8-D7CF-E158-DA5D68A0D75D}"/>
              </a:ext>
            </a:extLst>
          </p:cNvPr>
          <p:cNvSpPr>
            <a:spLocks noGrp="1"/>
          </p:cNvSpPr>
          <p:nvPr>
            <p:ph type="sldNum" sz="quarter" idx="12"/>
          </p:nvPr>
        </p:nvSpPr>
        <p:spPr/>
        <p:txBody>
          <a:bodyPr/>
          <a:lstStyle/>
          <a:p>
            <a:fld id="{7FA92AE1-9FA3-4411-8DDF-C0DB6E00868D}" type="slidenum">
              <a:rPr lang="en-GB" smtClean="0"/>
              <a:t>‹#›</a:t>
            </a:fld>
            <a:endParaRPr lang="en-GB"/>
          </a:p>
        </p:txBody>
      </p:sp>
    </p:spTree>
    <p:extLst>
      <p:ext uri="{BB962C8B-B14F-4D97-AF65-F5344CB8AC3E}">
        <p14:creationId xmlns:p14="http://schemas.microsoft.com/office/powerpoint/2010/main" val="268863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 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0395-2ACD-A67C-A508-AC5F521E433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D3C647F-9E13-A83F-AF28-6C1FA77570B4}"/>
              </a:ext>
            </a:extLst>
          </p:cNvPr>
          <p:cNvSpPr>
            <a:spLocks noGrp="1"/>
          </p:cNvSpPr>
          <p:nvPr>
            <p:ph idx="1"/>
          </p:nvPr>
        </p:nvSpPr>
        <p:spPr>
          <a:xfrm>
            <a:off x="522512" y="1672138"/>
            <a:ext cx="11168743" cy="45980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8B51FAA-EB53-A773-553C-F5E2C498A742}"/>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8712366B-9FA8-D7CF-E158-DA5D68A0D75D}"/>
              </a:ext>
            </a:extLst>
          </p:cNvPr>
          <p:cNvSpPr>
            <a:spLocks noGrp="1"/>
          </p:cNvSpPr>
          <p:nvPr>
            <p:ph type="sldNum" sz="quarter" idx="12"/>
          </p:nvPr>
        </p:nvSpPr>
        <p:spPr/>
        <p:txBody>
          <a:bodyPr/>
          <a:lstStyle/>
          <a:p>
            <a:fld id="{7FA92AE1-9FA3-4411-8DDF-C0DB6E00868D}" type="slidenum">
              <a:rPr lang="en-GB" smtClean="0"/>
              <a:t>‹#›</a:t>
            </a:fld>
            <a:endParaRPr lang="en-GB"/>
          </a:p>
        </p:txBody>
      </p:sp>
      <p:sp>
        <p:nvSpPr>
          <p:cNvPr id="4" name="Text Placeholder 6">
            <a:extLst>
              <a:ext uri="{FF2B5EF4-FFF2-40B4-BE49-F238E27FC236}">
                <a16:creationId xmlns:a16="http://schemas.microsoft.com/office/drawing/2014/main" id="{65BCE069-68A5-E5B6-A53B-8BA1138EE0C0}"/>
              </a:ext>
            </a:extLst>
          </p:cNvPr>
          <p:cNvSpPr>
            <a:spLocks noGrp="1"/>
          </p:cNvSpPr>
          <p:nvPr>
            <p:ph type="body" sz="quarter" idx="16" hasCustomPrompt="1"/>
          </p:nvPr>
        </p:nvSpPr>
        <p:spPr>
          <a:xfrm>
            <a:off x="511629" y="1153931"/>
            <a:ext cx="11180763" cy="518206"/>
          </a:xfrm>
        </p:spPr>
        <p:txBody>
          <a:bodyPr anchor="ctr">
            <a:noAutofit/>
          </a:bodyPr>
          <a:lstStyle>
            <a:lvl1pPr marL="0" indent="0">
              <a:buFontTx/>
              <a:buNone/>
              <a:defRPr sz="2000" b="1">
                <a:solidFill>
                  <a:schemeClr val="tx2"/>
                </a:solidFill>
              </a:defRPr>
            </a:lvl1pPr>
          </a:lstStyle>
          <a:p>
            <a:pPr lvl="0"/>
            <a:r>
              <a:rPr lang="en-GB" dirty="0"/>
              <a:t>Insert your sub heading</a:t>
            </a:r>
          </a:p>
        </p:txBody>
      </p:sp>
    </p:spTree>
    <p:extLst>
      <p:ext uri="{BB962C8B-B14F-4D97-AF65-F5344CB8AC3E}">
        <p14:creationId xmlns:p14="http://schemas.microsoft.com/office/powerpoint/2010/main" val="322514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0395-2ACD-A67C-A508-AC5F521E4337}"/>
              </a:ext>
            </a:extLst>
          </p:cNvPr>
          <p:cNvSpPr>
            <a:spLocks noGrp="1"/>
          </p:cNvSpPr>
          <p:nvPr>
            <p:ph type="title"/>
          </p:nvPr>
        </p:nvSpPr>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8B51FAA-EB53-A773-553C-F5E2C498A742}"/>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8712366B-9FA8-D7CF-E158-DA5D68A0D75D}"/>
              </a:ext>
            </a:extLst>
          </p:cNvPr>
          <p:cNvSpPr>
            <a:spLocks noGrp="1"/>
          </p:cNvSpPr>
          <p:nvPr>
            <p:ph type="sldNum" sz="quarter" idx="12"/>
          </p:nvPr>
        </p:nvSpPr>
        <p:spPr/>
        <p:txBody>
          <a:bodyPr/>
          <a:lstStyle/>
          <a:p>
            <a:fld id="{7FA92AE1-9FA3-4411-8DDF-C0DB6E00868D}" type="slidenum">
              <a:rPr lang="en-GB" smtClean="0"/>
              <a:t>‹#›</a:t>
            </a:fld>
            <a:endParaRPr lang="en-GB"/>
          </a:p>
        </p:txBody>
      </p:sp>
      <p:sp>
        <p:nvSpPr>
          <p:cNvPr id="7" name="Text Placeholder 6">
            <a:extLst>
              <a:ext uri="{FF2B5EF4-FFF2-40B4-BE49-F238E27FC236}">
                <a16:creationId xmlns:a16="http://schemas.microsoft.com/office/drawing/2014/main" id="{7F3587C8-A8DD-221B-1D3A-093BBED95080}"/>
              </a:ext>
            </a:extLst>
          </p:cNvPr>
          <p:cNvSpPr>
            <a:spLocks noGrp="1"/>
          </p:cNvSpPr>
          <p:nvPr>
            <p:ph type="body" sz="quarter" idx="13"/>
          </p:nvPr>
        </p:nvSpPr>
        <p:spPr>
          <a:xfrm>
            <a:off x="511630" y="1892618"/>
            <a:ext cx="11179624" cy="4386262"/>
          </a:xfrm>
        </p:spPr>
        <p:txBody>
          <a:bodyPr>
            <a:noAutofit/>
          </a:bodyPr>
          <a:lstStyle>
            <a:lvl1pPr marL="0" indent="0">
              <a:buFontTx/>
              <a:buNone/>
              <a:defRPr sz="1600">
                <a:latin typeface="Calibri Light" panose="020F0302020204030204" pitchFamily="34" charset="0"/>
                <a:cs typeface="Calibri Light" panose="020F0302020204030204" pitchFamily="34"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9" name="Text Placeholder 8">
            <a:extLst>
              <a:ext uri="{FF2B5EF4-FFF2-40B4-BE49-F238E27FC236}">
                <a16:creationId xmlns:a16="http://schemas.microsoft.com/office/drawing/2014/main" id="{AA832CA3-065C-9877-9ADB-015B8E1A5964}"/>
              </a:ext>
            </a:extLst>
          </p:cNvPr>
          <p:cNvSpPr>
            <a:spLocks noGrp="1"/>
          </p:cNvSpPr>
          <p:nvPr>
            <p:ph type="body" sz="quarter" idx="14"/>
          </p:nvPr>
        </p:nvSpPr>
        <p:spPr>
          <a:xfrm>
            <a:off x="511175" y="1165860"/>
            <a:ext cx="11180763" cy="726758"/>
          </a:xfrm>
        </p:spPr>
        <p:txBody>
          <a:bodyPr>
            <a:noAutofit/>
          </a:bodyPr>
          <a:lstStyle>
            <a:lvl1pPr marL="0" indent="0">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92269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0395-2ACD-A67C-A508-AC5F521E4337}"/>
              </a:ext>
            </a:extLst>
          </p:cNvPr>
          <p:cNvSpPr>
            <a:spLocks noGrp="1"/>
          </p:cNvSpPr>
          <p:nvPr>
            <p:ph type="title"/>
          </p:nvPr>
        </p:nvSpPr>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8B51FAA-EB53-A773-553C-F5E2C498A742}"/>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8712366B-9FA8-D7CF-E158-DA5D68A0D75D}"/>
              </a:ext>
            </a:extLst>
          </p:cNvPr>
          <p:cNvSpPr>
            <a:spLocks noGrp="1"/>
          </p:cNvSpPr>
          <p:nvPr>
            <p:ph type="sldNum" sz="quarter" idx="12"/>
          </p:nvPr>
        </p:nvSpPr>
        <p:spPr/>
        <p:txBody>
          <a:bodyPr/>
          <a:lstStyle/>
          <a:p>
            <a:fld id="{7FA92AE1-9FA3-4411-8DDF-C0DB6E00868D}" type="slidenum">
              <a:rPr lang="en-GB" smtClean="0"/>
              <a:t>‹#›</a:t>
            </a:fld>
            <a:endParaRPr lang="en-GB"/>
          </a:p>
        </p:txBody>
      </p:sp>
      <p:sp>
        <p:nvSpPr>
          <p:cNvPr id="7" name="Text Placeholder 6">
            <a:extLst>
              <a:ext uri="{FF2B5EF4-FFF2-40B4-BE49-F238E27FC236}">
                <a16:creationId xmlns:a16="http://schemas.microsoft.com/office/drawing/2014/main" id="{7F3587C8-A8DD-221B-1D3A-093BBED95080}"/>
              </a:ext>
            </a:extLst>
          </p:cNvPr>
          <p:cNvSpPr>
            <a:spLocks noGrp="1"/>
          </p:cNvSpPr>
          <p:nvPr>
            <p:ph type="body" sz="quarter" idx="13"/>
          </p:nvPr>
        </p:nvSpPr>
        <p:spPr>
          <a:xfrm>
            <a:off x="511630" y="1953578"/>
            <a:ext cx="8991599" cy="4325302"/>
          </a:xfrm>
        </p:spPr>
        <p:txBody>
          <a:bodyPr>
            <a:noAutofit/>
          </a:bodyPr>
          <a:lstStyle>
            <a:lvl1pPr marL="0" indent="0">
              <a:buFontTx/>
              <a:buNone/>
              <a:defRPr sz="1600">
                <a:latin typeface="Calibri Light" panose="020F0302020204030204" pitchFamily="34" charset="0"/>
                <a:cs typeface="Calibri Light" panose="020F0302020204030204" pitchFamily="34"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9" name="Text Placeholder 8">
            <a:extLst>
              <a:ext uri="{FF2B5EF4-FFF2-40B4-BE49-F238E27FC236}">
                <a16:creationId xmlns:a16="http://schemas.microsoft.com/office/drawing/2014/main" id="{AA832CA3-065C-9877-9ADB-015B8E1A5964}"/>
              </a:ext>
            </a:extLst>
          </p:cNvPr>
          <p:cNvSpPr>
            <a:spLocks noGrp="1"/>
          </p:cNvSpPr>
          <p:nvPr>
            <p:ph type="body" sz="quarter" idx="14"/>
          </p:nvPr>
        </p:nvSpPr>
        <p:spPr>
          <a:xfrm>
            <a:off x="511176" y="1142365"/>
            <a:ext cx="8991599" cy="811213"/>
          </a:xfrm>
        </p:spPr>
        <p:txBody>
          <a:bodyPr>
            <a:noAutofit/>
          </a:bodyPr>
          <a:lstStyle>
            <a:lvl1pPr marL="0" indent="0">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a:extLst>
              <a:ext uri="{FF2B5EF4-FFF2-40B4-BE49-F238E27FC236}">
                <a16:creationId xmlns:a16="http://schemas.microsoft.com/office/drawing/2014/main" id="{4C736FF6-F678-A672-641D-A48ACDDF2225}"/>
              </a:ext>
            </a:extLst>
          </p:cNvPr>
          <p:cNvSpPr>
            <a:spLocks noGrp="1"/>
          </p:cNvSpPr>
          <p:nvPr>
            <p:ph type="body" sz="quarter" idx="15"/>
          </p:nvPr>
        </p:nvSpPr>
        <p:spPr>
          <a:xfrm>
            <a:off x="9607549" y="1546860"/>
            <a:ext cx="2083705" cy="4732020"/>
          </a:xfrm>
        </p:spPr>
        <p:txBody>
          <a:bodyPr>
            <a:noAutofit/>
          </a:bodyPr>
          <a:lstStyle>
            <a:lvl1pPr marL="0" indent="0">
              <a:buFontTx/>
              <a:buNone/>
              <a:defRPr sz="160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42690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0395-2ACD-A67C-A508-AC5F521E4337}"/>
              </a:ext>
            </a:extLst>
          </p:cNvPr>
          <p:cNvSpPr>
            <a:spLocks noGrp="1"/>
          </p:cNvSpPr>
          <p:nvPr>
            <p:ph type="title"/>
          </p:nvPr>
        </p:nvSpPr>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8B51FAA-EB53-A773-553C-F5E2C498A742}"/>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8712366B-9FA8-D7CF-E158-DA5D68A0D75D}"/>
              </a:ext>
            </a:extLst>
          </p:cNvPr>
          <p:cNvSpPr>
            <a:spLocks noGrp="1"/>
          </p:cNvSpPr>
          <p:nvPr>
            <p:ph type="sldNum" sz="quarter" idx="12"/>
          </p:nvPr>
        </p:nvSpPr>
        <p:spPr/>
        <p:txBody>
          <a:bodyPr/>
          <a:lstStyle/>
          <a:p>
            <a:fld id="{7FA92AE1-9FA3-4411-8DDF-C0DB6E00868D}" type="slidenum">
              <a:rPr lang="en-GB" smtClean="0"/>
              <a:t>‹#›</a:t>
            </a:fld>
            <a:endParaRPr lang="en-GB"/>
          </a:p>
        </p:txBody>
      </p:sp>
      <p:sp>
        <p:nvSpPr>
          <p:cNvPr id="7" name="Text Placeholder 6">
            <a:extLst>
              <a:ext uri="{FF2B5EF4-FFF2-40B4-BE49-F238E27FC236}">
                <a16:creationId xmlns:a16="http://schemas.microsoft.com/office/drawing/2014/main" id="{7F3587C8-A8DD-221B-1D3A-093BBED95080}"/>
              </a:ext>
            </a:extLst>
          </p:cNvPr>
          <p:cNvSpPr>
            <a:spLocks noGrp="1"/>
          </p:cNvSpPr>
          <p:nvPr>
            <p:ph type="body" sz="quarter" idx="13"/>
          </p:nvPr>
        </p:nvSpPr>
        <p:spPr>
          <a:xfrm>
            <a:off x="511630" y="1953578"/>
            <a:ext cx="8991599" cy="4302442"/>
          </a:xfrm>
        </p:spPr>
        <p:txBody>
          <a:bodyPr>
            <a:noAutofit/>
          </a:bodyPr>
          <a:lstStyle>
            <a:lvl1pPr marL="0" indent="0">
              <a:buFontTx/>
              <a:buNone/>
              <a:defRPr sz="1600">
                <a:latin typeface="Calibri Light" panose="020F0302020204030204" pitchFamily="34" charset="0"/>
                <a:cs typeface="Calibri Light" panose="020F0302020204030204" pitchFamily="34"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9" name="Text Placeholder 8">
            <a:extLst>
              <a:ext uri="{FF2B5EF4-FFF2-40B4-BE49-F238E27FC236}">
                <a16:creationId xmlns:a16="http://schemas.microsoft.com/office/drawing/2014/main" id="{AA832CA3-065C-9877-9ADB-015B8E1A5964}"/>
              </a:ext>
            </a:extLst>
          </p:cNvPr>
          <p:cNvSpPr>
            <a:spLocks noGrp="1"/>
          </p:cNvSpPr>
          <p:nvPr>
            <p:ph type="body" sz="quarter" idx="14"/>
          </p:nvPr>
        </p:nvSpPr>
        <p:spPr>
          <a:xfrm>
            <a:off x="511176" y="1142365"/>
            <a:ext cx="8991599" cy="811213"/>
          </a:xfrm>
        </p:spPr>
        <p:txBody>
          <a:bodyPr>
            <a:noAutofit/>
          </a:bodyPr>
          <a:lstStyle>
            <a:lvl1pPr marL="0" indent="0">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E77DEBCD-6EE7-A096-12C0-43AB90029774}"/>
              </a:ext>
            </a:extLst>
          </p:cNvPr>
          <p:cNvSpPr>
            <a:spLocks noGrp="1"/>
          </p:cNvSpPr>
          <p:nvPr>
            <p:ph type="pic" sz="quarter" idx="15"/>
          </p:nvPr>
        </p:nvSpPr>
        <p:spPr>
          <a:xfrm>
            <a:off x="9570720" y="1562100"/>
            <a:ext cx="2110105" cy="4693920"/>
          </a:xfrm>
        </p:spPr>
        <p:txBody>
          <a:bodyPr>
            <a:noAutofit/>
          </a:bodyPr>
          <a:lstStyle>
            <a:lvl1pPr marL="0" indent="0">
              <a:buFontTx/>
              <a:buNone/>
              <a:defRPr sz="1600"/>
            </a:lvl1pPr>
          </a:lstStyle>
          <a:p>
            <a:r>
              <a:rPr lang="en-US"/>
              <a:t>Click icon to add picture</a:t>
            </a:r>
            <a:endParaRPr lang="en-GB"/>
          </a:p>
        </p:txBody>
      </p:sp>
    </p:spTree>
    <p:extLst>
      <p:ext uri="{BB962C8B-B14F-4D97-AF65-F5344CB8AC3E}">
        <p14:creationId xmlns:p14="http://schemas.microsoft.com/office/powerpoint/2010/main" val="240011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Text and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0395-2ACD-A67C-A508-AC5F521E4337}"/>
              </a:ext>
            </a:extLst>
          </p:cNvPr>
          <p:cNvSpPr>
            <a:spLocks noGrp="1"/>
          </p:cNvSpPr>
          <p:nvPr>
            <p:ph type="title"/>
          </p:nvPr>
        </p:nvSpPr>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8B51FAA-EB53-A773-553C-F5E2C498A742}"/>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8712366B-9FA8-D7CF-E158-DA5D68A0D75D}"/>
              </a:ext>
            </a:extLst>
          </p:cNvPr>
          <p:cNvSpPr>
            <a:spLocks noGrp="1"/>
          </p:cNvSpPr>
          <p:nvPr>
            <p:ph type="sldNum" sz="quarter" idx="12"/>
          </p:nvPr>
        </p:nvSpPr>
        <p:spPr/>
        <p:txBody>
          <a:bodyPr/>
          <a:lstStyle/>
          <a:p>
            <a:fld id="{7FA92AE1-9FA3-4411-8DDF-C0DB6E00868D}" type="slidenum">
              <a:rPr lang="en-GB" smtClean="0"/>
              <a:t>‹#›</a:t>
            </a:fld>
            <a:endParaRPr lang="en-GB"/>
          </a:p>
        </p:txBody>
      </p:sp>
      <p:sp>
        <p:nvSpPr>
          <p:cNvPr id="7" name="Text Placeholder 6">
            <a:extLst>
              <a:ext uri="{FF2B5EF4-FFF2-40B4-BE49-F238E27FC236}">
                <a16:creationId xmlns:a16="http://schemas.microsoft.com/office/drawing/2014/main" id="{7F3587C8-A8DD-221B-1D3A-093BBED95080}"/>
              </a:ext>
            </a:extLst>
          </p:cNvPr>
          <p:cNvSpPr>
            <a:spLocks noGrp="1"/>
          </p:cNvSpPr>
          <p:nvPr>
            <p:ph type="body" sz="quarter" idx="13"/>
          </p:nvPr>
        </p:nvSpPr>
        <p:spPr>
          <a:xfrm>
            <a:off x="511630" y="2420932"/>
            <a:ext cx="8991599" cy="3842707"/>
          </a:xfrm>
        </p:spPr>
        <p:txBody>
          <a:bodyPr>
            <a:noAutofit/>
          </a:bodyPr>
          <a:lstStyle>
            <a:lvl1pPr marL="0" indent="0">
              <a:buFontTx/>
              <a:buNone/>
              <a:defRPr sz="1600">
                <a:latin typeface="Calibri Light" panose="020F0302020204030204" pitchFamily="34" charset="0"/>
                <a:cs typeface="Calibri Light" panose="020F0302020204030204" pitchFamily="34"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9" name="Text Placeholder 8">
            <a:extLst>
              <a:ext uri="{FF2B5EF4-FFF2-40B4-BE49-F238E27FC236}">
                <a16:creationId xmlns:a16="http://schemas.microsoft.com/office/drawing/2014/main" id="{AA832CA3-065C-9877-9ADB-015B8E1A5964}"/>
              </a:ext>
            </a:extLst>
          </p:cNvPr>
          <p:cNvSpPr>
            <a:spLocks noGrp="1"/>
          </p:cNvSpPr>
          <p:nvPr>
            <p:ph type="body" sz="quarter" idx="14"/>
          </p:nvPr>
        </p:nvSpPr>
        <p:spPr>
          <a:xfrm>
            <a:off x="511630" y="1683496"/>
            <a:ext cx="8991599" cy="718457"/>
          </a:xfrm>
        </p:spPr>
        <p:txBody>
          <a:bodyPr>
            <a:noAutofit/>
          </a:bodyPr>
          <a:lstStyle>
            <a:lvl1pPr marL="0" indent="0">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6">
            <a:extLst>
              <a:ext uri="{FF2B5EF4-FFF2-40B4-BE49-F238E27FC236}">
                <a16:creationId xmlns:a16="http://schemas.microsoft.com/office/drawing/2014/main" id="{36708214-F61C-BD28-F5F2-E35FDCBFDA52}"/>
              </a:ext>
            </a:extLst>
          </p:cNvPr>
          <p:cNvSpPr>
            <a:spLocks noGrp="1"/>
          </p:cNvSpPr>
          <p:nvPr>
            <p:ph type="body" sz="quarter" idx="16" hasCustomPrompt="1"/>
          </p:nvPr>
        </p:nvSpPr>
        <p:spPr>
          <a:xfrm>
            <a:off x="511629" y="1146311"/>
            <a:ext cx="11180763" cy="518206"/>
          </a:xfrm>
        </p:spPr>
        <p:txBody>
          <a:bodyPr anchor="ctr">
            <a:noAutofit/>
          </a:bodyPr>
          <a:lstStyle>
            <a:lvl1pPr marL="0" indent="0">
              <a:buFontTx/>
              <a:buNone/>
              <a:defRPr sz="2000" b="1">
                <a:solidFill>
                  <a:schemeClr val="tx2"/>
                </a:solidFill>
              </a:defRPr>
            </a:lvl1pPr>
          </a:lstStyle>
          <a:p>
            <a:pPr lvl="0"/>
            <a:r>
              <a:rPr lang="en-GB" dirty="0"/>
              <a:t>Insert your sub heading</a:t>
            </a:r>
          </a:p>
        </p:txBody>
      </p:sp>
      <p:sp>
        <p:nvSpPr>
          <p:cNvPr id="10" name="Text Placeholder 9">
            <a:extLst>
              <a:ext uri="{FF2B5EF4-FFF2-40B4-BE49-F238E27FC236}">
                <a16:creationId xmlns:a16="http://schemas.microsoft.com/office/drawing/2014/main" id="{22DFFEDC-1B68-79F1-E886-22BFAB52625A}"/>
              </a:ext>
            </a:extLst>
          </p:cNvPr>
          <p:cNvSpPr>
            <a:spLocks noGrp="1"/>
          </p:cNvSpPr>
          <p:nvPr>
            <p:ph type="body" sz="quarter" idx="17" hasCustomPrompt="1"/>
          </p:nvPr>
        </p:nvSpPr>
        <p:spPr>
          <a:xfrm>
            <a:off x="9609138" y="2027238"/>
            <a:ext cx="2082800" cy="4237037"/>
          </a:xfrm>
        </p:spPr>
        <p:txBody>
          <a:bodyPr>
            <a:noAutofit/>
          </a:bodyPr>
          <a:lstStyle>
            <a:lvl1pPr marL="0" indent="0">
              <a:buFontTx/>
              <a:buNone/>
              <a:defRPr sz="160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sz="1600" dirty="0"/>
              <a:t>Click to add text</a:t>
            </a:r>
            <a:endParaRPr lang="en-GB" dirty="0"/>
          </a:p>
        </p:txBody>
      </p:sp>
    </p:spTree>
    <p:extLst>
      <p:ext uri="{BB962C8B-B14F-4D97-AF65-F5344CB8AC3E}">
        <p14:creationId xmlns:p14="http://schemas.microsoft.com/office/powerpoint/2010/main" val="91619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ext and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0395-2ACD-A67C-A508-AC5F521E4337}"/>
              </a:ext>
            </a:extLst>
          </p:cNvPr>
          <p:cNvSpPr>
            <a:spLocks noGrp="1"/>
          </p:cNvSpPr>
          <p:nvPr>
            <p:ph type="title"/>
          </p:nvPr>
        </p:nvSpPr>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8B51FAA-EB53-A773-553C-F5E2C498A742}"/>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8712366B-9FA8-D7CF-E158-DA5D68A0D75D}"/>
              </a:ext>
            </a:extLst>
          </p:cNvPr>
          <p:cNvSpPr>
            <a:spLocks noGrp="1"/>
          </p:cNvSpPr>
          <p:nvPr>
            <p:ph type="sldNum" sz="quarter" idx="12"/>
          </p:nvPr>
        </p:nvSpPr>
        <p:spPr/>
        <p:txBody>
          <a:bodyPr/>
          <a:lstStyle/>
          <a:p>
            <a:fld id="{7FA92AE1-9FA3-4411-8DDF-C0DB6E00868D}" type="slidenum">
              <a:rPr lang="en-GB" smtClean="0"/>
              <a:t>‹#›</a:t>
            </a:fld>
            <a:endParaRPr lang="en-GB"/>
          </a:p>
        </p:txBody>
      </p:sp>
      <p:sp>
        <p:nvSpPr>
          <p:cNvPr id="7" name="Text Placeholder 6">
            <a:extLst>
              <a:ext uri="{FF2B5EF4-FFF2-40B4-BE49-F238E27FC236}">
                <a16:creationId xmlns:a16="http://schemas.microsoft.com/office/drawing/2014/main" id="{7F3587C8-A8DD-221B-1D3A-093BBED95080}"/>
              </a:ext>
            </a:extLst>
          </p:cNvPr>
          <p:cNvSpPr>
            <a:spLocks noGrp="1"/>
          </p:cNvSpPr>
          <p:nvPr>
            <p:ph type="body" sz="quarter" idx="13"/>
          </p:nvPr>
        </p:nvSpPr>
        <p:spPr>
          <a:xfrm>
            <a:off x="511630" y="2429645"/>
            <a:ext cx="8991599" cy="3768682"/>
          </a:xfrm>
        </p:spPr>
        <p:txBody>
          <a:bodyPr>
            <a:noAutofit/>
          </a:bodyPr>
          <a:lstStyle>
            <a:lvl1pPr marL="0" indent="0">
              <a:buFontTx/>
              <a:buNone/>
              <a:defRPr sz="1600">
                <a:latin typeface="Calibri Light" panose="020F0302020204030204" pitchFamily="34" charset="0"/>
                <a:cs typeface="Calibri Light" panose="020F0302020204030204" pitchFamily="34"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9" name="Text Placeholder 8">
            <a:extLst>
              <a:ext uri="{FF2B5EF4-FFF2-40B4-BE49-F238E27FC236}">
                <a16:creationId xmlns:a16="http://schemas.microsoft.com/office/drawing/2014/main" id="{AA832CA3-065C-9877-9ADB-015B8E1A5964}"/>
              </a:ext>
            </a:extLst>
          </p:cNvPr>
          <p:cNvSpPr>
            <a:spLocks noGrp="1"/>
          </p:cNvSpPr>
          <p:nvPr>
            <p:ph type="body" sz="quarter" idx="14"/>
          </p:nvPr>
        </p:nvSpPr>
        <p:spPr>
          <a:xfrm>
            <a:off x="511629" y="1687852"/>
            <a:ext cx="8991599" cy="718457"/>
          </a:xfrm>
        </p:spPr>
        <p:txBody>
          <a:bodyPr>
            <a:noAutofit/>
          </a:bodyPr>
          <a:lstStyle>
            <a:lvl1pPr marL="0" indent="0">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6">
            <a:extLst>
              <a:ext uri="{FF2B5EF4-FFF2-40B4-BE49-F238E27FC236}">
                <a16:creationId xmlns:a16="http://schemas.microsoft.com/office/drawing/2014/main" id="{36708214-F61C-BD28-F5F2-E35FDCBFDA52}"/>
              </a:ext>
            </a:extLst>
          </p:cNvPr>
          <p:cNvSpPr>
            <a:spLocks noGrp="1"/>
          </p:cNvSpPr>
          <p:nvPr>
            <p:ph type="body" sz="quarter" idx="16" hasCustomPrompt="1"/>
          </p:nvPr>
        </p:nvSpPr>
        <p:spPr>
          <a:xfrm>
            <a:off x="511629" y="1146311"/>
            <a:ext cx="11180763" cy="518206"/>
          </a:xfrm>
        </p:spPr>
        <p:txBody>
          <a:bodyPr anchor="ctr">
            <a:noAutofit/>
          </a:bodyPr>
          <a:lstStyle>
            <a:lvl1pPr marL="0" indent="0">
              <a:buFontTx/>
              <a:buNone/>
              <a:defRPr sz="2000" b="1">
                <a:solidFill>
                  <a:schemeClr val="tx2"/>
                </a:solidFill>
              </a:defRPr>
            </a:lvl1pPr>
          </a:lstStyle>
          <a:p>
            <a:pPr lvl="0"/>
            <a:r>
              <a:rPr lang="en-GB" dirty="0"/>
              <a:t>Insert your sub heading</a:t>
            </a:r>
          </a:p>
        </p:txBody>
      </p:sp>
      <p:sp>
        <p:nvSpPr>
          <p:cNvPr id="10" name="Picture Placeholder 9">
            <a:extLst>
              <a:ext uri="{FF2B5EF4-FFF2-40B4-BE49-F238E27FC236}">
                <a16:creationId xmlns:a16="http://schemas.microsoft.com/office/drawing/2014/main" id="{91B9D4C6-7C9D-0C92-BB40-A29C8F8DEBB2}"/>
              </a:ext>
            </a:extLst>
          </p:cNvPr>
          <p:cNvSpPr>
            <a:spLocks noGrp="1"/>
          </p:cNvSpPr>
          <p:nvPr>
            <p:ph type="pic" sz="quarter" idx="17"/>
          </p:nvPr>
        </p:nvSpPr>
        <p:spPr>
          <a:xfrm>
            <a:off x="9585325" y="2054701"/>
            <a:ext cx="2095500" cy="4142899"/>
          </a:xfrm>
        </p:spPr>
        <p:txBody>
          <a:bodyPr>
            <a:noAutofit/>
          </a:bodyPr>
          <a:lstStyle>
            <a:lvl1pPr marL="0" indent="0">
              <a:buFontTx/>
              <a:buNone/>
              <a:defRPr sz="1600"/>
            </a:lvl1pPr>
          </a:lstStyle>
          <a:p>
            <a:r>
              <a:rPr lang="en-US"/>
              <a:t>Click icon to add picture</a:t>
            </a:r>
            <a:endParaRPr lang="en-GB"/>
          </a:p>
        </p:txBody>
      </p:sp>
    </p:spTree>
    <p:extLst>
      <p:ext uri="{BB962C8B-B14F-4D97-AF65-F5344CB8AC3E}">
        <p14:creationId xmlns:p14="http://schemas.microsoft.com/office/powerpoint/2010/main" val="410160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88DAE2-8983-D1D4-1EF7-F3CF2F416DCA}"/>
              </a:ext>
            </a:extLst>
          </p:cNvPr>
          <p:cNvSpPr/>
          <p:nvPr userDrawn="1"/>
        </p:nvSpPr>
        <p:spPr>
          <a:xfrm>
            <a:off x="0" y="1"/>
            <a:ext cx="12192000" cy="9292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dirty="0"/>
          </a:p>
        </p:txBody>
      </p:sp>
      <p:sp>
        <p:nvSpPr>
          <p:cNvPr id="2" name="Title Placeholder 1">
            <a:extLst>
              <a:ext uri="{FF2B5EF4-FFF2-40B4-BE49-F238E27FC236}">
                <a16:creationId xmlns:a16="http://schemas.microsoft.com/office/drawing/2014/main" id="{D9F1E18C-958B-447E-5FDF-93C6FF398AC2}"/>
              </a:ext>
            </a:extLst>
          </p:cNvPr>
          <p:cNvSpPr>
            <a:spLocks noGrp="1"/>
          </p:cNvSpPr>
          <p:nvPr>
            <p:ph type="title"/>
          </p:nvPr>
        </p:nvSpPr>
        <p:spPr>
          <a:xfrm>
            <a:off x="511629" y="173086"/>
            <a:ext cx="11168743" cy="583041"/>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E01B674-2711-FBF8-2132-A0B83EFF1217}"/>
              </a:ext>
            </a:extLst>
          </p:cNvPr>
          <p:cNvSpPr>
            <a:spLocks noGrp="1"/>
          </p:cNvSpPr>
          <p:nvPr>
            <p:ph type="body" idx="1"/>
          </p:nvPr>
        </p:nvSpPr>
        <p:spPr>
          <a:xfrm>
            <a:off x="522512" y="1188718"/>
            <a:ext cx="11168743" cy="508145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3E0E86E5-0701-09F4-06ED-BEFA0220D589}"/>
              </a:ext>
            </a:extLst>
          </p:cNvPr>
          <p:cNvSpPr>
            <a:spLocks noGrp="1"/>
          </p:cNvSpPr>
          <p:nvPr>
            <p:ph type="ftr" sz="quarter" idx="3"/>
          </p:nvPr>
        </p:nvSpPr>
        <p:spPr>
          <a:xfrm>
            <a:off x="8118565" y="6356350"/>
            <a:ext cx="3050178" cy="365125"/>
          </a:xfrm>
          <a:prstGeom prst="rect">
            <a:avLst/>
          </a:prstGeom>
        </p:spPr>
        <p:txBody>
          <a:bodyPr vert="horz" lIns="91440" tIns="45720" rIns="91440" bIns="45720" rtlCol="0" anchor="ctr"/>
          <a:lstStyle>
            <a:lvl1pPr algn="r">
              <a:defRPr sz="800">
                <a:solidFill>
                  <a:schemeClr val="bg2"/>
                </a:solidFill>
              </a:defRPr>
            </a:lvl1pPr>
          </a:lstStyle>
          <a:p>
            <a:endParaRPr/>
          </a:p>
        </p:txBody>
      </p:sp>
      <p:sp>
        <p:nvSpPr>
          <p:cNvPr id="6" name="Slide Number Placeholder 5">
            <a:extLst>
              <a:ext uri="{FF2B5EF4-FFF2-40B4-BE49-F238E27FC236}">
                <a16:creationId xmlns:a16="http://schemas.microsoft.com/office/drawing/2014/main" id="{31350F90-CED2-421B-EE37-C141A045D7F7}"/>
              </a:ext>
            </a:extLst>
          </p:cNvPr>
          <p:cNvSpPr>
            <a:spLocks noGrp="1"/>
          </p:cNvSpPr>
          <p:nvPr>
            <p:ph type="sldNum" sz="quarter" idx="4"/>
          </p:nvPr>
        </p:nvSpPr>
        <p:spPr>
          <a:xfrm>
            <a:off x="11227526" y="6356350"/>
            <a:ext cx="463728" cy="365125"/>
          </a:xfrm>
          <a:prstGeom prst="rect">
            <a:avLst/>
          </a:prstGeom>
        </p:spPr>
        <p:txBody>
          <a:bodyPr vert="horz" lIns="91440" tIns="45720" rIns="91440" bIns="45720" rtlCol="0" anchor="ctr"/>
          <a:lstStyle>
            <a:lvl1pPr algn="r">
              <a:defRPr sz="800">
                <a:solidFill>
                  <a:schemeClr val="bg2"/>
                </a:solidFill>
              </a:defRPr>
            </a:lvl1pPr>
          </a:lstStyle>
          <a:p>
            <a:fld id="{7FA92AE1-9FA3-4411-8DDF-C0DB6E00868D}" type="slidenum">
              <a:rPr lang="en-GB" smtClean="0"/>
              <a:pPr/>
              <a:t>‹#›</a:t>
            </a:fld>
            <a:endParaRPr lang="en-GB"/>
          </a:p>
        </p:txBody>
      </p:sp>
      <p:pic>
        <p:nvPicPr>
          <p:cNvPr id="9" name="Picture 8">
            <a:extLst>
              <a:ext uri="{FF2B5EF4-FFF2-40B4-BE49-F238E27FC236}">
                <a16:creationId xmlns:a16="http://schemas.microsoft.com/office/drawing/2014/main" id="{9739180C-04E1-3D3A-FA09-515E141587B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2513" y="6354612"/>
            <a:ext cx="1335924" cy="324000"/>
          </a:xfrm>
          <a:prstGeom prst="rect">
            <a:avLst/>
          </a:prstGeom>
        </p:spPr>
      </p:pic>
      <p:pic>
        <p:nvPicPr>
          <p:cNvPr id="11" name="Picture 10">
            <a:extLst>
              <a:ext uri="{FF2B5EF4-FFF2-40B4-BE49-F238E27FC236}">
                <a16:creationId xmlns:a16="http://schemas.microsoft.com/office/drawing/2014/main" id="{F97B271D-A7BB-AD9A-6571-89F383BAE90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324586" y="-6312"/>
            <a:ext cx="3867414" cy="1195031"/>
          </a:xfrm>
          <a:prstGeom prst="rect">
            <a:avLst/>
          </a:prstGeom>
        </p:spPr>
      </p:pic>
    </p:spTree>
    <p:extLst>
      <p:ext uri="{BB962C8B-B14F-4D97-AF65-F5344CB8AC3E}">
        <p14:creationId xmlns:p14="http://schemas.microsoft.com/office/powerpoint/2010/main" val="3803752771"/>
      </p:ext>
    </p:extLst>
  </p:cSld>
  <p:clrMap bg1="dk1" tx1="lt1" bg2="dk2" tx2="lt2" accent1="accent1" accent2="accent2" accent3="accent3" accent4="accent4" accent5="accent5" accent6="accent6" hlink="hlink" folHlink="folHlink"/>
  <p:sldLayoutIdLst>
    <p:sldLayoutId id="2147483673" r:id="rId1"/>
    <p:sldLayoutId id="2147483695" r:id="rId2"/>
    <p:sldLayoutId id="2147483674" r:id="rId3"/>
    <p:sldLayoutId id="2147483684" r:id="rId4"/>
    <p:sldLayoutId id="2147483687" r:id="rId5"/>
    <p:sldLayoutId id="2147483688" r:id="rId6"/>
    <p:sldLayoutId id="2147483690" r:id="rId7"/>
    <p:sldLayoutId id="2147483689" r:id="rId8"/>
    <p:sldLayoutId id="2147483691" r:id="rId9"/>
    <p:sldLayoutId id="2147483692" r:id="rId10"/>
    <p:sldLayoutId id="2147483694" r:id="rId11"/>
    <p:sldLayoutId id="2147483682" r:id="rId12"/>
    <p:sldLayoutId id="2147483678" r:id="rId13"/>
    <p:sldLayoutId id="2147483697" r:id="rId14"/>
    <p:sldLayoutId id="2147483679" r:id="rId15"/>
    <p:sldLayoutId id="2147483696" r:id="rId16"/>
    <p:sldLayoutId id="2147483675" r:id="rId17"/>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96D3DB-6F1F-E0E6-D30D-32D7D0DFE298}"/>
              </a:ext>
            </a:extLst>
          </p:cNvPr>
          <p:cNvSpPr>
            <a:spLocks noGrp="1"/>
          </p:cNvSpPr>
          <p:nvPr>
            <p:ph type="ctrTitle"/>
          </p:nvPr>
        </p:nvSpPr>
        <p:spPr/>
        <p:txBody>
          <a:bodyPr/>
          <a:lstStyle/>
          <a:p>
            <a:r>
              <a:rPr lang="en-GB" dirty="0"/>
              <a:t>DIRECTORS’ DUTY TO CREDITORS – THE SUPREME COURT’S CONFIRMATION</a:t>
            </a:r>
            <a:br>
              <a:rPr lang="en-GB" dirty="0"/>
            </a:br>
            <a:r>
              <a:rPr lang="en-GB" dirty="0"/>
              <a:t>BTI 2014 LLC v SEQUANA SA</a:t>
            </a:r>
          </a:p>
        </p:txBody>
      </p:sp>
      <p:sp>
        <p:nvSpPr>
          <p:cNvPr id="6" name="Subtitle 5">
            <a:extLst>
              <a:ext uri="{FF2B5EF4-FFF2-40B4-BE49-F238E27FC236}">
                <a16:creationId xmlns:a16="http://schemas.microsoft.com/office/drawing/2014/main" id="{770A1CD6-CD80-E5D8-AF85-15FFFC8A10BB}"/>
              </a:ext>
            </a:extLst>
          </p:cNvPr>
          <p:cNvSpPr>
            <a:spLocks noGrp="1"/>
          </p:cNvSpPr>
          <p:nvPr>
            <p:ph type="subTitle" idx="1"/>
          </p:nvPr>
        </p:nvSpPr>
        <p:spPr/>
        <p:txBody>
          <a:bodyPr/>
          <a:lstStyle/>
          <a:p>
            <a:r>
              <a:rPr lang="en-GB" dirty="0"/>
              <a:t>Presentation to the NIFA Annual Conference</a:t>
            </a:r>
          </a:p>
        </p:txBody>
      </p:sp>
      <p:sp>
        <p:nvSpPr>
          <p:cNvPr id="7" name="Text Placeholder 6">
            <a:extLst>
              <a:ext uri="{FF2B5EF4-FFF2-40B4-BE49-F238E27FC236}">
                <a16:creationId xmlns:a16="http://schemas.microsoft.com/office/drawing/2014/main" id="{8295BADA-2307-7F61-2A1C-90F024B1F540}"/>
              </a:ext>
            </a:extLst>
          </p:cNvPr>
          <p:cNvSpPr>
            <a:spLocks noGrp="1"/>
          </p:cNvSpPr>
          <p:nvPr>
            <p:ph type="body" sz="quarter" idx="10"/>
          </p:nvPr>
        </p:nvSpPr>
        <p:spPr>
          <a:xfrm>
            <a:off x="428624" y="4219574"/>
            <a:ext cx="5281200" cy="918483"/>
          </a:xfrm>
        </p:spPr>
        <p:txBody>
          <a:bodyPr>
            <a:normAutofit/>
          </a:bodyPr>
          <a:lstStyle/>
          <a:p>
            <a:r>
              <a:rPr lang="en-GB" dirty="0"/>
              <a:t>Sonia Jordan, Partner</a:t>
            </a:r>
          </a:p>
          <a:p>
            <a:r>
              <a:rPr lang="en-GB" dirty="0"/>
              <a:t>Restructuring and Insolvency</a:t>
            </a:r>
          </a:p>
          <a:p>
            <a:r>
              <a:rPr lang="en-GB" dirty="0"/>
              <a:t>30 November 2023</a:t>
            </a:r>
          </a:p>
        </p:txBody>
      </p:sp>
    </p:spTree>
    <p:extLst>
      <p:ext uri="{BB962C8B-B14F-4D97-AF65-F5344CB8AC3E}">
        <p14:creationId xmlns:p14="http://schemas.microsoft.com/office/powerpoint/2010/main" val="325320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8AC9-E8E0-83BB-1212-703AD8EFD515}"/>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The Supreme Court’s decision (2) the Creditor Duty</a:t>
            </a:r>
            <a:endParaRPr lang="en-GB" dirty="0"/>
          </a:p>
        </p:txBody>
      </p:sp>
      <p:sp>
        <p:nvSpPr>
          <p:cNvPr id="5" name="TextBox 4">
            <a:extLst>
              <a:ext uri="{FF2B5EF4-FFF2-40B4-BE49-F238E27FC236}">
                <a16:creationId xmlns:a16="http://schemas.microsoft.com/office/drawing/2014/main" id="{714D8716-676E-AA4C-E02E-681966C0CF99}"/>
              </a:ext>
            </a:extLst>
          </p:cNvPr>
          <p:cNvSpPr txBox="1"/>
          <p:nvPr/>
        </p:nvSpPr>
        <p:spPr>
          <a:xfrm>
            <a:off x="496391" y="1465222"/>
            <a:ext cx="11146972" cy="3110595"/>
          </a:xfrm>
          <a:prstGeom prst="rect">
            <a:avLst/>
          </a:prstGeom>
          <a:noFill/>
        </p:spPr>
        <p:txBody>
          <a:bodyPr wrap="square">
            <a:spAutoFit/>
          </a:bodyPr>
          <a:lstStyle/>
          <a:p>
            <a:pPr marL="228600" lvl="0" indent="-228600">
              <a:lnSpc>
                <a:spcPct val="90000"/>
              </a:lnSpc>
              <a:spcBef>
                <a:spcPts val="1000"/>
              </a:spcBef>
              <a:buClr>
                <a:schemeClr val="tx2"/>
              </a:buClr>
              <a:buFont typeface="Wingdings" panose="05000000000000000000" pitchFamily="2" charset="2"/>
              <a:buChar char="§"/>
            </a:pPr>
            <a:r>
              <a:rPr lang="en-GB" sz="2400" dirty="0">
                <a:solidFill>
                  <a:schemeClr val="bg1"/>
                </a:solidFill>
                <a:latin typeface="Calibri" panose="020F0502020204030204" pitchFamily="34" charset="0"/>
                <a:cs typeface="Times New Roman" panose="02020603050405020304" pitchFamily="18" charset="0"/>
              </a:rPr>
              <a:t>The Supreme Court departed from previous authority that where a company is insolvent or on the brink of insolvency the directors must consider the interests of creditors as paramount.</a:t>
            </a:r>
          </a:p>
          <a:p>
            <a:pPr marL="228600" lvl="0" indent="-228600">
              <a:lnSpc>
                <a:spcPct val="90000"/>
              </a:lnSpc>
              <a:spcBef>
                <a:spcPts val="1000"/>
              </a:spcBef>
              <a:spcAft>
                <a:spcPts val="800"/>
              </a:spcAft>
              <a:buClr>
                <a:schemeClr val="tx2"/>
              </a:buClr>
              <a:buFont typeface="Wingdings" panose="05000000000000000000" pitchFamily="2" charset="2"/>
              <a:buChar char="§"/>
            </a:pPr>
            <a:endParaRPr lang="en-GB" sz="2400" dirty="0">
              <a:solidFill>
                <a:schemeClr val="bg1"/>
              </a:solidFill>
              <a:latin typeface="Calibri" panose="020F0502020204030204" pitchFamily="34" charset="0"/>
              <a:cs typeface="Times New Roman" panose="02020603050405020304" pitchFamily="18" charset="0"/>
            </a:endParaRPr>
          </a:p>
          <a:p>
            <a:pPr marL="228600" lvl="0" indent="-228600">
              <a:lnSpc>
                <a:spcPct val="90000"/>
              </a:lnSpc>
              <a:spcBef>
                <a:spcPts val="1000"/>
              </a:spcBef>
              <a:spcAft>
                <a:spcPts val="800"/>
              </a:spcAft>
              <a:buClr>
                <a:schemeClr val="tx2"/>
              </a:buClr>
              <a:buFont typeface="Wingdings" panose="05000000000000000000" pitchFamily="2" charset="2"/>
              <a:buChar char="§"/>
            </a:pPr>
            <a:r>
              <a:rPr lang="en-GB" sz="2400" dirty="0">
                <a:solidFill>
                  <a:schemeClr val="bg1"/>
                </a:solidFill>
                <a:latin typeface="Calibri" panose="020F0502020204030204" pitchFamily="34" charset="0"/>
                <a:cs typeface="Times New Roman" panose="02020603050405020304" pitchFamily="18" charset="0"/>
              </a:rPr>
              <a:t>Instead the Supreme Court favoured the position that once the Creditors’ Duty is engaged the directors must take creditors’ interests into account and give them appropriate weight. In practice, the appropriate weight will depend on the actual, developing financial position of the company.</a:t>
            </a:r>
          </a:p>
        </p:txBody>
      </p:sp>
      <p:sp>
        <p:nvSpPr>
          <p:cNvPr id="3" name="Slide Number Placeholder 2">
            <a:extLst>
              <a:ext uri="{FF2B5EF4-FFF2-40B4-BE49-F238E27FC236}">
                <a16:creationId xmlns:a16="http://schemas.microsoft.com/office/drawing/2014/main" id="{C595ACAC-0D73-36E9-FE90-7AC01D103E09}"/>
              </a:ext>
            </a:extLst>
          </p:cNvPr>
          <p:cNvSpPr>
            <a:spLocks noGrp="1"/>
          </p:cNvSpPr>
          <p:nvPr>
            <p:ph type="sldNum" sz="quarter" idx="12"/>
          </p:nvPr>
        </p:nvSpPr>
        <p:spPr/>
        <p:txBody>
          <a:bodyPr/>
          <a:lstStyle/>
          <a:p>
            <a:fld id="{7FA92AE1-9FA3-4411-8DDF-C0DB6E00868D}" type="slidenum">
              <a:rPr lang="en-GB" smtClean="0"/>
              <a:t>10</a:t>
            </a:fld>
            <a:endParaRPr lang="en-GB"/>
          </a:p>
        </p:txBody>
      </p:sp>
    </p:spTree>
    <p:extLst>
      <p:ext uri="{BB962C8B-B14F-4D97-AF65-F5344CB8AC3E}">
        <p14:creationId xmlns:p14="http://schemas.microsoft.com/office/powerpoint/2010/main" val="269692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46CA-76D5-75BA-1B54-69F6394232A0}"/>
              </a:ext>
            </a:extLst>
          </p:cNvPr>
          <p:cNvSpPr>
            <a:spLocks noGrp="1"/>
          </p:cNvSpPr>
          <p:nvPr>
            <p:ph type="title"/>
          </p:nvPr>
        </p:nvSpPr>
        <p:spPr>
          <a:xfrm>
            <a:off x="511629" y="173086"/>
            <a:ext cx="11168743" cy="767440"/>
          </a:xfrm>
        </p:spPr>
        <p:txBody>
          <a:bodyPr/>
          <a:lstStyle/>
          <a:p>
            <a:r>
              <a:rPr lang="en-GB" sz="2800" dirty="0"/>
              <a:t>The Sliding Scale – increasing weight to be given to creditors’ interests</a:t>
            </a:r>
          </a:p>
        </p:txBody>
      </p:sp>
      <p:sp>
        <p:nvSpPr>
          <p:cNvPr id="5" name="Arrow: Right 4">
            <a:extLst>
              <a:ext uri="{FF2B5EF4-FFF2-40B4-BE49-F238E27FC236}">
                <a16:creationId xmlns:a16="http://schemas.microsoft.com/office/drawing/2014/main" id="{56E1D57C-DBA4-5D6C-414D-41AE1D67E1AE}"/>
              </a:ext>
            </a:extLst>
          </p:cNvPr>
          <p:cNvSpPr/>
          <p:nvPr/>
        </p:nvSpPr>
        <p:spPr>
          <a:xfrm>
            <a:off x="872060" y="4910171"/>
            <a:ext cx="10324485" cy="910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dirty="0">
                <a:effectLst/>
                <a:ea typeface="Calibri" panose="020F0502020204030204" pitchFamily="34" charset="0"/>
                <a:cs typeface="Times New Roman" panose="02020603050405020304" pitchFamily="18" charset="0"/>
              </a:rPr>
              <a:t>INCREASING FINANCIAL DIFFICULTIES</a:t>
            </a:r>
          </a:p>
        </p:txBody>
      </p:sp>
      <p:sp>
        <p:nvSpPr>
          <p:cNvPr id="6" name="Right Triangle 5">
            <a:extLst>
              <a:ext uri="{FF2B5EF4-FFF2-40B4-BE49-F238E27FC236}">
                <a16:creationId xmlns:a16="http://schemas.microsoft.com/office/drawing/2014/main" id="{CE4782E8-30D6-988E-2770-4FC533B40B5B}"/>
              </a:ext>
            </a:extLst>
          </p:cNvPr>
          <p:cNvSpPr/>
          <p:nvPr/>
        </p:nvSpPr>
        <p:spPr>
          <a:xfrm rot="16200000">
            <a:off x="5042054" y="-2529281"/>
            <a:ext cx="1717766" cy="10065632"/>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6">
            <a:extLst>
              <a:ext uri="{FF2B5EF4-FFF2-40B4-BE49-F238E27FC236}">
                <a16:creationId xmlns:a16="http://schemas.microsoft.com/office/drawing/2014/main" id="{95B11E4D-F3FB-70C5-35BA-D0A00B224488}"/>
              </a:ext>
            </a:extLst>
          </p:cNvPr>
          <p:cNvSpPr/>
          <p:nvPr/>
        </p:nvSpPr>
        <p:spPr>
          <a:xfrm>
            <a:off x="1838381" y="3771327"/>
            <a:ext cx="3471319" cy="858883"/>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dirty="0">
                <a:solidFill>
                  <a:srgbClr val="0070C0"/>
                </a:solidFill>
                <a:effectLst/>
                <a:ea typeface="Calibri" panose="020F0502020204030204" pitchFamily="34" charset="0"/>
                <a:cs typeface="Times New Roman" panose="02020603050405020304" pitchFamily="18" charset="0"/>
              </a:rPr>
              <a:t>Creditors’ Duty Engaged</a:t>
            </a:r>
          </a:p>
        </p:txBody>
      </p:sp>
      <p:sp>
        <p:nvSpPr>
          <p:cNvPr id="8" name="Rectangle 7">
            <a:extLst>
              <a:ext uri="{FF2B5EF4-FFF2-40B4-BE49-F238E27FC236}">
                <a16:creationId xmlns:a16="http://schemas.microsoft.com/office/drawing/2014/main" id="{CAA40112-9005-A49D-2B54-C386663F5AED}"/>
              </a:ext>
            </a:extLst>
          </p:cNvPr>
          <p:cNvSpPr/>
          <p:nvPr/>
        </p:nvSpPr>
        <p:spPr>
          <a:xfrm>
            <a:off x="7448097" y="3804801"/>
            <a:ext cx="3381850" cy="787309"/>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dirty="0">
                <a:solidFill>
                  <a:srgbClr val="0070C0"/>
                </a:solidFill>
                <a:effectLst/>
                <a:ea typeface="Calibri" panose="020F0502020204030204" pitchFamily="34" charset="0"/>
                <a:cs typeface="Times New Roman" panose="02020603050405020304" pitchFamily="18" charset="0"/>
              </a:rPr>
              <a:t>Liquidation / Administration inevitable</a:t>
            </a:r>
          </a:p>
        </p:txBody>
      </p:sp>
      <p:sp>
        <p:nvSpPr>
          <p:cNvPr id="3" name="Slide Number Placeholder 2">
            <a:extLst>
              <a:ext uri="{FF2B5EF4-FFF2-40B4-BE49-F238E27FC236}">
                <a16:creationId xmlns:a16="http://schemas.microsoft.com/office/drawing/2014/main" id="{A3AA09EA-3DF8-44F0-FA55-793A748488DC}"/>
              </a:ext>
            </a:extLst>
          </p:cNvPr>
          <p:cNvSpPr>
            <a:spLocks noGrp="1"/>
          </p:cNvSpPr>
          <p:nvPr>
            <p:ph type="sldNum" sz="quarter" idx="12"/>
          </p:nvPr>
        </p:nvSpPr>
        <p:spPr/>
        <p:txBody>
          <a:bodyPr/>
          <a:lstStyle/>
          <a:p>
            <a:fld id="{7FA92AE1-9FA3-4411-8DDF-C0DB6E00868D}" type="slidenum">
              <a:rPr lang="en-GB" smtClean="0"/>
              <a:t>11</a:t>
            </a:fld>
            <a:endParaRPr lang="en-GB"/>
          </a:p>
        </p:txBody>
      </p:sp>
    </p:spTree>
    <p:extLst>
      <p:ext uri="{BB962C8B-B14F-4D97-AF65-F5344CB8AC3E}">
        <p14:creationId xmlns:p14="http://schemas.microsoft.com/office/powerpoint/2010/main" val="359996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8AC9-E8E0-83BB-1212-703AD8EFD515}"/>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POST SEQUANA…</a:t>
            </a:r>
            <a:endParaRPr lang="en-GB" dirty="0"/>
          </a:p>
        </p:txBody>
      </p:sp>
      <p:sp>
        <p:nvSpPr>
          <p:cNvPr id="5" name="TextBox 4">
            <a:extLst>
              <a:ext uri="{FF2B5EF4-FFF2-40B4-BE49-F238E27FC236}">
                <a16:creationId xmlns:a16="http://schemas.microsoft.com/office/drawing/2014/main" id="{714D8716-676E-AA4C-E02E-681966C0CF99}"/>
              </a:ext>
            </a:extLst>
          </p:cNvPr>
          <p:cNvSpPr txBox="1"/>
          <p:nvPr/>
        </p:nvSpPr>
        <p:spPr>
          <a:xfrm>
            <a:off x="500746" y="1055919"/>
            <a:ext cx="11146972" cy="4896469"/>
          </a:xfrm>
          <a:prstGeom prst="rect">
            <a:avLst/>
          </a:prstGeom>
          <a:noFill/>
        </p:spPr>
        <p:txBody>
          <a:bodyPr wrap="square">
            <a:spAutoFit/>
          </a:bodyPr>
          <a:lstStyle/>
          <a:p>
            <a:pPr lvl="0">
              <a:lnSpc>
                <a:spcPct val="107000"/>
              </a:lnSpc>
              <a:spcAft>
                <a:spcPts val="800"/>
              </a:spcAft>
            </a:pPr>
            <a:r>
              <a:rPr lang="en-GB"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Hunt v Singh [2023] EWCH 1784 (Ch) </a:t>
            </a:r>
            <a:endParaRPr lang="en-GB"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FACTS </a:t>
            </a: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spcAft>
                <a:spcPts val="800"/>
              </a:spcAft>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Company (part of a group) provided management services (Head Office staff) to the other group companies </a:t>
            </a:r>
          </a:p>
          <a:p>
            <a:pPr marL="228600" indent="-228600">
              <a:lnSpc>
                <a:spcPct val="90000"/>
              </a:lnSpc>
              <a:spcBef>
                <a:spcPts val="1000"/>
              </a:spcBef>
              <a:spcAft>
                <a:spcPts val="800"/>
              </a:spcAft>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Between 2002 – 2010 Company operated a “conditional share scheme”/ EBT/tax avoidance scheme: Head Office staff paid ‘non-contractual gratuitous bonuses’ and Company pays no PAYE or NIC Scheme adviser is BDO</a:t>
            </a:r>
          </a:p>
          <a:p>
            <a:pPr marL="228600" lvl="0" indent="-228600">
              <a:lnSpc>
                <a:spcPct val="90000"/>
              </a:lnSpc>
              <a:spcBef>
                <a:spcPts val="1000"/>
              </a:spcBef>
              <a:spcAft>
                <a:spcPts val="800"/>
              </a:spcAft>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September 2005 HRMC make a market wide offer to all participants in such schemes – pay NIC &amp; interest in return for certain corporation tax relief and no further action.</a:t>
            </a:r>
          </a:p>
          <a:p>
            <a:pPr marL="228600" lvl="0" indent="-228600">
              <a:lnSpc>
                <a:spcPct val="90000"/>
              </a:lnSpc>
              <a:spcBef>
                <a:spcPts val="1000"/>
              </a:spcBef>
              <a:spcAft>
                <a:spcPts val="800"/>
              </a:spcAft>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BDO advice – the Scheme is “robust”</a:t>
            </a:r>
          </a:p>
          <a:p>
            <a:pPr marL="228600" lvl="0" indent="-228600">
              <a:lnSpc>
                <a:spcPct val="90000"/>
              </a:lnSpc>
              <a:spcBef>
                <a:spcPts val="1000"/>
              </a:spcBef>
              <a:spcAft>
                <a:spcPts val="800"/>
              </a:spcAft>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Directors rely on BDO’s advice. Company rejected the offer. NIC debt alone at this time is £3.65M</a:t>
            </a:r>
          </a:p>
          <a:p>
            <a:pPr marL="228600" lvl="0" indent="-228600">
              <a:lnSpc>
                <a:spcPct val="90000"/>
              </a:lnSpc>
              <a:spcBef>
                <a:spcPts val="1000"/>
              </a:spcBef>
              <a:spcAft>
                <a:spcPts val="800"/>
              </a:spcAft>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HMRC decides it will resolve the issue by litigation and succeeds first-tier tribunal, Upper Tribunal and finally, the Court of Appeal in 2011</a:t>
            </a:r>
          </a:p>
          <a:p>
            <a:pPr marL="228600" lvl="0" indent="-228600">
              <a:lnSpc>
                <a:spcPct val="90000"/>
              </a:lnSpc>
              <a:spcBef>
                <a:spcPts val="1000"/>
              </a:spcBef>
              <a:spcAft>
                <a:spcPts val="800"/>
              </a:spcAft>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Company’s liability to HMRC NIC, PAYE, interest &gt; £36M »»» LIQUIDATION</a:t>
            </a:r>
          </a:p>
        </p:txBody>
      </p:sp>
      <p:sp>
        <p:nvSpPr>
          <p:cNvPr id="3" name="Slide Number Placeholder 2">
            <a:extLst>
              <a:ext uri="{FF2B5EF4-FFF2-40B4-BE49-F238E27FC236}">
                <a16:creationId xmlns:a16="http://schemas.microsoft.com/office/drawing/2014/main" id="{802193A4-19DA-F420-2666-DBF5C0FD8CB8}"/>
              </a:ext>
            </a:extLst>
          </p:cNvPr>
          <p:cNvSpPr>
            <a:spLocks noGrp="1"/>
          </p:cNvSpPr>
          <p:nvPr>
            <p:ph type="sldNum" sz="quarter" idx="12"/>
          </p:nvPr>
        </p:nvSpPr>
        <p:spPr/>
        <p:txBody>
          <a:bodyPr/>
          <a:lstStyle/>
          <a:p>
            <a:fld id="{7FA92AE1-9FA3-4411-8DDF-C0DB6E00868D}" type="slidenum">
              <a:rPr lang="en-GB" smtClean="0"/>
              <a:t>12</a:t>
            </a:fld>
            <a:endParaRPr lang="en-GB"/>
          </a:p>
        </p:txBody>
      </p:sp>
    </p:spTree>
    <p:extLst>
      <p:ext uri="{BB962C8B-B14F-4D97-AF65-F5344CB8AC3E}">
        <p14:creationId xmlns:p14="http://schemas.microsoft.com/office/powerpoint/2010/main" val="321939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0879-E3CD-B52B-A713-1341CE8B20F4}"/>
              </a:ext>
            </a:extLst>
          </p:cNvPr>
          <p:cNvSpPr>
            <a:spLocks noGrp="1"/>
          </p:cNvSpPr>
          <p:nvPr>
            <p:ph type="title"/>
          </p:nvPr>
        </p:nvSpPr>
        <p:spPr/>
        <p:txBody>
          <a:bodyPr/>
          <a:lstStyle/>
          <a:p>
            <a:r>
              <a:rPr lang="en-GB" dirty="0"/>
              <a:t>Hunt v Singh </a:t>
            </a:r>
            <a:r>
              <a:rPr lang="en-GB" dirty="0" err="1"/>
              <a:t>cont</a:t>
            </a:r>
            <a:r>
              <a:rPr lang="en-GB" dirty="0"/>
              <a:t>….</a:t>
            </a:r>
          </a:p>
        </p:txBody>
      </p:sp>
      <p:sp>
        <p:nvSpPr>
          <p:cNvPr id="3" name="Content Placeholder 2">
            <a:extLst>
              <a:ext uri="{FF2B5EF4-FFF2-40B4-BE49-F238E27FC236}">
                <a16:creationId xmlns:a16="http://schemas.microsoft.com/office/drawing/2014/main" id="{89787A88-CA37-C6CF-DD7A-F9FA52D399E0}"/>
              </a:ext>
            </a:extLst>
          </p:cNvPr>
          <p:cNvSpPr>
            <a:spLocks noGrp="1"/>
          </p:cNvSpPr>
          <p:nvPr>
            <p:ph idx="1"/>
          </p:nvPr>
        </p:nvSpPr>
        <p:spPr/>
        <p:txBody>
          <a:bodyPr/>
          <a:lstStyle/>
          <a:p>
            <a:pPr>
              <a:buFont typeface="Wingdings" panose="05000000000000000000" pitchFamily="2" charset="2"/>
              <a:buChar char="§"/>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Liquidator brings a claim against the Director for breach of the creditor duty in allowing the Company to pay to the Directors over £54m in dividends and subscriptions between 2002 – 2010 leaving the Company unable to meet its </a:t>
            </a:r>
            <a:r>
              <a:rPr lang="en-GB" sz="2000" dirty="0">
                <a:solidFill>
                  <a:schemeClr val="bg2"/>
                </a:solidFill>
              </a:rPr>
              <a:t>liabilities</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to HMRC.</a:t>
            </a:r>
          </a:p>
          <a:p>
            <a:pPr>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Director’s defence – relied on credible advice from accountants on the Scheme’s robustness and so he did not, nor ought he have realised that the Company was probably unlikely to be or become insolvent.</a:t>
            </a:r>
          </a:p>
          <a:p>
            <a:pPr>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First instance: Judgment dated 6 April 2022</a:t>
            </a:r>
          </a:p>
          <a:p>
            <a:pPr>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Defence made out and Liquidator’s claims dismissed.</a:t>
            </a:r>
          </a:p>
          <a:p>
            <a:pPr>
              <a:buFont typeface="Wingdings" panose="05000000000000000000" pitchFamily="2" charset="2"/>
              <a:buChar char="§"/>
            </a:pPr>
            <a:r>
              <a:rPr lang="en-GB" sz="2000" b="1" i="1" dirty="0">
                <a:solidFill>
                  <a:schemeClr val="bg1"/>
                </a:solidFill>
                <a:latin typeface="Calibri" panose="020F0502020204030204" pitchFamily="34" charset="0"/>
                <a:cs typeface="Times New Roman" panose="02020603050405020304" pitchFamily="18" charset="0"/>
              </a:rPr>
              <a:t>Then </a:t>
            </a:r>
            <a:r>
              <a:rPr lang="en-GB" sz="2000" b="1" i="1" dirty="0" err="1">
                <a:solidFill>
                  <a:schemeClr val="bg1"/>
                </a:solidFill>
                <a:latin typeface="Calibri" panose="020F0502020204030204" pitchFamily="34" charset="0"/>
                <a:cs typeface="Times New Roman" panose="02020603050405020304" pitchFamily="18" charset="0"/>
              </a:rPr>
              <a:t>Sequana</a:t>
            </a:r>
            <a:r>
              <a:rPr lang="en-GB" sz="2000" b="1" i="1" dirty="0">
                <a:solidFill>
                  <a:schemeClr val="bg1"/>
                </a:solidFill>
                <a:latin typeface="Calibri" panose="020F0502020204030204" pitchFamily="34" charset="0"/>
                <a:cs typeface="Times New Roman" panose="02020603050405020304" pitchFamily="18" charset="0"/>
              </a:rPr>
              <a:t> happened and the Liquidator launched an appeal.</a:t>
            </a:r>
          </a:p>
          <a:p>
            <a:pPr>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Court of Appeal: Judgment dated 17 July 2023</a:t>
            </a:r>
          </a:p>
          <a:p>
            <a:pPr>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Appeal Allowed.  The Company was insolvent throughout the period as it had negligible net assets with which to meet the HMRC debt.  The fact that the Company disputed the debt didn’t mean it was contingent.  The Company faced a claim so great that its solvency was dependent on a successful challenge and so the Creditor Duty arose when the directors knew or ought to have known that there was at least a real prospect of the challenge failing.  Here it had arisen at the latest in September 2005 and continued thereafter throughout the relevant period.</a:t>
            </a:r>
          </a:p>
        </p:txBody>
      </p:sp>
      <p:sp>
        <p:nvSpPr>
          <p:cNvPr id="4" name="Slide Number Placeholder 3">
            <a:extLst>
              <a:ext uri="{FF2B5EF4-FFF2-40B4-BE49-F238E27FC236}">
                <a16:creationId xmlns:a16="http://schemas.microsoft.com/office/drawing/2014/main" id="{9F2A8E34-8141-A3FC-4913-E501DA487661}"/>
              </a:ext>
            </a:extLst>
          </p:cNvPr>
          <p:cNvSpPr>
            <a:spLocks noGrp="1"/>
          </p:cNvSpPr>
          <p:nvPr>
            <p:ph type="sldNum" sz="quarter" idx="12"/>
          </p:nvPr>
        </p:nvSpPr>
        <p:spPr/>
        <p:txBody>
          <a:bodyPr/>
          <a:lstStyle/>
          <a:p>
            <a:fld id="{7FA92AE1-9FA3-4411-8DDF-C0DB6E00868D}" type="slidenum">
              <a:rPr lang="en-GB" smtClean="0"/>
              <a:t>13</a:t>
            </a:fld>
            <a:endParaRPr lang="en-GB"/>
          </a:p>
        </p:txBody>
      </p:sp>
    </p:spTree>
    <p:extLst>
      <p:ext uri="{BB962C8B-B14F-4D97-AF65-F5344CB8AC3E}">
        <p14:creationId xmlns:p14="http://schemas.microsoft.com/office/powerpoint/2010/main" val="16912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1F9C-99D7-E081-86C1-326B4F656F42}"/>
              </a:ext>
            </a:extLst>
          </p:cNvPr>
          <p:cNvSpPr>
            <a:spLocks noGrp="1"/>
          </p:cNvSpPr>
          <p:nvPr>
            <p:ph type="title"/>
          </p:nvPr>
        </p:nvSpPr>
        <p:spPr/>
        <p:txBody>
          <a:bodyPr/>
          <a:lstStyle/>
          <a:p>
            <a:endParaRPr lang="en-GB" dirty="0"/>
          </a:p>
        </p:txBody>
      </p:sp>
      <p:sp>
        <p:nvSpPr>
          <p:cNvPr id="5" name="Title 1">
            <a:extLst>
              <a:ext uri="{FF2B5EF4-FFF2-40B4-BE49-F238E27FC236}">
                <a16:creationId xmlns:a16="http://schemas.microsoft.com/office/drawing/2014/main" id="{69742630-322A-5006-9F63-CE62958D3C31}"/>
              </a:ext>
            </a:extLst>
          </p:cNvPr>
          <p:cNvSpPr txBox="1">
            <a:spLocks/>
          </p:cNvSpPr>
          <p:nvPr/>
        </p:nvSpPr>
        <p:spPr>
          <a:xfrm>
            <a:off x="4005944" y="3228919"/>
            <a:ext cx="5199016" cy="654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dirty="0">
                <a:solidFill>
                  <a:srgbClr val="D92592"/>
                </a:solidFill>
              </a:rPr>
              <a:t>Any Questions?</a:t>
            </a:r>
          </a:p>
        </p:txBody>
      </p:sp>
      <p:sp>
        <p:nvSpPr>
          <p:cNvPr id="3" name="Slide Number Placeholder 2">
            <a:extLst>
              <a:ext uri="{FF2B5EF4-FFF2-40B4-BE49-F238E27FC236}">
                <a16:creationId xmlns:a16="http://schemas.microsoft.com/office/drawing/2014/main" id="{76D87F45-522D-B90D-9826-9734523F6796}"/>
              </a:ext>
            </a:extLst>
          </p:cNvPr>
          <p:cNvSpPr>
            <a:spLocks noGrp="1"/>
          </p:cNvSpPr>
          <p:nvPr>
            <p:ph type="sldNum" sz="quarter" idx="12"/>
          </p:nvPr>
        </p:nvSpPr>
        <p:spPr/>
        <p:txBody>
          <a:bodyPr/>
          <a:lstStyle/>
          <a:p>
            <a:fld id="{7FA92AE1-9FA3-4411-8DDF-C0DB6E00868D}" type="slidenum">
              <a:rPr lang="en-GB" smtClean="0"/>
              <a:t>14</a:t>
            </a:fld>
            <a:endParaRPr lang="en-GB"/>
          </a:p>
        </p:txBody>
      </p:sp>
    </p:spTree>
    <p:extLst>
      <p:ext uri="{BB962C8B-B14F-4D97-AF65-F5344CB8AC3E}">
        <p14:creationId xmlns:p14="http://schemas.microsoft.com/office/powerpoint/2010/main" val="355048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EFB0EE-8F5B-BA32-6CAB-21BE9C89F691}"/>
              </a:ext>
            </a:extLst>
          </p:cNvPr>
          <p:cNvSpPr>
            <a:spLocks noGrp="1"/>
          </p:cNvSpPr>
          <p:nvPr>
            <p:ph type="body" idx="1"/>
          </p:nvPr>
        </p:nvSpPr>
        <p:spPr>
          <a:xfrm>
            <a:off x="508364" y="2424342"/>
            <a:ext cx="6570617" cy="2304412"/>
          </a:xfrm>
        </p:spPr>
        <p:txBody>
          <a:bodyPr/>
          <a:lstStyle/>
          <a:p>
            <a:r>
              <a:rPr lang="en-GB" dirty="0"/>
              <a:t>Sonia Jordan</a:t>
            </a:r>
          </a:p>
          <a:p>
            <a:r>
              <a:rPr lang="en-GB" dirty="0"/>
              <a:t>Partner, Restructuring and Insolvency</a:t>
            </a:r>
          </a:p>
          <a:p>
            <a:r>
              <a:rPr lang="en-GB" dirty="0"/>
              <a:t>IBB Law</a:t>
            </a:r>
          </a:p>
          <a:p>
            <a:r>
              <a:rPr lang="en-GB" sz="1800" dirty="0"/>
              <a:t>t:  01183 382273 / 01895 207973</a:t>
            </a:r>
          </a:p>
          <a:p>
            <a:r>
              <a:rPr lang="en-GB" sz="1800" dirty="0"/>
              <a:t>E: sonia.Jordan@ibblaw.co.uk</a:t>
            </a:r>
          </a:p>
          <a:p>
            <a:endParaRPr lang="en-GB" dirty="0"/>
          </a:p>
        </p:txBody>
      </p:sp>
      <p:sp>
        <p:nvSpPr>
          <p:cNvPr id="6" name="Title 1">
            <a:extLst>
              <a:ext uri="{FF2B5EF4-FFF2-40B4-BE49-F238E27FC236}">
                <a16:creationId xmlns:a16="http://schemas.microsoft.com/office/drawing/2014/main" id="{34109224-8D07-2926-83E0-E50111E5BD92}"/>
              </a:ext>
            </a:extLst>
          </p:cNvPr>
          <p:cNvSpPr>
            <a:spLocks noGrp="1"/>
          </p:cNvSpPr>
          <p:nvPr>
            <p:ph type="title"/>
          </p:nvPr>
        </p:nvSpPr>
        <p:spPr>
          <a:xfrm>
            <a:off x="508364" y="1257066"/>
            <a:ext cx="6570617" cy="654638"/>
          </a:xfrm>
        </p:spPr>
        <p:txBody>
          <a:bodyPr>
            <a:noAutofit/>
          </a:bodyPr>
          <a:lstStyle/>
          <a:p>
            <a:r>
              <a:rPr lang="en-GB" sz="4400" dirty="0"/>
              <a:t>Thank You</a:t>
            </a:r>
          </a:p>
        </p:txBody>
      </p:sp>
    </p:spTree>
    <p:extLst>
      <p:ext uri="{BB962C8B-B14F-4D97-AF65-F5344CB8AC3E}">
        <p14:creationId xmlns:p14="http://schemas.microsoft.com/office/powerpoint/2010/main" val="416690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DF8C-DCC6-46F4-F7FE-EB4E4E46B97D}"/>
              </a:ext>
            </a:extLst>
          </p:cNvPr>
          <p:cNvSpPr>
            <a:spLocks noGrp="1"/>
          </p:cNvSpPr>
          <p:nvPr>
            <p:ph type="title"/>
          </p:nvPr>
        </p:nvSpPr>
        <p:spPr/>
        <p:txBody>
          <a:bodyPr/>
          <a:lstStyle/>
          <a:p>
            <a:r>
              <a:rPr lang="en-GB" dirty="0"/>
              <a:t>Directors’ Duties (1): General Duties under the Companies Act 2006</a:t>
            </a:r>
          </a:p>
        </p:txBody>
      </p:sp>
      <p:sp>
        <p:nvSpPr>
          <p:cNvPr id="3" name="Content Placeholder 2">
            <a:extLst>
              <a:ext uri="{FF2B5EF4-FFF2-40B4-BE49-F238E27FC236}">
                <a16:creationId xmlns:a16="http://schemas.microsoft.com/office/drawing/2014/main" id="{89AF3239-060B-D02B-777A-4F38471B7803}"/>
              </a:ext>
            </a:extLst>
          </p:cNvPr>
          <p:cNvSpPr>
            <a:spLocks noGrp="1"/>
          </p:cNvSpPr>
          <p:nvPr>
            <p:ph idx="1"/>
          </p:nvPr>
        </p:nvSpPr>
        <p:spPr/>
        <p:txBody>
          <a:bodyPr/>
          <a:lstStyle/>
          <a:p>
            <a:r>
              <a:rPr lang="en-GB" sz="2000" b="1" dirty="0">
                <a:latin typeface="Calibri" panose="020F0502020204030204" pitchFamily="34" charset="0"/>
                <a:ea typeface="Calibri" panose="020F0502020204030204" pitchFamily="34" charset="0"/>
                <a:cs typeface="Calibri" panose="020F0502020204030204" pitchFamily="34" charset="0"/>
              </a:rPr>
              <a:t>s.171 - Duty to act within powers</a:t>
            </a:r>
            <a:endParaRPr lang="en-GB" sz="2000" dirty="0">
              <a:latin typeface="Calibri" panose="020F0502020204030204" pitchFamily="34" charset="0"/>
              <a:ea typeface="Calibri" panose="020F0502020204030204" pitchFamily="34" charset="0"/>
              <a:cs typeface="Calibri" panose="020F0502020204030204" pitchFamily="34" charset="0"/>
            </a:endParaRPr>
          </a:p>
          <a:p>
            <a:pPr lvl="1"/>
            <a:r>
              <a:rPr lang="en-GB" sz="1800" dirty="0">
                <a:latin typeface="Calibri" panose="020F0502020204030204" pitchFamily="34" charset="0"/>
                <a:ea typeface="Calibri" panose="020F0502020204030204" pitchFamily="34" charset="0"/>
                <a:cs typeface="Calibri" panose="020F0502020204030204" pitchFamily="34" charset="0"/>
              </a:rPr>
              <a:t>Must act in accordance with the company’s constitution i.e. Articles and resolutions that bind members.</a:t>
            </a:r>
          </a:p>
          <a:p>
            <a:pPr marL="228600" marR="0" lvl="0" indent="-228600" algn="l" defTabSz="914400" rtl="0" eaLnBrk="1" fontAlgn="auto" latinLnBrk="0" hangingPunct="1">
              <a:lnSpc>
                <a:spcPct val="90000"/>
              </a:lnSpc>
              <a:spcBef>
                <a:spcPts val="1000"/>
              </a:spcBef>
              <a:spcAft>
                <a:spcPts val="0"/>
              </a:spcAft>
              <a:buClr>
                <a:srgbClr val="D82A91"/>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s.172 - Duty to promote the success of the company</a:t>
            </a:r>
          </a:p>
          <a:p>
            <a:pPr marL="228600" marR="0" lvl="0" indent="-228600" algn="l" defTabSz="914400" rtl="0" eaLnBrk="1" fontAlgn="auto" latinLnBrk="0" hangingPunct="1">
              <a:lnSpc>
                <a:spcPct val="90000"/>
              </a:lnSpc>
              <a:spcBef>
                <a:spcPts val="1000"/>
              </a:spcBef>
              <a:spcAft>
                <a:spcPts val="0"/>
              </a:spcAft>
              <a:buClr>
                <a:srgbClr val="D82A91"/>
              </a:buClr>
              <a:buSzTx/>
              <a:buFont typeface="Arial" panose="020B0604020202020204" pitchFamily="34" charset="0"/>
              <a:buChar char="•"/>
              <a:tabLst/>
              <a:defRPr/>
            </a:pPr>
            <a:r>
              <a:rPr lang="en-GB" sz="2000" b="1" dirty="0">
                <a:solidFill>
                  <a:srgbClr val="362C3F"/>
                </a:solidFill>
                <a:latin typeface="Calibri" panose="020F0502020204030204" pitchFamily="34" charset="0"/>
                <a:ea typeface="Calibri" panose="020F0502020204030204" pitchFamily="34" charset="0"/>
                <a:cs typeface="Calibri" panose="020F0502020204030204" pitchFamily="34" charset="0"/>
              </a:rPr>
              <a:t>s. 173 – Duty to exercise independent judgment</a:t>
            </a:r>
          </a:p>
          <a:p>
            <a:pPr lvl="1">
              <a:spcBef>
                <a:spcPts val="1000"/>
              </a:spcBef>
              <a:buClr>
                <a:srgbClr val="D82A91"/>
              </a:buClr>
              <a:defRPr/>
            </a:pPr>
            <a:r>
              <a:rPr kumimoji="0" lang="en-GB" sz="1800" i="1" u="sng"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Cannot</a:t>
            </a:r>
            <a:r>
              <a:rPr kumimoji="0" lang="en-GB" sz="1800" i="0" u="none"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 subordinate their powers to the will of others </a:t>
            </a:r>
            <a:r>
              <a:rPr kumimoji="0" lang="en-GB" sz="1800" i="0" u="sng"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unless</a:t>
            </a:r>
            <a:r>
              <a:rPr kumimoji="0" lang="en-GB" sz="1800" i="0" u="none"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 authorised in the company’s constitution.</a:t>
            </a:r>
          </a:p>
          <a:p>
            <a:pPr lvl="1">
              <a:spcBef>
                <a:spcPts val="1000"/>
              </a:spcBef>
              <a:buClr>
                <a:srgbClr val="D82A91"/>
              </a:buClr>
              <a:defRPr/>
            </a:pPr>
            <a:r>
              <a:rPr lang="en-GB" sz="1800" i="1" u="sng" dirty="0">
                <a:solidFill>
                  <a:srgbClr val="362C3F"/>
                </a:solidFill>
                <a:latin typeface="Calibri" panose="020F0502020204030204" pitchFamily="34" charset="0"/>
                <a:ea typeface="Calibri" panose="020F0502020204030204" pitchFamily="34" charset="0"/>
                <a:cs typeface="Calibri" panose="020F0502020204030204" pitchFamily="34" charset="0"/>
              </a:rPr>
              <a:t>Can</a:t>
            </a:r>
            <a:r>
              <a:rPr lang="en-GB" sz="1800" dirty="0">
                <a:solidFill>
                  <a:srgbClr val="362C3F"/>
                </a:solidFill>
                <a:latin typeface="Calibri" panose="020F0502020204030204" pitchFamily="34" charset="0"/>
                <a:ea typeface="Calibri" panose="020F0502020204030204" pitchFamily="34" charset="0"/>
                <a:cs typeface="Calibri" panose="020F0502020204030204" pitchFamily="34" charset="0"/>
              </a:rPr>
              <a:t> </a:t>
            </a:r>
            <a:r>
              <a:rPr kumimoji="0" lang="en-GB" sz="1800" i="0" u="none"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rely on advice but must still exercise their own judgment in deciding whether to rely on it.</a:t>
            </a:r>
          </a:p>
          <a:p>
            <a:pPr marL="228600" marR="0" lvl="0" indent="-228600" algn="l" defTabSz="914400" rtl="0" eaLnBrk="1" fontAlgn="auto" latinLnBrk="0" hangingPunct="1">
              <a:lnSpc>
                <a:spcPct val="90000"/>
              </a:lnSpc>
              <a:spcBef>
                <a:spcPts val="1000"/>
              </a:spcBef>
              <a:spcAft>
                <a:spcPts val="0"/>
              </a:spcAft>
              <a:buClr>
                <a:srgbClr val="D82A91"/>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s.174 - Duty to exercise reasonable care, skill and diligence</a:t>
            </a:r>
            <a:endParaRPr kumimoji="0" lang="en-GB" sz="2000" i="0" u="none"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endParaRPr>
          </a:p>
          <a:p>
            <a:pPr lvl="1">
              <a:spcBef>
                <a:spcPts val="1000"/>
              </a:spcBef>
              <a:buClr>
                <a:srgbClr val="D82A91"/>
              </a:buClr>
              <a:defRPr/>
            </a:pPr>
            <a:r>
              <a:rPr kumimoji="0" lang="en-GB" sz="1800" i="1" u="sng"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Objective test</a:t>
            </a:r>
            <a:r>
              <a:rPr kumimoji="0" lang="en-GB" sz="1800"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 as may</a:t>
            </a:r>
            <a:r>
              <a:rPr lang="en-GB" sz="1800" dirty="0">
                <a:solidFill>
                  <a:srgbClr val="362C3F"/>
                </a:solidFill>
                <a:latin typeface="Calibri" panose="020F0502020204030204" pitchFamily="34" charset="0"/>
                <a:ea typeface="Calibri" panose="020F0502020204030204" pitchFamily="34" charset="0"/>
                <a:cs typeface="Calibri" panose="020F0502020204030204" pitchFamily="34" charset="0"/>
              </a:rPr>
              <a:t> reasonably be expected of a person carrying out the functions of that director.</a:t>
            </a:r>
          </a:p>
          <a:p>
            <a:pPr lvl="1">
              <a:spcBef>
                <a:spcPts val="1000"/>
              </a:spcBef>
              <a:buClr>
                <a:srgbClr val="D82A91"/>
              </a:buClr>
              <a:defRPr/>
            </a:pPr>
            <a:r>
              <a:rPr lang="en-GB" sz="1800" i="1" u="sng" dirty="0">
                <a:solidFill>
                  <a:srgbClr val="362C3F"/>
                </a:solidFill>
                <a:latin typeface="Calibri" panose="020F0502020204030204" pitchFamily="34" charset="0"/>
                <a:ea typeface="Calibri" panose="020F0502020204030204" pitchFamily="34" charset="0"/>
                <a:cs typeface="Calibri" panose="020F0502020204030204" pitchFamily="34" charset="0"/>
              </a:rPr>
              <a:t>Subjective test</a:t>
            </a:r>
            <a:r>
              <a:rPr lang="en-GB" sz="1800" dirty="0">
                <a:solidFill>
                  <a:srgbClr val="362C3F"/>
                </a:solidFill>
                <a:latin typeface="Calibri" panose="020F0502020204030204" pitchFamily="34" charset="0"/>
                <a:ea typeface="Calibri" panose="020F0502020204030204" pitchFamily="34" charset="0"/>
                <a:cs typeface="Calibri" panose="020F0502020204030204" pitchFamily="34" charset="0"/>
              </a:rPr>
              <a:t>: THAT director’s actual knowledge, skill and experience.</a:t>
            </a:r>
          </a:p>
          <a:p>
            <a:pPr marL="228600" marR="0" lvl="0" indent="-228600" algn="l" defTabSz="914400" rtl="0" eaLnBrk="1" fontAlgn="auto" latinLnBrk="0" hangingPunct="1">
              <a:lnSpc>
                <a:spcPct val="90000"/>
              </a:lnSpc>
              <a:spcBef>
                <a:spcPts val="1000"/>
              </a:spcBef>
              <a:spcAft>
                <a:spcPts val="0"/>
              </a:spcAft>
              <a:buClr>
                <a:srgbClr val="D82A91"/>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s.175 - Duty to avoid conflicts of interest</a:t>
            </a:r>
          </a:p>
          <a:p>
            <a:pPr lvl="1">
              <a:spcBef>
                <a:spcPts val="1000"/>
              </a:spcBef>
              <a:buClr>
                <a:srgbClr val="D82A91"/>
              </a:buClr>
              <a:defRPr/>
            </a:pPr>
            <a:r>
              <a:rPr kumimoji="0" lang="en-GB" sz="1800" i="0" u="none"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Does not </a:t>
            </a:r>
            <a:r>
              <a:rPr lang="en-GB" sz="1800" dirty="0">
                <a:solidFill>
                  <a:srgbClr val="362C3F"/>
                </a:solidFill>
                <a:latin typeface="Calibri" panose="020F0502020204030204" pitchFamily="34" charset="0"/>
                <a:ea typeface="Calibri" panose="020F0502020204030204" pitchFamily="34" charset="0"/>
                <a:cs typeface="Calibri" panose="020F0502020204030204" pitchFamily="34" charset="0"/>
              </a:rPr>
              <a:t>apply where interest declared and authorised by company – s.177(below) and s.182</a:t>
            </a:r>
          </a:p>
          <a:p>
            <a:pPr marL="228600" marR="0" lvl="0" indent="-228600" algn="l" defTabSz="914400" rtl="0" eaLnBrk="1" fontAlgn="auto" latinLnBrk="0" hangingPunct="1">
              <a:lnSpc>
                <a:spcPct val="90000"/>
              </a:lnSpc>
              <a:spcBef>
                <a:spcPts val="1000"/>
              </a:spcBef>
              <a:spcAft>
                <a:spcPts val="0"/>
              </a:spcAft>
              <a:buClr>
                <a:srgbClr val="D82A91"/>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rPr>
              <a:t>s.176 - Duty not to accept benefits from third parties</a:t>
            </a:r>
          </a:p>
          <a:p>
            <a:pPr marL="228600" marR="0" lvl="0" indent="-228600" algn="l" defTabSz="914400" rtl="0" eaLnBrk="1" fontAlgn="auto" latinLnBrk="0" hangingPunct="1">
              <a:lnSpc>
                <a:spcPct val="90000"/>
              </a:lnSpc>
              <a:spcBef>
                <a:spcPts val="1000"/>
              </a:spcBef>
              <a:spcAft>
                <a:spcPts val="0"/>
              </a:spcAft>
              <a:buClr>
                <a:srgbClr val="D82A91"/>
              </a:buClr>
              <a:buSzTx/>
              <a:buFont typeface="Arial" panose="020B0604020202020204" pitchFamily="34" charset="0"/>
              <a:buChar char="•"/>
              <a:tabLst/>
              <a:defRPr/>
            </a:pPr>
            <a:r>
              <a:rPr lang="en-GB" sz="2000" b="1" dirty="0">
                <a:solidFill>
                  <a:srgbClr val="362C3F"/>
                </a:solidFill>
                <a:latin typeface="Calibri" panose="020F0502020204030204" pitchFamily="34" charset="0"/>
                <a:ea typeface="Calibri" panose="020F0502020204030204" pitchFamily="34" charset="0"/>
                <a:cs typeface="Calibri" panose="020F0502020204030204" pitchFamily="34" charset="0"/>
              </a:rPr>
              <a:t>S.177 – Duty to declare an interest in a proposed transaction or arrangement with the company</a:t>
            </a:r>
            <a:endParaRPr kumimoji="0" lang="en-GB" sz="2000" b="1" i="0" u="none"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endParaRPr>
          </a:p>
          <a:p>
            <a:pPr lvl="1">
              <a:spcBef>
                <a:spcPts val="1000"/>
              </a:spcBef>
              <a:buClr>
                <a:srgbClr val="D82A91"/>
              </a:buClr>
              <a:defRPr/>
            </a:pPr>
            <a:endParaRPr kumimoji="0" lang="en-GB" sz="1800" i="0" u="none"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endParaRPr>
          </a:p>
          <a:p>
            <a:pPr lvl="1">
              <a:spcBef>
                <a:spcPts val="1000"/>
              </a:spcBef>
              <a:buClr>
                <a:srgbClr val="D82A91"/>
              </a:buClr>
              <a:defRPr/>
            </a:pPr>
            <a:endParaRPr kumimoji="0" lang="en-GB" sz="1800" i="1" u="sng" strike="noStrike" kern="1200" cap="none" spc="0" normalizeH="0" baseline="0" noProof="0" dirty="0">
              <a:ln>
                <a:noFill/>
              </a:ln>
              <a:solidFill>
                <a:srgbClr val="362C3F"/>
              </a:solidFill>
              <a:effectLst/>
              <a:uLnTx/>
              <a:uFillTx/>
              <a:latin typeface="Calibri" panose="020F0502020204030204" pitchFamily="34" charset="0"/>
              <a:ea typeface="Calibri" panose="020F0502020204030204" pitchFamily="34" charset="0"/>
              <a:cs typeface="Calibri" panose="020F0502020204030204" pitchFamily="34" charset="0"/>
            </a:endParaRPr>
          </a:p>
          <a:p>
            <a:pPr lvl="1"/>
            <a:endParaRPr lang="en-GB"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A6521B9-D40C-43DA-0DFC-707AD91B6027}"/>
              </a:ext>
            </a:extLst>
          </p:cNvPr>
          <p:cNvSpPr>
            <a:spLocks noGrp="1"/>
          </p:cNvSpPr>
          <p:nvPr>
            <p:ph type="sldNum" sz="quarter" idx="12"/>
          </p:nvPr>
        </p:nvSpPr>
        <p:spPr/>
        <p:txBody>
          <a:bodyPr/>
          <a:lstStyle/>
          <a:p>
            <a:fld id="{7FA92AE1-9FA3-4411-8DDF-C0DB6E00868D}" type="slidenum">
              <a:rPr lang="en-GB" smtClean="0"/>
              <a:t>2</a:t>
            </a:fld>
            <a:endParaRPr lang="en-GB"/>
          </a:p>
        </p:txBody>
      </p:sp>
    </p:spTree>
    <p:extLst>
      <p:ext uri="{BB962C8B-B14F-4D97-AF65-F5344CB8AC3E}">
        <p14:creationId xmlns:p14="http://schemas.microsoft.com/office/powerpoint/2010/main" val="61202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2CC3-BD6A-1BAC-2103-F411C4324A67}"/>
              </a:ext>
            </a:extLst>
          </p:cNvPr>
          <p:cNvSpPr>
            <a:spLocks noGrp="1"/>
          </p:cNvSpPr>
          <p:nvPr>
            <p:ph type="title"/>
          </p:nvPr>
        </p:nvSpPr>
        <p:spPr/>
        <p:txBody>
          <a:bodyPr/>
          <a:lstStyle/>
          <a:p>
            <a:r>
              <a:rPr lang="en-GB" dirty="0"/>
              <a:t>Directors’ Duties (2) – promoting the success of the company</a:t>
            </a:r>
          </a:p>
        </p:txBody>
      </p:sp>
      <p:sp>
        <p:nvSpPr>
          <p:cNvPr id="5" name="TextBox 4">
            <a:extLst>
              <a:ext uri="{FF2B5EF4-FFF2-40B4-BE49-F238E27FC236}">
                <a16:creationId xmlns:a16="http://schemas.microsoft.com/office/drawing/2014/main" id="{DA250951-EE9F-D5F6-2F96-90A3B4593E1E}"/>
              </a:ext>
            </a:extLst>
          </p:cNvPr>
          <p:cNvSpPr txBox="1"/>
          <p:nvPr/>
        </p:nvSpPr>
        <p:spPr>
          <a:xfrm>
            <a:off x="244679" y="1511704"/>
            <a:ext cx="11702642" cy="4478149"/>
          </a:xfrm>
          <a:prstGeom prst="rect">
            <a:avLst/>
          </a:prstGeom>
          <a:noFill/>
        </p:spPr>
        <p:txBody>
          <a:bodyPr wrap="square" rtlCol="0">
            <a:spAutoFit/>
          </a:bodyPr>
          <a:lstStyle/>
          <a:p>
            <a:pPr marL="228600" indent="-228600">
              <a:lnSpc>
                <a:spcPct val="90000"/>
              </a:lnSpc>
              <a:spcBef>
                <a:spcPts val="1000"/>
              </a:spcBef>
              <a:spcAft>
                <a:spcPts val="800"/>
              </a:spcAft>
              <a:buClr>
                <a:schemeClr val="tx2"/>
              </a:buClr>
              <a:buFont typeface="Wingdings" panose="05000000000000000000" pitchFamily="2" charset="2"/>
              <a:buChar char="§"/>
              <a:defRPr/>
            </a:pPr>
            <a:r>
              <a:rPr lang="en-GB" sz="2000" dirty="0">
                <a:solidFill>
                  <a:schemeClr val="bg1"/>
                </a:solidFill>
                <a:latin typeface="Calibri" panose="020F0502020204030204" pitchFamily="34" charset="0"/>
                <a:cs typeface="Times New Roman" panose="02020603050405020304" pitchFamily="18" charset="0"/>
              </a:rPr>
              <a:t>s.172 – duty to act in good faith in a way which would most likely promote the success of the company for the benefit of its members as a whole.</a:t>
            </a:r>
          </a:p>
          <a:p>
            <a:pPr marL="228600" indent="-228600">
              <a:lnSpc>
                <a:spcPct val="90000"/>
              </a:lnSpc>
              <a:spcBef>
                <a:spcPts val="1000"/>
              </a:spcBef>
              <a:spcAft>
                <a:spcPts val="800"/>
              </a:spcAft>
              <a:buClr>
                <a:schemeClr val="tx2"/>
              </a:buClr>
              <a:buFont typeface="Wingdings" panose="05000000000000000000" pitchFamily="2" charset="2"/>
              <a:buChar char="§"/>
              <a:defRPr/>
            </a:pPr>
            <a:r>
              <a:rPr lang="en-GB" sz="2000" dirty="0">
                <a:solidFill>
                  <a:schemeClr val="bg1"/>
                </a:solidFill>
                <a:latin typeface="Calibri" panose="020F0502020204030204" pitchFamily="34" charset="0"/>
                <a:cs typeface="Times New Roman" panose="02020603050405020304" pitchFamily="18" charset="0"/>
              </a:rPr>
              <a:t>s.172(1)(a)-(f) - non-exhaustive list of considerations directors must take into account when exercising this duty:</a:t>
            </a:r>
          </a:p>
          <a:p>
            <a:pPr marL="685800" lvl="1" indent="-228600">
              <a:lnSpc>
                <a:spcPct val="90000"/>
              </a:lnSpc>
              <a:spcBef>
                <a:spcPts val="1000"/>
              </a:spcBef>
              <a:spcAft>
                <a:spcPts val="800"/>
              </a:spcAft>
              <a:buClr>
                <a:schemeClr val="tx2"/>
              </a:buClr>
              <a:buSzPts val="1000"/>
              <a:buFont typeface="Wingdings" panose="05000000000000000000" pitchFamily="2" charset="2"/>
              <a:buChar char="§"/>
              <a:tabLst>
                <a:tab pos="457200" algn="l"/>
              </a:tabLst>
              <a:defRPr/>
            </a:pPr>
            <a:r>
              <a:rPr lang="en-GB" sz="2000" dirty="0">
                <a:solidFill>
                  <a:schemeClr val="bg1"/>
                </a:solidFill>
                <a:latin typeface="Calibri" panose="020F0502020204030204" pitchFamily="34" charset="0"/>
                <a:cs typeface="Times New Roman" panose="02020603050405020304" pitchFamily="18" charset="0"/>
              </a:rPr>
              <a:t>the likely consequences of any decision in the long term;</a:t>
            </a:r>
          </a:p>
          <a:p>
            <a:pPr marL="685800" lvl="1" indent="-228600">
              <a:lnSpc>
                <a:spcPct val="90000"/>
              </a:lnSpc>
              <a:spcBef>
                <a:spcPts val="1000"/>
              </a:spcBef>
              <a:spcAft>
                <a:spcPts val="800"/>
              </a:spcAft>
              <a:buClr>
                <a:schemeClr val="tx2"/>
              </a:buClr>
              <a:buSzPts val="1000"/>
              <a:buFont typeface="Wingdings" panose="05000000000000000000" pitchFamily="2" charset="2"/>
              <a:buChar char="§"/>
              <a:tabLst>
                <a:tab pos="457200" algn="l"/>
              </a:tabLst>
              <a:defRPr/>
            </a:pPr>
            <a:r>
              <a:rPr lang="en-GB" sz="2000" dirty="0">
                <a:solidFill>
                  <a:schemeClr val="bg1"/>
                </a:solidFill>
                <a:latin typeface="Calibri" panose="020F0502020204030204" pitchFamily="34" charset="0"/>
                <a:cs typeface="Times New Roman" panose="02020603050405020304" pitchFamily="18" charset="0"/>
              </a:rPr>
              <a:t>the interests of the company's employees;</a:t>
            </a:r>
          </a:p>
          <a:p>
            <a:pPr marL="685800" lvl="1" indent="-228600">
              <a:lnSpc>
                <a:spcPct val="90000"/>
              </a:lnSpc>
              <a:spcBef>
                <a:spcPts val="1000"/>
              </a:spcBef>
              <a:spcAft>
                <a:spcPts val="800"/>
              </a:spcAft>
              <a:buClr>
                <a:schemeClr val="tx2"/>
              </a:buClr>
              <a:buSzPts val="1000"/>
              <a:buFont typeface="Wingdings" panose="05000000000000000000" pitchFamily="2" charset="2"/>
              <a:buChar char="§"/>
              <a:tabLst>
                <a:tab pos="457200" algn="l"/>
              </a:tabLst>
              <a:defRPr/>
            </a:pPr>
            <a:r>
              <a:rPr lang="en-GB" sz="2000" dirty="0">
                <a:solidFill>
                  <a:schemeClr val="bg1"/>
                </a:solidFill>
                <a:latin typeface="Calibri" panose="020F0502020204030204" pitchFamily="34" charset="0"/>
                <a:cs typeface="Times New Roman" panose="02020603050405020304" pitchFamily="18" charset="0"/>
              </a:rPr>
              <a:t>the need to foster the company's business relationships with suppliers, customers and others;</a:t>
            </a:r>
          </a:p>
          <a:p>
            <a:pPr marL="685800" lvl="1" indent="-228600">
              <a:lnSpc>
                <a:spcPct val="90000"/>
              </a:lnSpc>
              <a:spcBef>
                <a:spcPts val="1000"/>
              </a:spcBef>
              <a:spcAft>
                <a:spcPts val="800"/>
              </a:spcAft>
              <a:buClr>
                <a:schemeClr val="tx2"/>
              </a:buClr>
              <a:buSzPts val="1000"/>
              <a:buFont typeface="Wingdings" panose="05000000000000000000" pitchFamily="2" charset="2"/>
              <a:buChar char="§"/>
              <a:tabLst>
                <a:tab pos="457200" algn="l"/>
              </a:tabLst>
              <a:defRPr/>
            </a:pPr>
            <a:r>
              <a:rPr lang="en-GB" sz="2000" dirty="0">
                <a:solidFill>
                  <a:schemeClr val="bg1"/>
                </a:solidFill>
                <a:latin typeface="Calibri" panose="020F0502020204030204" pitchFamily="34" charset="0"/>
                <a:cs typeface="Times New Roman" panose="02020603050405020304" pitchFamily="18" charset="0"/>
              </a:rPr>
              <a:t>the impact of the company's operations on the community and the environment;</a:t>
            </a:r>
          </a:p>
          <a:p>
            <a:pPr marL="685800" lvl="1" indent="-228600">
              <a:lnSpc>
                <a:spcPct val="90000"/>
              </a:lnSpc>
              <a:spcBef>
                <a:spcPts val="1000"/>
              </a:spcBef>
              <a:spcAft>
                <a:spcPts val="800"/>
              </a:spcAft>
              <a:buClr>
                <a:schemeClr val="tx2"/>
              </a:buClr>
              <a:buSzPts val="1000"/>
              <a:buFont typeface="Wingdings" panose="05000000000000000000" pitchFamily="2" charset="2"/>
              <a:buChar char="§"/>
              <a:tabLst>
                <a:tab pos="457200" algn="l"/>
              </a:tabLst>
              <a:defRPr/>
            </a:pPr>
            <a:r>
              <a:rPr lang="en-GB" sz="2000" dirty="0">
                <a:solidFill>
                  <a:schemeClr val="bg1"/>
                </a:solidFill>
                <a:latin typeface="Calibri" panose="020F0502020204030204" pitchFamily="34" charset="0"/>
                <a:cs typeface="Times New Roman" panose="02020603050405020304" pitchFamily="18" charset="0"/>
              </a:rPr>
              <a:t>the desirability of the company maintaining a reputation for high standards of business conduct; and</a:t>
            </a:r>
          </a:p>
          <a:p>
            <a:pPr marL="685800" lvl="1" indent="-228600">
              <a:lnSpc>
                <a:spcPct val="90000"/>
              </a:lnSpc>
              <a:spcBef>
                <a:spcPts val="1000"/>
              </a:spcBef>
              <a:spcAft>
                <a:spcPts val="800"/>
              </a:spcAft>
              <a:buClr>
                <a:schemeClr val="tx2"/>
              </a:buClr>
              <a:buSzPts val="1000"/>
              <a:buFont typeface="Wingdings" panose="05000000000000000000" pitchFamily="2" charset="2"/>
              <a:buChar char="§"/>
              <a:tabLst>
                <a:tab pos="457200" algn="l"/>
              </a:tabLst>
              <a:defRPr/>
            </a:pPr>
            <a:r>
              <a:rPr lang="en-GB" sz="2000" dirty="0">
                <a:solidFill>
                  <a:schemeClr val="bg1"/>
                </a:solidFill>
                <a:latin typeface="Calibri" panose="020F0502020204030204" pitchFamily="34" charset="0"/>
                <a:cs typeface="Times New Roman" panose="02020603050405020304" pitchFamily="18" charset="0"/>
              </a:rPr>
              <a:t>the need to act fairly as between members of the company. </a:t>
            </a:r>
          </a:p>
        </p:txBody>
      </p:sp>
      <p:sp>
        <p:nvSpPr>
          <p:cNvPr id="3" name="Slide Number Placeholder 2">
            <a:extLst>
              <a:ext uri="{FF2B5EF4-FFF2-40B4-BE49-F238E27FC236}">
                <a16:creationId xmlns:a16="http://schemas.microsoft.com/office/drawing/2014/main" id="{B78E8032-E032-B3DC-A3FC-EAB63F483B85}"/>
              </a:ext>
            </a:extLst>
          </p:cNvPr>
          <p:cNvSpPr>
            <a:spLocks noGrp="1"/>
          </p:cNvSpPr>
          <p:nvPr>
            <p:ph type="sldNum" sz="quarter" idx="12"/>
          </p:nvPr>
        </p:nvSpPr>
        <p:spPr/>
        <p:txBody>
          <a:bodyPr/>
          <a:lstStyle/>
          <a:p>
            <a:fld id="{7FA92AE1-9FA3-4411-8DDF-C0DB6E00868D}" type="slidenum">
              <a:rPr lang="en-GB" smtClean="0"/>
              <a:t>3</a:t>
            </a:fld>
            <a:endParaRPr lang="en-GB"/>
          </a:p>
        </p:txBody>
      </p:sp>
    </p:spTree>
    <p:extLst>
      <p:ext uri="{BB962C8B-B14F-4D97-AF65-F5344CB8AC3E}">
        <p14:creationId xmlns:p14="http://schemas.microsoft.com/office/powerpoint/2010/main" val="372361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EDD5-1C4E-1415-53A2-A2DD7983E7EB}"/>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Directors’ Duties (</a:t>
            </a:r>
            <a:r>
              <a:rPr lang="en-GB" dirty="0">
                <a:latin typeface="Calibri" panose="020F0502020204030204" pitchFamily="34" charset="0"/>
                <a:ea typeface="Calibri" panose="020F0502020204030204" pitchFamily="34" charset="0"/>
                <a:cs typeface="Times New Roman" panose="02020603050405020304" pitchFamily="18" charset="0"/>
              </a:rPr>
              <a:t>3</a:t>
            </a:r>
            <a:r>
              <a:rPr lang="en-GB" b="1" dirty="0">
                <a:effectLst/>
                <a:latin typeface="Calibri" panose="020F0502020204030204" pitchFamily="34" charset="0"/>
                <a:ea typeface="Calibri" panose="020F0502020204030204" pitchFamily="34" charset="0"/>
                <a:cs typeface="Times New Roman" panose="02020603050405020304" pitchFamily="18" charset="0"/>
              </a:rPr>
              <a:t>) – The Creditor Duty</a:t>
            </a:r>
            <a:endParaRPr lang="en-GB" dirty="0"/>
          </a:p>
        </p:txBody>
      </p:sp>
      <p:sp>
        <p:nvSpPr>
          <p:cNvPr id="5" name="TextBox 4">
            <a:extLst>
              <a:ext uri="{FF2B5EF4-FFF2-40B4-BE49-F238E27FC236}">
                <a16:creationId xmlns:a16="http://schemas.microsoft.com/office/drawing/2014/main" id="{CB90D825-759D-5A0C-C179-F7F2D7725BD7}"/>
              </a:ext>
            </a:extLst>
          </p:cNvPr>
          <p:cNvSpPr txBox="1"/>
          <p:nvPr/>
        </p:nvSpPr>
        <p:spPr>
          <a:xfrm>
            <a:off x="257183" y="1292224"/>
            <a:ext cx="11702642" cy="5456878"/>
          </a:xfrm>
          <a:prstGeom prst="rect">
            <a:avLst/>
          </a:prstGeom>
          <a:noFill/>
        </p:spPr>
        <p:txBody>
          <a:bodyPr wrap="square" rtlCol="0">
            <a:spAutoFit/>
          </a:bodyPr>
          <a:lstStyle/>
          <a:p>
            <a:pPr>
              <a:lnSpc>
                <a:spcPct val="90000"/>
              </a:lnSpc>
              <a:spcBef>
                <a:spcPts val="1000"/>
              </a:spcBef>
              <a:buClr>
                <a:schemeClr val="tx2"/>
              </a:buClr>
              <a:defRPr/>
            </a:pPr>
            <a:r>
              <a:rPr lang="en-GB" sz="2000" dirty="0">
                <a:solidFill>
                  <a:schemeClr val="bg1"/>
                </a:solidFill>
                <a:latin typeface="Calibri" panose="020F0502020204030204" pitchFamily="34" charset="0"/>
                <a:cs typeface="Times New Roman" panose="02020603050405020304" pitchFamily="18" charset="0"/>
              </a:rPr>
              <a:t>In insolvent situations:</a:t>
            </a:r>
          </a:p>
          <a:p>
            <a:pPr marL="228600" indent="-228600">
              <a:lnSpc>
                <a:spcPct val="90000"/>
              </a:lnSpc>
              <a:spcBef>
                <a:spcPts val="1000"/>
              </a:spcBef>
              <a:buClr>
                <a:schemeClr val="tx2"/>
              </a:buClr>
              <a:buFont typeface="Wingdings" panose="05000000000000000000" pitchFamily="2" charset="2"/>
              <a:buChar char="§"/>
              <a:defRPr/>
            </a:pPr>
            <a:r>
              <a:rPr lang="en-GB" sz="2000" dirty="0">
                <a:solidFill>
                  <a:schemeClr val="bg1"/>
                </a:solidFill>
                <a:latin typeface="Calibri" panose="020F0502020204030204" pitchFamily="34" charset="0"/>
                <a:cs typeface="Times New Roman" panose="02020603050405020304" pitchFamily="18" charset="0"/>
              </a:rPr>
              <a:t>s.172(3) the above duties are expressly subject to any statute or case law in which directors, in certain circumstances, are required to consider or act in the interests of creditors of the company.</a:t>
            </a:r>
          </a:p>
          <a:p>
            <a:pPr marL="228600" indent="-228600">
              <a:lnSpc>
                <a:spcPct val="90000"/>
              </a:lnSpc>
              <a:spcBef>
                <a:spcPts val="1000"/>
              </a:spcBef>
              <a:buClr>
                <a:schemeClr val="tx2"/>
              </a:buClr>
              <a:buFont typeface="Wingdings" panose="05000000000000000000" pitchFamily="2" charset="2"/>
              <a:buChar char="§"/>
              <a:defRPr/>
            </a:pPr>
            <a:r>
              <a:rPr lang="en-GB" sz="2000" dirty="0">
                <a:solidFill>
                  <a:schemeClr val="bg1"/>
                </a:solidFill>
                <a:latin typeface="Calibri" panose="020F0502020204030204" pitchFamily="34" charset="0"/>
                <a:cs typeface="Times New Roman" panose="02020603050405020304" pitchFamily="18" charset="0"/>
              </a:rPr>
              <a:t>e.g. the wrongful trading provisions in s.214 of the Insolvency Act 1986</a:t>
            </a:r>
          </a:p>
          <a:p>
            <a:pPr marL="228600" indent="-228600">
              <a:lnSpc>
                <a:spcPct val="90000"/>
              </a:lnSpc>
              <a:spcBef>
                <a:spcPts val="1000"/>
              </a:spcBef>
              <a:buClr>
                <a:schemeClr val="tx2"/>
              </a:buClr>
              <a:buFont typeface="Wingdings" panose="05000000000000000000" pitchFamily="2" charset="2"/>
              <a:buChar char="§"/>
              <a:defRPr/>
            </a:pPr>
            <a:r>
              <a:rPr lang="en-GB" sz="2000" dirty="0">
                <a:solidFill>
                  <a:schemeClr val="bg1"/>
                </a:solidFill>
                <a:latin typeface="Calibri" panose="020F0502020204030204" pitchFamily="34" charset="0"/>
                <a:cs typeface="Times New Roman" panose="02020603050405020304" pitchFamily="18" charset="0"/>
              </a:rPr>
              <a:t>Often referred to as ‘the Creditor Duty’ or the “West Mercia duty”  after </a:t>
            </a:r>
            <a:r>
              <a:rPr lang="en-GB" sz="2000" i="1" dirty="0">
                <a:solidFill>
                  <a:schemeClr val="bg1"/>
                </a:solidFill>
                <a:latin typeface="Calibri" panose="020F0502020204030204" pitchFamily="34" charset="0"/>
                <a:cs typeface="Times New Roman" panose="02020603050405020304" pitchFamily="18" charset="0"/>
              </a:rPr>
              <a:t>West Mercia </a:t>
            </a:r>
            <a:r>
              <a:rPr lang="en-GB" sz="2000" i="1" dirty="0" err="1">
                <a:solidFill>
                  <a:schemeClr val="bg1"/>
                </a:solidFill>
                <a:latin typeface="Calibri" panose="020F0502020204030204" pitchFamily="34" charset="0"/>
                <a:cs typeface="Times New Roman" panose="02020603050405020304" pitchFamily="18" charset="0"/>
              </a:rPr>
              <a:t>Safetywear</a:t>
            </a:r>
            <a:r>
              <a:rPr lang="en-GB" sz="2000" i="1" dirty="0">
                <a:solidFill>
                  <a:schemeClr val="bg1"/>
                </a:solidFill>
                <a:latin typeface="Calibri" panose="020F0502020204030204" pitchFamily="34" charset="0"/>
                <a:cs typeface="Times New Roman" panose="02020603050405020304" pitchFamily="18" charset="0"/>
              </a:rPr>
              <a:t> Ltd v Dodd (1988) 4 BCC 30</a:t>
            </a:r>
            <a:r>
              <a:rPr lang="en-GB" sz="2400" dirty="0">
                <a:solidFill>
                  <a:schemeClr val="bg1"/>
                </a:solidFill>
                <a:latin typeface="Calibri" panose="020F0502020204030204" pitchFamily="34" charset="0"/>
                <a:cs typeface="Times New Roman" panose="02020603050405020304" pitchFamily="18" charset="0"/>
              </a:rPr>
              <a:t>.</a:t>
            </a:r>
          </a:p>
          <a:p>
            <a:pPr marL="228600" indent="-228600">
              <a:lnSpc>
                <a:spcPct val="90000"/>
              </a:lnSpc>
              <a:spcBef>
                <a:spcPts val="1000"/>
              </a:spcBef>
              <a:buClr>
                <a:schemeClr val="tx2"/>
              </a:buClr>
              <a:buFont typeface="Wingdings" panose="05000000000000000000" pitchFamily="2" charset="2"/>
              <a:buChar char="§"/>
              <a:defRPr/>
            </a:pPr>
            <a:r>
              <a:rPr lang="en-GB" sz="2000" dirty="0">
                <a:solidFill>
                  <a:schemeClr val="bg1"/>
                </a:solidFill>
                <a:latin typeface="Calibri" panose="020F0502020204030204" pitchFamily="34" charset="0"/>
                <a:cs typeface="Times New Roman" panose="02020603050405020304" pitchFamily="18" charset="0"/>
              </a:rPr>
              <a:t>Potentially misleading because:</a:t>
            </a:r>
          </a:p>
          <a:p>
            <a:pPr marL="685800" lvl="1" indent="-228600">
              <a:lnSpc>
                <a:spcPct val="90000"/>
              </a:lnSpc>
              <a:spcBef>
                <a:spcPts val="1000"/>
              </a:spcBef>
              <a:buClr>
                <a:schemeClr val="tx2"/>
              </a:buClr>
              <a:buFont typeface="Wingdings" panose="05000000000000000000" pitchFamily="2" charset="2"/>
              <a:buChar char="§"/>
              <a:defRPr/>
            </a:pPr>
            <a:r>
              <a:rPr lang="en-GB" sz="2000" dirty="0">
                <a:solidFill>
                  <a:schemeClr val="bg1"/>
                </a:solidFill>
                <a:latin typeface="Calibri" panose="020F0502020204030204" pitchFamily="34" charset="0"/>
                <a:cs typeface="Times New Roman" panose="02020603050405020304" pitchFamily="18" charset="0"/>
              </a:rPr>
              <a:t>It is not a free-standing duty of its own but rather an aspect of a director’s fiduciary duties to the company</a:t>
            </a:r>
          </a:p>
          <a:p>
            <a:pPr marL="685800" lvl="1" indent="-228600">
              <a:lnSpc>
                <a:spcPct val="90000"/>
              </a:lnSpc>
              <a:spcBef>
                <a:spcPts val="1000"/>
              </a:spcBef>
              <a:buClr>
                <a:schemeClr val="tx2"/>
              </a:buClr>
              <a:buFont typeface="Wingdings" panose="05000000000000000000" pitchFamily="2" charset="2"/>
              <a:buChar char="§"/>
              <a:defRPr/>
            </a:pPr>
            <a:r>
              <a:rPr lang="en-GB" sz="2000" dirty="0">
                <a:solidFill>
                  <a:schemeClr val="bg1"/>
                </a:solidFill>
                <a:latin typeface="Calibri" panose="020F0502020204030204" pitchFamily="34" charset="0"/>
                <a:cs typeface="Times New Roman" panose="02020603050405020304" pitchFamily="18" charset="0"/>
              </a:rPr>
              <a:t>It is not a duty owed to creditors(!) but rather a duty owed to the company itself about its creditors</a:t>
            </a:r>
          </a:p>
          <a:p>
            <a:pPr marL="228600" marR="0" lvl="0" indent="-228600" algn="l" defTabSz="914400" rtl="0" eaLnBrk="1" fontAlgn="auto" latinLnBrk="0" hangingPunct="1">
              <a:lnSpc>
                <a:spcPct val="90000"/>
              </a:lnSpc>
              <a:spcBef>
                <a:spcPts val="1000"/>
              </a:spcBef>
              <a:spcAft>
                <a:spcPts val="0"/>
              </a:spcAft>
              <a:buClr>
                <a:srgbClr val="D82A91"/>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Term ‘Creditor Duty’ endorsed by the majority of the Supreme Court in </a:t>
            </a:r>
            <a:r>
              <a:rPr kumimoji="0" lang="en-GB"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BTI v Sequana: </a:t>
            </a:r>
          </a:p>
          <a:p>
            <a:pPr marL="685800" lvl="1" indent="-228600">
              <a:lnSpc>
                <a:spcPct val="90000"/>
              </a:lnSpc>
              <a:spcBef>
                <a:spcPts val="1000"/>
              </a:spcBef>
              <a:buClr>
                <a:srgbClr val="D82A91"/>
              </a:buClr>
              <a:buFont typeface="Wingdings" panose="05000000000000000000" pitchFamily="2" charset="2"/>
              <a:buChar char="§"/>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a director’s fiduciary duty to the company to act in good faith </a:t>
            </a:r>
            <a:r>
              <a:rPr lang="en-GB" sz="2000" dirty="0">
                <a:solidFill>
                  <a:srgbClr val="000000"/>
                </a:solidFill>
                <a:latin typeface="Calibri" panose="020F0502020204030204" pitchFamily="34" charset="0"/>
                <a:cs typeface="Times New Roman" panose="02020603050405020304" pitchFamily="18" charset="0"/>
              </a:rPr>
              <a:t>in the company’s interests includes the interests of its creditors as a whole, which at a certain tipping point will displace the interests of members.</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a:p>
            <a:pPr lvl="1">
              <a:lnSpc>
                <a:spcPct val="90000"/>
              </a:lnSpc>
              <a:spcBef>
                <a:spcPts val="1000"/>
              </a:spcBef>
              <a:buClr>
                <a:schemeClr val="tx2"/>
              </a:buClr>
              <a:defRPr/>
            </a:pPr>
            <a:endParaRPr lang="en-GB" sz="2000" dirty="0">
              <a:solidFill>
                <a:schemeClr val="bg1"/>
              </a:solidFill>
              <a:latin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8F015565-2811-7B3B-C918-D2F20AF180AB}"/>
              </a:ext>
            </a:extLst>
          </p:cNvPr>
          <p:cNvSpPr>
            <a:spLocks noGrp="1"/>
          </p:cNvSpPr>
          <p:nvPr>
            <p:ph type="sldNum" sz="quarter" idx="12"/>
          </p:nvPr>
        </p:nvSpPr>
        <p:spPr/>
        <p:txBody>
          <a:bodyPr/>
          <a:lstStyle/>
          <a:p>
            <a:fld id="{7FA92AE1-9FA3-4411-8DDF-C0DB6E00868D}" type="slidenum">
              <a:rPr lang="en-GB" smtClean="0"/>
              <a:t>4</a:t>
            </a:fld>
            <a:endParaRPr lang="en-GB"/>
          </a:p>
        </p:txBody>
      </p:sp>
    </p:spTree>
    <p:extLst>
      <p:ext uri="{BB962C8B-B14F-4D97-AF65-F5344CB8AC3E}">
        <p14:creationId xmlns:p14="http://schemas.microsoft.com/office/powerpoint/2010/main" val="151246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4204-7A77-2DAE-C224-F87B1779CE24}"/>
              </a:ext>
            </a:extLst>
          </p:cNvPr>
          <p:cNvSpPr>
            <a:spLocks noGrp="1"/>
          </p:cNvSpPr>
          <p:nvPr>
            <p:ph type="title"/>
          </p:nvPr>
        </p:nvSpPr>
        <p:spPr/>
        <p:txBody>
          <a:bodyPr/>
          <a:lstStyle/>
          <a:p>
            <a:r>
              <a:rPr lang="en-GB" dirty="0"/>
              <a:t>The Ratification Principal – </a:t>
            </a:r>
            <a:r>
              <a:rPr lang="en-GB" i="1" dirty="0"/>
              <a:t>Duomatic </a:t>
            </a:r>
            <a:r>
              <a:rPr lang="en-GB" dirty="0"/>
              <a:t>principle</a:t>
            </a:r>
          </a:p>
        </p:txBody>
      </p:sp>
      <p:sp>
        <p:nvSpPr>
          <p:cNvPr id="5" name="Content Placeholder 2">
            <a:extLst>
              <a:ext uri="{FF2B5EF4-FFF2-40B4-BE49-F238E27FC236}">
                <a16:creationId xmlns:a16="http://schemas.microsoft.com/office/drawing/2014/main" id="{4DDAA4BA-8903-3B91-3C49-692E68945106}"/>
              </a:ext>
            </a:extLst>
          </p:cNvPr>
          <p:cNvSpPr>
            <a:spLocks noGrp="1"/>
          </p:cNvSpPr>
          <p:nvPr>
            <p:ph idx="1"/>
          </p:nvPr>
        </p:nvSpPr>
        <p:spPr>
          <a:xfrm>
            <a:off x="408080" y="1418272"/>
            <a:ext cx="11375839" cy="5120640"/>
          </a:xfrm>
        </p:spPr>
        <p:txBody>
          <a:bodyPr/>
          <a:lstStyle/>
          <a:p>
            <a:pPr>
              <a:buFont typeface="Wingdings" panose="05000000000000000000" pitchFamily="2" charset="2"/>
              <a:buChar char="§"/>
            </a:pPr>
            <a:r>
              <a:rPr lang="en-GB" sz="2000" i="1" dirty="0">
                <a:solidFill>
                  <a:schemeClr val="bg1"/>
                </a:solidFill>
                <a:latin typeface="Calibri" panose="020F0502020204030204" pitchFamily="34" charset="0"/>
                <a:cs typeface="Times New Roman" panose="02020603050405020304" pitchFamily="18" charset="0"/>
              </a:rPr>
              <a:t>Duomatic </a:t>
            </a:r>
            <a:r>
              <a:rPr lang="en-GB" sz="2000" dirty="0">
                <a:solidFill>
                  <a:schemeClr val="bg1"/>
                </a:solidFill>
                <a:latin typeface="Calibri" panose="020F0502020204030204" pitchFamily="34" charset="0"/>
                <a:cs typeface="Times New Roman" panose="02020603050405020304" pitchFamily="18" charset="0"/>
              </a:rPr>
              <a:t>principle: Shareholders, acting unanimously, can:</a:t>
            </a:r>
          </a:p>
          <a:p>
            <a:pPr marL="685800" lvl="2">
              <a:spcBef>
                <a:spcPts val="1000"/>
              </a:spcBef>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authorise the company to do anything within its corporate capacity (i.e. before the event); and </a:t>
            </a:r>
          </a:p>
          <a:p>
            <a:pPr marL="685800" lvl="2">
              <a:spcBef>
                <a:spcPts val="1000"/>
              </a:spcBef>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ratify any decision of the directors to the same extent.</a:t>
            </a:r>
          </a:p>
          <a:p>
            <a:pPr marR="0" lvl="0" fontAlgn="auto">
              <a:spcAft>
                <a:spcPts val="0"/>
              </a:spcAft>
              <a:buSzTx/>
              <a:buFont typeface="Wingdings" panose="05000000000000000000" pitchFamily="2" charset="2"/>
              <a:buChar char="§"/>
              <a:tabLst/>
              <a:defRPr/>
            </a:pPr>
            <a:endParaRPr lang="en-GB" sz="2000" dirty="0">
              <a:solidFill>
                <a:schemeClr val="bg1"/>
              </a:solidFill>
              <a:latin typeface="Calibri" panose="020F0502020204030204" pitchFamily="34" charset="0"/>
              <a:cs typeface="Times New Roman" panose="02020603050405020304" pitchFamily="18" charset="0"/>
            </a:endParaRPr>
          </a:p>
          <a:p>
            <a:pPr marR="0" lvl="0" fontAlgn="auto">
              <a:spcAft>
                <a:spcPts val="0"/>
              </a:spcAft>
              <a:buSzTx/>
              <a:buFont typeface="Wingdings" panose="05000000000000000000" pitchFamily="2" charset="2"/>
              <a:buChar char="§"/>
              <a:tabLst/>
              <a:defRPr/>
            </a:pPr>
            <a:r>
              <a:rPr lang="en-GB" sz="2000" dirty="0">
                <a:solidFill>
                  <a:schemeClr val="bg1"/>
                </a:solidFill>
                <a:latin typeface="Calibri" panose="020F0502020204030204" pitchFamily="34" charset="0"/>
                <a:cs typeface="Times New Roman" panose="02020603050405020304" pitchFamily="18" charset="0"/>
              </a:rPr>
              <a:t>Effect means that the authorised/ratified action is the action of the company thereby precluding any claim by the company against the directors for breach of duty.</a:t>
            </a:r>
          </a:p>
          <a:p>
            <a:pPr marR="0" lvl="0" fontAlgn="auto">
              <a:spcAft>
                <a:spcPts val="0"/>
              </a:spcAft>
              <a:buSzTx/>
              <a:buFont typeface="Wingdings" panose="05000000000000000000" pitchFamily="2" charset="2"/>
              <a:buChar char="§"/>
              <a:tabLst/>
              <a:defRPr/>
            </a:pPr>
            <a:endParaRPr lang="en-GB" sz="2000" dirty="0">
              <a:solidFill>
                <a:schemeClr val="bg1"/>
              </a:solidFill>
              <a:latin typeface="Calibri" panose="020F0502020204030204" pitchFamily="34" charset="0"/>
              <a:cs typeface="Times New Roman" panose="02020603050405020304" pitchFamily="18" charset="0"/>
            </a:endParaRPr>
          </a:p>
          <a:p>
            <a:pPr marR="0" lvl="0" fontAlgn="auto">
              <a:spcAft>
                <a:spcPts val="0"/>
              </a:spcAft>
              <a:buSzTx/>
              <a:buFont typeface="Wingdings" panose="05000000000000000000" pitchFamily="2" charset="2"/>
              <a:buChar char="§"/>
              <a:tabLst/>
              <a:defRPr/>
            </a:pPr>
            <a:r>
              <a:rPr lang="en-GB" sz="2000" dirty="0">
                <a:solidFill>
                  <a:schemeClr val="bg1"/>
                </a:solidFill>
                <a:latin typeface="Calibri" panose="020F0502020204030204" pitchFamily="34" charset="0"/>
                <a:cs typeface="Times New Roman" panose="02020603050405020304" pitchFamily="18" charset="0"/>
              </a:rPr>
              <a:t>Only available where the Company is solvent AND implementation of the decision would not render it insolvent.</a:t>
            </a:r>
          </a:p>
          <a:p>
            <a:pPr marR="0" lvl="0" fontAlgn="auto">
              <a:spcAft>
                <a:spcPts val="0"/>
              </a:spcAft>
              <a:buSzTx/>
              <a:buFont typeface="Wingdings" panose="05000000000000000000" pitchFamily="2" charset="2"/>
              <a:buChar char="§"/>
              <a:tabLst/>
              <a:defRPr/>
            </a:pPr>
            <a:r>
              <a:rPr lang="en-GB" sz="2000" i="1" dirty="0">
                <a:solidFill>
                  <a:schemeClr val="bg1"/>
                </a:solidFill>
                <a:latin typeface="Calibri" panose="020F0502020204030204" pitchFamily="34" charset="0"/>
                <a:cs typeface="Times New Roman" panose="02020603050405020304" pitchFamily="18" charset="0"/>
              </a:rPr>
              <a:t>Duomatic </a:t>
            </a:r>
            <a:r>
              <a:rPr lang="en-GB" sz="2000" dirty="0">
                <a:solidFill>
                  <a:schemeClr val="bg1"/>
                </a:solidFill>
                <a:latin typeface="Calibri" panose="020F0502020204030204" pitchFamily="34" charset="0"/>
                <a:cs typeface="Times New Roman" panose="02020603050405020304" pitchFamily="18" charset="0"/>
              </a:rPr>
              <a:t>principle is enshrined in s.180(4)(a) Companies Act 2006:</a:t>
            </a:r>
          </a:p>
          <a:p>
            <a:pPr lvl="1">
              <a:buFont typeface="Wingdings" panose="05000000000000000000" pitchFamily="2" charset="2"/>
              <a:buChar char="§"/>
              <a:defRPr/>
            </a:pPr>
            <a:r>
              <a:rPr lang="en-GB" sz="2000" dirty="0">
                <a:solidFill>
                  <a:schemeClr val="bg1"/>
                </a:solidFill>
                <a:latin typeface="Calibri" panose="020F0502020204030204" pitchFamily="34" charset="0"/>
                <a:cs typeface="Times New Roman" panose="02020603050405020304" pitchFamily="18" charset="0"/>
              </a:rPr>
              <a:t>The general duties have effect subject to any rule of law enabling the company to give authority, specifically or generally, for anything to be done (or omitted) by the directors, or any of them, that would otherwise be a breach of duty.</a:t>
            </a:r>
          </a:p>
          <a:p>
            <a:pPr marL="457200" lvl="1" indent="0">
              <a:buNone/>
            </a:pPr>
            <a:endParaRPr lang="en-GB" sz="2000" dirty="0"/>
          </a:p>
          <a:p>
            <a:pPr lvl="1"/>
            <a:endParaRPr lang="en-GB" dirty="0"/>
          </a:p>
        </p:txBody>
      </p:sp>
      <p:sp>
        <p:nvSpPr>
          <p:cNvPr id="3" name="Slide Number Placeholder 2">
            <a:extLst>
              <a:ext uri="{FF2B5EF4-FFF2-40B4-BE49-F238E27FC236}">
                <a16:creationId xmlns:a16="http://schemas.microsoft.com/office/drawing/2014/main" id="{9CA30A61-6B2C-1767-0FCE-F8BDC9C8352B}"/>
              </a:ext>
            </a:extLst>
          </p:cNvPr>
          <p:cNvSpPr>
            <a:spLocks noGrp="1"/>
          </p:cNvSpPr>
          <p:nvPr>
            <p:ph type="sldNum" sz="quarter" idx="12"/>
          </p:nvPr>
        </p:nvSpPr>
        <p:spPr/>
        <p:txBody>
          <a:bodyPr/>
          <a:lstStyle/>
          <a:p>
            <a:fld id="{7FA92AE1-9FA3-4411-8DDF-C0DB6E00868D}" type="slidenum">
              <a:rPr lang="en-GB" smtClean="0"/>
              <a:t>5</a:t>
            </a:fld>
            <a:endParaRPr lang="en-GB"/>
          </a:p>
        </p:txBody>
      </p:sp>
    </p:spTree>
    <p:extLst>
      <p:ext uri="{BB962C8B-B14F-4D97-AF65-F5344CB8AC3E}">
        <p14:creationId xmlns:p14="http://schemas.microsoft.com/office/powerpoint/2010/main" val="57231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0E22-3498-2D41-D5F3-4A1FF1A039FC}"/>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The Facts in BTI v </a:t>
            </a:r>
            <a:r>
              <a:rPr lang="en-GB" b="1" dirty="0" err="1">
                <a:effectLst/>
                <a:latin typeface="Calibri" panose="020F0502020204030204" pitchFamily="34" charset="0"/>
                <a:ea typeface="Calibri" panose="020F0502020204030204" pitchFamily="34" charset="0"/>
                <a:cs typeface="Times New Roman" panose="02020603050405020304" pitchFamily="18" charset="0"/>
              </a:rPr>
              <a:t>Sequana</a:t>
            </a:r>
            <a:endParaRPr lang="en-GB" dirty="0"/>
          </a:p>
        </p:txBody>
      </p:sp>
      <p:sp>
        <p:nvSpPr>
          <p:cNvPr id="5" name="TextBox 4">
            <a:extLst>
              <a:ext uri="{FF2B5EF4-FFF2-40B4-BE49-F238E27FC236}">
                <a16:creationId xmlns:a16="http://schemas.microsoft.com/office/drawing/2014/main" id="{0558CEC3-0A65-EBC2-BF3C-23CBE291BB1D}"/>
              </a:ext>
            </a:extLst>
          </p:cNvPr>
          <p:cNvSpPr txBox="1"/>
          <p:nvPr/>
        </p:nvSpPr>
        <p:spPr>
          <a:xfrm>
            <a:off x="7797934" y="1611094"/>
            <a:ext cx="1206728" cy="369332"/>
          </a:xfrm>
          <a:prstGeom prst="rect">
            <a:avLst/>
          </a:prstGeom>
          <a:noFill/>
          <a:ln w="19050">
            <a:solidFill>
              <a:schemeClr val="accent1">
                <a:lumMod val="75000"/>
              </a:schemeClr>
            </a:solidFill>
          </a:ln>
        </p:spPr>
        <p:txBody>
          <a:bodyPr wrap="square" rtlCol="0">
            <a:spAutoFit/>
          </a:bodyPr>
          <a:lstStyle/>
          <a:p>
            <a:pPr algn="ctr"/>
            <a:r>
              <a:rPr lang="en-GB" b="1" dirty="0">
                <a:solidFill>
                  <a:srgbClr val="D92592"/>
                </a:solidFill>
                <a:latin typeface="Calibri" panose="020F0502020204030204" pitchFamily="34" charset="0"/>
                <a:cs typeface="Calibri" panose="020F0502020204030204" pitchFamily="34" charset="0"/>
              </a:rPr>
              <a:t>SEQ</a:t>
            </a:r>
          </a:p>
        </p:txBody>
      </p:sp>
      <p:sp>
        <p:nvSpPr>
          <p:cNvPr id="6" name="TextBox 5">
            <a:extLst>
              <a:ext uri="{FF2B5EF4-FFF2-40B4-BE49-F238E27FC236}">
                <a16:creationId xmlns:a16="http://schemas.microsoft.com/office/drawing/2014/main" id="{1086BA17-C172-FA70-A332-A144E7AE6125}"/>
              </a:ext>
            </a:extLst>
          </p:cNvPr>
          <p:cNvSpPr txBox="1"/>
          <p:nvPr/>
        </p:nvSpPr>
        <p:spPr>
          <a:xfrm>
            <a:off x="9752057" y="3267494"/>
            <a:ext cx="1856469" cy="369332"/>
          </a:xfrm>
          <a:prstGeom prst="rect">
            <a:avLst/>
          </a:prstGeom>
          <a:noFill/>
          <a:ln w="19050">
            <a:solidFill>
              <a:schemeClr val="accent1">
                <a:lumMod val="75000"/>
              </a:schemeClr>
            </a:solidFill>
          </a:ln>
        </p:spPr>
        <p:txBody>
          <a:bodyPr wrap="square" rtlCol="0">
            <a:spAutoFit/>
          </a:bodyPr>
          <a:lstStyle/>
          <a:p>
            <a:pPr algn="ctr"/>
            <a:r>
              <a:rPr lang="en-GB" b="1" dirty="0">
                <a:solidFill>
                  <a:schemeClr val="tx2"/>
                </a:solidFill>
                <a:latin typeface="Calibri" panose="020F0502020204030204" pitchFamily="34" charset="0"/>
                <a:cs typeface="Calibri" panose="020F0502020204030204" pitchFamily="34" charset="0"/>
              </a:rPr>
              <a:t>DIRECTORS</a:t>
            </a:r>
          </a:p>
        </p:txBody>
      </p:sp>
      <p:sp>
        <p:nvSpPr>
          <p:cNvPr id="7" name="TextBox 6">
            <a:extLst>
              <a:ext uri="{FF2B5EF4-FFF2-40B4-BE49-F238E27FC236}">
                <a16:creationId xmlns:a16="http://schemas.microsoft.com/office/drawing/2014/main" id="{792885AD-8DEF-5726-2D0D-C360C6CF821F}"/>
              </a:ext>
            </a:extLst>
          </p:cNvPr>
          <p:cNvSpPr txBox="1"/>
          <p:nvPr/>
        </p:nvSpPr>
        <p:spPr>
          <a:xfrm>
            <a:off x="7815361" y="4094810"/>
            <a:ext cx="1206717" cy="369332"/>
          </a:xfrm>
          <a:prstGeom prst="rect">
            <a:avLst/>
          </a:prstGeom>
          <a:noFill/>
          <a:ln w="19050">
            <a:solidFill>
              <a:schemeClr val="accent1">
                <a:lumMod val="75000"/>
              </a:schemeClr>
            </a:solidFill>
          </a:ln>
        </p:spPr>
        <p:txBody>
          <a:bodyPr wrap="square" rtlCol="0">
            <a:spAutoFit/>
          </a:bodyPr>
          <a:lstStyle/>
          <a:p>
            <a:pPr algn="ctr"/>
            <a:r>
              <a:rPr lang="en-GB" b="1" dirty="0">
                <a:solidFill>
                  <a:schemeClr val="tx2"/>
                </a:solidFill>
                <a:latin typeface="Calibri" panose="020F0502020204030204" pitchFamily="34" charset="0"/>
                <a:cs typeface="Calibri" panose="020F0502020204030204" pitchFamily="34" charset="0"/>
              </a:rPr>
              <a:t>AWA</a:t>
            </a:r>
            <a:r>
              <a:rPr lang="en-GB" b="1" dirty="0">
                <a:latin typeface="Calibri" panose="020F0502020204030204" pitchFamily="34" charset="0"/>
                <a:cs typeface="Calibri" panose="020F0502020204030204" pitchFamily="34" charset="0"/>
              </a:rPr>
              <a:t>A</a:t>
            </a:r>
          </a:p>
        </p:txBody>
      </p:sp>
      <p:sp>
        <p:nvSpPr>
          <p:cNvPr id="8" name="Arrow: Down 7">
            <a:extLst>
              <a:ext uri="{FF2B5EF4-FFF2-40B4-BE49-F238E27FC236}">
                <a16:creationId xmlns:a16="http://schemas.microsoft.com/office/drawing/2014/main" id="{5B5FD3FC-1300-6AE8-AF20-FC821B516987}"/>
              </a:ext>
            </a:extLst>
          </p:cNvPr>
          <p:cNvSpPr/>
          <p:nvPr/>
        </p:nvSpPr>
        <p:spPr>
          <a:xfrm>
            <a:off x="8325394" y="2049084"/>
            <a:ext cx="131851" cy="1974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BB8FD06A-FA84-006F-1153-E4981F15C998}"/>
              </a:ext>
            </a:extLst>
          </p:cNvPr>
          <p:cNvSpPr/>
          <p:nvPr/>
        </p:nvSpPr>
        <p:spPr>
          <a:xfrm rot="7360301">
            <a:off x="10050168" y="1195115"/>
            <a:ext cx="155793" cy="2606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B955991-9407-C80F-2663-902F0EDA187B}"/>
              </a:ext>
            </a:extLst>
          </p:cNvPr>
          <p:cNvSpPr txBox="1"/>
          <p:nvPr/>
        </p:nvSpPr>
        <p:spPr>
          <a:xfrm>
            <a:off x="10175858" y="1752304"/>
            <a:ext cx="1296599" cy="830997"/>
          </a:xfrm>
          <a:prstGeom prst="rect">
            <a:avLst/>
          </a:prstGeom>
          <a:noFill/>
          <a:ln>
            <a:noFill/>
          </a:ln>
        </p:spPr>
        <p:txBody>
          <a:bodyPr wrap="square" rtlCol="0">
            <a:spAutoFit/>
          </a:bodyPr>
          <a:lstStyle/>
          <a:p>
            <a:r>
              <a:rPr lang="en-GB" sz="1600" dirty="0">
                <a:solidFill>
                  <a:schemeClr val="tx2"/>
                </a:solidFill>
              </a:rPr>
              <a:t>Dividend authorised by Directors</a:t>
            </a:r>
          </a:p>
        </p:txBody>
      </p:sp>
      <p:sp>
        <p:nvSpPr>
          <p:cNvPr id="11" name="Arrow: Down 10">
            <a:extLst>
              <a:ext uri="{FF2B5EF4-FFF2-40B4-BE49-F238E27FC236}">
                <a16:creationId xmlns:a16="http://schemas.microsoft.com/office/drawing/2014/main" id="{34D0CDAD-F6AC-9D77-D573-B98F91CAE058}"/>
              </a:ext>
            </a:extLst>
          </p:cNvPr>
          <p:cNvSpPr/>
          <p:nvPr/>
        </p:nvSpPr>
        <p:spPr>
          <a:xfrm rot="13833188">
            <a:off x="9979058" y="3202065"/>
            <a:ext cx="197303" cy="3067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Curved Right 11">
            <a:extLst>
              <a:ext uri="{FF2B5EF4-FFF2-40B4-BE49-F238E27FC236}">
                <a16:creationId xmlns:a16="http://schemas.microsoft.com/office/drawing/2014/main" id="{1D6A9ADF-A994-F89E-2652-956BF4DEC084}"/>
              </a:ext>
            </a:extLst>
          </p:cNvPr>
          <p:cNvSpPr/>
          <p:nvPr/>
        </p:nvSpPr>
        <p:spPr>
          <a:xfrm>
            <a:off x="7244269" y="1969720"/>
            <a:ext cx="515067" cy="2419409"/>
          </a:xfrm>
          <a:prstGeom prst="curvedRightArrow">
            <a:avLst>
              <a:gd name="adj1" fmla="val 25000"/>
              <a:gd name="adj2" fmla="val 50000"/>
              <a:gd name="adj3" fmla="val 28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FF809B6C-2EDF-C299-5E7D-8F6927CD0E97}"/>
              </a:ext>
            </a:extLst>
          </p:cNvPr>
          <p:cNvSpPr txBox="1"/>
          <p:nvPr/>
        </p:nvSpPr>
        <p:spPr>
          <a:xfrm>
            <a:off x="6474413" y="2754721"/>
            <a:ext cx="840787" cy="584775"/>
          </a:xfrm>
          <a:prstGeom prst="rect">
            <a:avLst/>
          </a:prstGeom>
          <a:noFill/>
          <a:ln>
            <a:noFill/>
          </a:ln>
        </p:spPr>
        <p:txBody>
          <a:bodyPr wrap="square" rtlCol="0">
            <a:spAutoFit/>
          </a:bodyPr>
          <a:lstStyle/>
          <a:p>
            <a:r>
              <a:rPr lang="en-GB" sz="1600" dirty="0">
                <a:solidFill>
                  <a:schemeClr val="tx2"/>
                </a:solidFill>
              </a:rPr>
              <a:t>€135M Debt</a:t>
            </a:r>
          </a:p>
        </p:txBody>
      </p:sp>
      <p:sp>
        <p:nvSpPr>
          <p:cNvPr id="14" name="Arrow: Curved Right 13">
            <a:extLst>
              <a:ext uri="{FF2B5EF4-FFF2-40B4-BE49-F238E27FC236}">
                <a16:creationId xmlns:a16="http://schemas.microsoft.com/office/drawing/2014/main" id="{A3C9FCA7-59E7-59E8-7517-5EC557F5CE5D}"/>
              </a:ext>
            </a:extLst>
          </p:cNvPr>
          <p:cNvSpPr/>
          <p:nvPr/>
        </p:nvSpPr>
        <p:spPr>
          <a:xfrm rot="10800000">
            <a:off x="9049797" y="1917576"/>
            <a:ext cx="422750" cy="23757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020FBF9E-3292-BE22-4A16-1C8F56E755F0}"/>
              </a:ext>
            </a:extLst>
          </p:cNvPr>
          <p:cNvSpPr txBox="1"/>
          <p:nvPr/>
        </p:nvSpPr>
        <p:spPr>
          <a:xfrm>
            <a:off x="9423675" y="2583301"/>
            <a:ext cx="1026605" cy="523220"/>
          </a:xfrm>
          <a:prstGeom prst="rect">
            <a:avLst/>
          </a:prstGeom>
          <a:noFill/>
          <a:ln>
            <a:noFill/>
          </a:ln>
        </p:spPr>
        <p:txBody>
          <a:bodyPr wrap="square" rtlCol="0">
            <a:spAutoFit/>
          </a:bodyPr>
          <a:lstStyle/>
          <a:p>
            <a:r>
              <a:rPr lang="en-GB" sz="1400" dirty="0">
                <a:solidFill>
                  <a:schemeClr val="tx2"/>
                </a:solidFill>
              </a:rPr>
              <a:t>€135M Dividend</a:t>
            </a:r>
          </a:p>
        </p:txBody>
      </p:sp>
      <p:sp>
        <p:nvSpPr>
          <p:cNvPr id="16" name="Rectangle 15">
            <a:extLst>
              <a:ext uri="{FF2B5EF4-FFF2-40B4-BE49-F238E27FC236}">
                <a16:creationId xmlns:a16="http://schemas.microsoft.com/office/drawing/2014/main" id="{1B85E552-9AA7-0E41-D779-B544823EAF7D}"/>
              </a:ext>
            </a:extLst>
          </p:cNvPr>
          <p:cNvSpPr/>
          <p:nvPr/>
        </p:nvSpPr>
        <p:spPr>
          <a:xfrm>
            <a:off x="7944061" y="5480750"/>
            <a:ext cx="891036" cy="504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latin typeface="Calibri" panose="020F0502020204030204" pitchFamily="34" charset="0"/>
                <a:cs typeface="Calibri" panose="020F0502020204030204" pitchFamily="34" charset="0"/>
              </a:rPr>
              <a:t>BTI</a:t>
            </a:r>
          </a:p>
        </p:txBody>
      </p:sp>
      <p:sp>
        <p:nvSpPr>
          <p:cNvPr id="17" name="Arrow: Right 16">
            <a:extLst>
              <a:ext uri="{FF2B5EF4-FFF2-40B4-BE49-F238E27FC236}">
                <a16:creationId xmlns:a16="http://schemas.microsoft.com/office/drawing/2014/main" id="{4B9AFE5C-2FE3-C74C-F7F8-8C8DA10BE53B}"/>
              </a:ext>
            </a:extLst>
          </p:cNvPr>
          <p:cNvSpPr/>
          <p:nvPr/>
        </p:nvSpPr>
        <p:spPr>
          <a:xfrm rot="5400000">
            <a:off x="7950488" y="4923135"/>
            <a:ext cx="881925" cy="149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89C4A72-B948-EDD7-54C7-4FCEFCD0E813}"/>
              </a:ext>
            </a:extLst>
          </p:cNvPr>
          <p:cNvSpPr txBox="1"/>
          <p:nvPr/>
        </p:nvSpPr>
        <p:spPr>
          <a:xfrm>
            <a:off x="10095611" y="4635736"/>
            <a:ext cx="1826424" cy="584775"/>
          </a:xfrm>
          <a:prstGeom prst="rect">
            <a:avLst/>
          </a:prstGeom>
          <a:noFill/>
        </p:spPr>
        <p:txBody>
          <a:bodyPr wrap="square">
            <a:spAutoFit/>
          </a:bodyPr>
          <a:lstStyle/>
          <a:p>
            <a:r>
              <a:rPr lang="en-GB" sz="1600" dirty="0">
                <a:solidFill>
                  <a:schemeClr val="tx2"/>
                </a:solidFill>
              </a:rPr>
              <a:t>claim of breach of duty to creditors</a:t>
            </a:r>
          </a:p>
        </p:txBody>
      </p:sp>
      <p:sp>
        <p:nvSpPr>
          <p:cNvPr id="19" name="TextBox 18">
            <a:extLst>
              <a:ext uri="{FF2B5EF4-FFF2-40B4-BE49-F238E27FC236}">
                <a16:creationId xmlns:a16="http://schemas.microsoft.com/office/drawing/2014/main" id="{100413C5-826B-1955-38AA-C6F9273EDE93}"/>
              </a:ext>
            </a:extLst>
          </p:cNvPr>
          <p:cNvSpPr txBox="1"/>
          <p:nvPr/>
        </p:nvSpPr>
        <p:spPr>
          <a:xfrm>
            <a:off x="383345" y="1111837"/>
            <a:ext cx="6035043" cy="5447645"/>
          </a:xfrm>
          <a:prstGeom prst="rect">
            <a:avLst/>
          </a:prstGeom>
          <a:noFill/>
        </p:spPr>
        <p:txBody>
          <a:bodyPr wrap="square">
            <a:spAutoFit/>
          </a:bodyPr>
          <a:lstStyle/>
          <a:p>
            <a:pPr marL="228600" lvl="0" indent="-228600">
              <a:lnSpc>
                <a:spcPct val="90000"/>
              </a:lnSpc>
              <a:spcBef>
                <a:spcPts val="1000"/>
              </a:spcBef>
              <a:buClr>
                <a:schemeClr val="tx2"/>
              </a:buClr>
              <a:buFont typeface="Wingdings" panose="05000000000000000000" pitchFamily="2" charset="2"/>
              <a:buChar char="§"/>
            </a:pPr>
            <a:r>
              <a:rPr lang="en-GB" sz="1600" dirty="0">
                <a:solidFill>
                  <a:schemeClr val="bg1"/>
                </a:solidFill>
                <a:latin typeface="Calibri" panose="020F0502020204030204" pitchFamily="34" charset="0"/>
                <a:cs typeface="Times New Roman" panose="02020603050405020304" pitchFamily="18" charset="0"/>
              </a:rPr>
              <a:t>May 2009 Directors of Arjo Wiggins Appleton Limited (</a:t>
            </a:r>
            <a:r>
              <a:rPr lang="en-GB" sz="1600" b="1" dirty="0">
                <a:solidFill>
                  <a:schemeClr val="bg1"/>
                </a:solidFill>
                <a:latin typeface="Calibri" panose="020F0502020204030204" pitchFamily="34" charset="0"/>
                <a:cs typeface="Times New Roman" panose="02020603050405020304" pitchFamily="18" charset="0"/>
              </a:rPr>
              <a:t>AWA</a:t>
            </a:r>
            <a:r>
              <a:rPr lang="en-GB" sz="1600" dirty="0">
                <a:solidFill>
                  <a:schemeClr val="bg1"/>
                </a:solidFill>
                <a:latin typeface="Calibri" panose="020F0502020204030204" pitchFamily="34" charset="0"/>
                <a:cs typeface="Times New Roman" panose="02020603050405020304" pitchFamily="18" charset="0"/>
              </a:rPr>
              <a:t>) decide to distribute €135m to its parent and sole shareholder, Sequana SA.</a:t>
            </a:r>
          </a:p>
          <a:p>
            <a:pPr marL="228600" lvl="0" indent="-228600">
              <a:lnSpc>
                <a:spcPct val="90000"/>
              </a:lnSpc>
              <a:spcBef>
                <a:spcPts val="1000"/>
              </a:spcBef>
              <a:buClr>
                <a:schemeClr val="tx2"/>
              </a:buClr>
              <a:buFont typeface="Wingdings" panose="05000000000000000000" pitchFamily="2" charset="2"/>
              <a:buChar char="§"/>
            </a:pPr>
            <a:r>
              <a:rPr lang="en-GB" sz="1600" dirty="0">
                <a:solidFill>
                  <a:schemeClr val="bg1"/>
                </a:solidFill>
                <a:latin typeface="Calibri" panose="020F0502020204030204" pitchFamily="34" charset="0"/>
                <a:cs typeface="Times New Roman" panose="02020603050405020304" pitchFamily="18" charset="0"/>
              </a:rPr>
              <a:t>Dividend set off against a debt due to AWA from Sequana.</a:t>
            </a:r>
          </a:p>
          <a:p>
            <a:pPr marL="228600" lvl="0" indent="-228600">
              <a:lnSpc>
                <a:spcPct val="90000"/>
              </a:lnSpc>
              <a:spcBef>
                <a:spcPts val="1000"/>
              </a:spcBef>
              <a:buClr>
                <a:schemeClr val="tx2"/>
              </a:buClr>
              <a:buFont typeface="Wingdings" panose="05000000000000000000" pitchFamily="2" charset="2"/>
              <a:buChar char="§"/>
            </a:pPr>
            <a:r>
              <a:rPr lang="en-GB" sz="1600" dirty="0">
                <a:solidFill>
                  <a:schemeClr val="bg1"/>
                </a:solidFill>
                <a:latin typeface="Calibri" panose="020F0502020204030204" pitchFamily="34" charset="0"/>
                <a:cs typeface="Times New Roman" panose="02020603050405020304" pitchFamily="18" charset="0"/>
              </a:rPr>
              <a:t>AWA solvent at the date of distribution – cash flow and balance sheet and dividend complied with both Companies Act 2006 requirements and common law rules on the maintenance of capital </a:t>
            </a:r>
          </a:p>
          <a:p>
            <a:pPr marL="228600" lvl="0" indent="-228600">
              <a:lnSpc>
                <a:spcPct val="90000"/>
              </a:lnSpc>
              <a:spcBef>
                <a:spcPts val="1000"/>
              </a:spcBef>
              <a:buClr>
                <a:schemeClr val="tx2"/>
              </a:buClr>
              <a:buFont typeface="Wingdings" panose="05000000000000000000" pitchFamily="2" charset="2"/>
              <a:buChar char="§"/>
            </a:pPr>
            <a:r>
              <a:rPr lang="en-GB" sz="1600" dirty="0">
                <a:solidFill>
                  <a:schemeClr val="bg1"/>
                </a:solidFill>
                <a:latin typeface="Calibri" panose="020F0502020204030204" pitchFamily="34" charset="0"/>
                <a:cs typeface="Times New Roman" panose="02020603050405020304" pitchFamily="18" charset="0"/>
              </a:rPr>
              <a:t>However, AWA had long term contingent liabilities for pollution claims of uncertain value and in respect of which it held insurance policies which may or may not have covered the liabilities in full.</a:t>
            </a:r>
          </a:p>
          <a:p>
            <a:pPr marL="228600" lvl="0" indent="-228600">
              <a:lnSpc>
                <a:spcPct val="90000"/>
              </a:lnSpc>
              <a:spcBef>
                <a:spcPts val="1000"/>
              </a:spcBef>
              <a:buClr>
                <a:schemeClr val="tx2"/>
              </a:buClr>
              <a:buFont typeface="Wingdings" panose="05000000000000000000" pitchFamily="2" charset="2"/>
              <a:buChar char="§"/>
            </a:pPr>
            <a:r>
              <a:rPr lang="en-GB" sz="1600" dirty="0">
                <a:solidFill>
                  <a:schemeClr val="bg1"/>
                </a:solidFill>
                <a:latin typeface="Calibri" panose="020F0502020204030204" pitchFamily="34" charset="0"/>
                <a:cs typeface="Times New Roman" panose="02020603050405020304" pitchFamily="18" charset="0"/>
              </a:rPr>
              <a:t>AWA went into administration in 2018 as a result of those pollution liabilities and the Administrators assigned to BTI 2014 LLC (</a:t>
            </a:r>
            <a:r>
              <a:rPr lang="en-GB" sz="1600" b="1" dirty="0">
                <a:solidFill>
                  <a:schemeClr val="bg1"/>
                </a:solidFill>
                <a:latin typeface="Calibri" panose="020F0502020204030204" pitchFamily="34" charset="0"/>
                <a:cs typeface="Times New Roman" panose="02020603050405020304" pitchFamily="18" charset="0"/>
              </a:rPr>
              <a:t>BTI</a:t>
            </a:r>
            <a:r>
              <a:rPr lang="en-GB" sz="1600" dirty="0">
                <a:solidFill>
                  <a:schemeClr val="bg1"/>
                </a:solidFill>
                <a:latin typeface="Calibri" panose="020F0502020204030204" pitchFamily="34" charset="0"/>
                <a:cs typeface="Times New Roman" panose="02020603050405020304" pitchFamily="18" charset="0"/>
              </a:rPr>
              <a:t>) AWA’s claim against its directors for breach of the Creditor Duty.</a:t>
            </a:r>
          </a:p>
          <a:p>
            <a:pPr marL="228600" lvl="0" indent="-228600">
              <a:lnSpc>
                <a:spcPct val="90000"/>
              </a:lnSpc>
              <a:spcBef>
                <a:spcPts val="600"/>
              </a:spcBef>
              <a:buClr>
                <a:schemeClr val="tx2"/>
              </a:buClr>
              <a:buFont typeface="Wingdings" panose="05000000000000000000" pitchFamily="2" charset="2"/>
              <a:buChar char="§"/>
            </a:pPr>
            <a:r>
              <a:rPr lang="en-GB" sz="1600" dirty="0">
                <a:solidFill>
                  <a:schemeClr val="bg1"/>
                </a:solidFill>
                <a:latin typeface="Calibri" panose="020F0502020204030204" pitchFamily="34" charset="0"/>
                <a:cs typeface="Times New Roman" panose="02020603050405020304" pitchFamily="18" charset="0"/>
              </a:rPr>
              <a:t>BTI argued:</a:t>
            </a:r>
          </a:p>
          <a:p>
            <a:pPr marL="685800" lvl="1" indent="-228600">
              <a:lnSpc>
                <a:spcPct val="90000"/>
              </a:lnSpc>
              <a:spcBef>
                <a:spcPts val="600"/>
              </a:spcBef>
              <a:buClr>
                <a:schemeClr val="tx2"/>
              </a:buClr>
              <a:buFont typeface="Wingdings" panose="05000000000000000000" pitchFamily="2" charset="2"/>
              <a:buChar char="§"/>
            </a:pPr>
            <a:r>
              <a:rPr lang="en-GB" sz="1600" dirty="0">
                <a:solidFill>
                  <a:schemeClr val="bg1"/>
                </a:solidFill>
                <a:latin typeface="Calibri" panose="020F0502020204030204" pitchFamily="34" charset="0"/>
                <a:cs typeface="Times New Roman" panose="02020603050405020304" pitchFamily="18" charset="0"/>
              </a:rPr>
              <a:t>the directors had not considered or acted in the interests of AWA’s creditors and so their decision to distribute the dividend was in breach of the Creditor Duty; and </a:t>
            </a:r>
          </a:p>
          <a:p>
            <a:pPr marL="685800" lvl="1" indent="-228600">
              <a:lnSpc>
                <a:spcPct val="90000"/>
              </a:lnSpc>
              <a:spcBef>
                <a:spcPts val="1000"/>
              </a:spcBef>
              <a:buClr>
                <a:schemeClr val="tx2"/>
              </a:buClr>
              <a:buFont typeface="Wingdings" panose="05000000000000000000" pitchFamily="2" charset="2"/>
              <a:buChar char="§"/>
            </a:pPr>
            <a:r>
              <a:rPr lang="en-GB" sz="1600" dirty="0">
                <a:solidFill>
                  <a:schemeClr val="bg1"/>
                </a:solidFill>
                <a:latin typeface="Calibri" panose="020F0502020204030204" pitchFamily="34" charset="0"/>
                <a:cs typeface="Times New Roman" panose="02020603050405020304" pitchFamily="18" charset="0"/>
              </a:rPr>
              <a:t>the Creditor Duty had been triggered because there was a real (and not remote) risk to the creditors at the time the directors authorised the dividend.</a:t>
            </a:r>
          </a:p>
          <a:p>
            <a:pPr marL="685800" lvl="1" indent="-228600">
              <a:lnSpc>
                <a:spcPct val="90000"/>
              </a:lnSpc>
              <a:spcBef>
                <a:spcPts val="1000"/>
              </a:spcBef>
              <a:spcAft>
                <a:spcPts val="800"/>
              </a:spcAft>
              <a:buClr>
                <a:schemeClr val="tx2"/>
              </a:buClr>
              <a:buFont typeface="Wingdings" panose="05000000000000000000" pitchFamily="2" charset="2"/>
              <a:buChar char="§"/>
            </a:pPr>
            <a:endParaRPr lang="en-GB" sz="1600" dirty="0">
              <a:solidFill>
                <a:schemeClr val="bg1"/>
              </a:solidFill>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84B842E-D04F-3AE6-DE74-30A1FE92EBE6}"/>
              </a:ext>
            </a:extLst>
          </p:cNvPr>
          <p:cNvSpPr>
            <a:spLocks noGrp="1"/>
          </p:cNvSpPr>
          <p:nvPr>
            <p:ph type="sldNum" sz="quarter" idx="12"/>
          </p:nvPr>
        </p:nvSpPr>
        <p:spPr/>
        <p:txBody>
          <a:bodyPr/>
          <a:lstStyle/>
          <a:p>
            <a:fld id="{7FA92AE1-9FA3-4411-8DDF-C0DB6E00868D}" type="slidenum">
              <a:rPr lang="en-GB" smtClean="0"/>
              <a:t>6</a:t>
            </a:fld>
            <a:endParaRPr lang="en-GB"/>
          </a:p>
        </p:txBody>
      </p:sp>
    </p:spTree>
    <p:extLst>
      <p:ext uri="{BB962C8B-B14F-4D97-AF65-F5344CB8AC3E}">
        <p14:creationId xmlns:p14="http://schemas.microsoft.com/office/powerpoint/2010/main" val="189130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B648-8316-4E67-1F63-52FC5C252E51}"/>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The Lower Courts’ decisions (1) High Court</a:t>
            </a:r>
            <a:endParaRPr lang="en-GB" dirty="0"/>
          </a:p>
        </p:txBody>
      </p:sp>
      <p:sp>
        <p:nvSpPr>
          <p:cNvPr id="5" name="TextBox 4">
            <a:extLst>
              <a:ext uri="{FF2B5EF4-FFF2-40B4-BE49-F238E27FC236}">
                <a16:creationId xmlns:a16="http://schemas.microsoft.com/office/drawing/2014/main" id="{1F89F6BF-2F51-42A1-A668-BBB63297C238}"/>
              </a:ext>
            </a:extLst>
          </p:cNvPr>
          <p:cNvSpPr txBox="1"/>
          <p:nvPr/>
        </p:nvSpPr>
        <p:spPr>
          <a:xfrm>
            <a:off x="522514" y="1372564"/>
            <a:ext cx="11146972" cy="4367349"/>
          </a:xfrm>
          <a:prstGeom prst="rect">
            <a:avLst/>
          </a:prstGeom>
          <a:noFill/>
        </p:spPr>
        <p:txBody>
          <a:bodyPr wrap="square">
            <a:spAutoFit/>
          </a:bodyPr>
          <a:lstStyle/>
          <a:p>
            <a:pPr>
              <a:lnSpc>
                <a:spcPct val="107000"/>
              </a:lnSpc>
              <a:spcAft>
                <a:spcPts val="800"/>
              </a:spcAft>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High Court:</a:t>
            </a:r>
          </a:p>
          <a:p>
            <a:pPr marL="342900" lvl="0" indent="-342900">
              <a:lnSpc>
                <a:spcPct val="107000"/>
              </a:lnSpc>
              <a:buFont typeface="Symbol" panose="05050102010706020507" pitchFamily="18" charset="2"/>
              <a:buChar char=""/>
            </a:pP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90000"/>
              </a:lnSpc>
              <a:spcBef>
                <a:spcPts val="1000"/>
              </a:spcBef>
              <a:buClr>
                <a:schemeClr val="tx2"/>
              </a:buClr>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There was no line of authority in existing case law to support the proposition that the Creditor Duty arose whenever a company was at a non-remote risk of becoming insolvent at some indefinite point in the future. In the case law to date, the Creditor Duty arose where the company in question was actually insolvent/on the verge of insolvency/in a precarious financial state. </a:t>
            </a:r>
          </a:p>
          <a:p>
            <a:pPr marL="228600" indent="-228600">
              <a:lnSpc>
                <a:spcPct val="90000"/>
              </a:lnSpc>
              <a:spcBef>
                <a:spcPts val="1000"/>
              </a:spcBef>
              <a:buClr>
                <a:schemeClr val="tx2"/>
              </a:buClr>
              <a:buFont typeface="Wingdings" panose="05000000000000000000" pitchFamily="2" charset="2"/>
              <a:buChar char="§"/>
            </a:pPr>
            <a:endParaRPr lang="en-GB" sz="2000" dirty="0">
              <a:solidFill>
                <a:schemeClr val="bg1"/>
              </a:solidFill>
              <a:latin typeface="Calibri" panose="020F0502020204030204" pitchFamily="34" charset="0"/>
              <a:cs typeface="Times New Roman" panose="02020603050405020304" pitchFamily="18" charset="0"/>
            </a:endParaRPr>
          </a:p>
          <a:p>
            <a:pPr marL="228600" indent="-228600">
              <a:lnSpc>
                <a:spcPct val="90000"/>
              </a:lnSpc>
              <a:spcBef>
                <a:spcPts val="1000"/>
              </a:spcBef>
              <a:buClr>
                <a:schemeClr val="tx2"/>
              </a:buClr>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On the facts of this case, in May 2009 AWA could not be described as having been on the verge of insolvency or its solvency doubtful therefore the Creditor Duty had not arisen at the time of the directors’ decision to pay the May dividend. </a:t>
            </a:r>
          </a:p>
          <a:p>
            <a:pPr marL="228600" indent="-228600">
              <a:lnSpc>
                <a:spcPct val="90000"/>
              </a:lnSpc>
              <a:spcBef>
                <a:spcPts val="1000"/>
              </a:spcBef>
              <a:spcAft>
                <a:spcPts val="800"/>
              </a:spcAft>
              <a:buClr>
                <a:schemeClr val="tx2"/>
              </a:buClr>
              <a:buFont typeface="Wingdings" panose="05000000000000000000" pitchFamily="2" charset="2"/>
              <a:buChar char="§"/>
            </a:pPr>
            <a:endParaRPr lang="en-GB" sz="2000" dirty="0">
              <a:solidFill>
                <a:schemeClr val="bg1"/>
              </a:solidFill>
              <a:latin typeface="Calibri" panose="020F0502020204030204" pitchFamily="34" charset="0"/>
              <a:cs typeface="Times New Roman" panose="02020603050405020304" pitchFamily="18" charset="0"/>
            </a:endParaRPr>
          </a:p>
          <a:p>
            <a:pPr marL="228600" indent="-228600">
              <a:lnSpc>
                <a:spcPct val="90000"/>
              </a:lnSpc>
              <a:spcBef>
                <a:spcPts val="1000"/>
              </a:spcBef>
              <a:spcAft>
                <a:spcPts val="800"/>
              </a:spcAft>
              <a:buClr>
                <a:schemeClr val="tx2"/>
              </a:buClr>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Case dismissed</a:t>
            </a:r>
          </a:p>
        </p:txBody>
      </p:sp>
      <p:sp>
        <p:nvSpPr>
          <p:cNvPr id="3" name="Slide Number Placeholder 2">
            <a:extLst>
              <a:ext uri="{FF2B5EF4-FFF2-40B4-BE49-F238E27FC236}">
                <a16:creationId xmlns:a16="http://schemas.microsoft.com/office/drawing/2014/main" id="{9ED0135A-0449-4254-6BB2-F6B46DC9846B}"/>
              </a:ext>
            </a:extLst>
          </p:cNvPr>
          <p:cNvSpPr>
            <a:spLocks noGrp="1"/>
          </p:cNvSpPr>
          <p:nvPr>
            <p:ph type="sldNum" sz="quarter" idx="12"/>
          </p:nvPr>
        </p:nvSpPr>
        <p:spPr/>
        <p:txBody>
          <a:bodyPr/>
          <a:lstStyle/>
          <a:p>
            <a:fld id="{7FA92AE1-9FA3-4411-8DDF-C0DB6E00868D}" type="slidenum">
              <a:rPr lang="en-GB" smtClean="0"/>
              <a:t>7</a:t>
            </a:fld>
            <a:endParaRPr lang="en-GB"/>
          </a:p>
        </p:txBody>
      </p:sp>
    </p:spTree>
    <p:extLst>
      <p:ext uri="{BB962C8B-B14F-4D97-AF65-F5344CB8AC3E}">
        <p14:creationId xmlns:p14="http://schemas.microsoft.com/office/powerpoint/2010/main" val="326912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9A80-C4AF-5FF8-0D79-C442DAC11DEE}"/>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The Lower Courts’ decisions (2) Court of Appeal</a:t>
            </a:r>
            <a:endParaRPr lang="en-GB" dirty="0"/>
          </a:p>
        </p:txBody>
      </p:sp>
      <p:sp>
        <p:nvSpPr>
          <p:cNvPr id="5" name="TextBox 4">
            <a:extLst>
              <a:ext uri="{FF2B5EF4-FFF2-40B4-BE49-F238E27FC236}">
                <a16:creationId xmlns:a16="http://schemas.microsoft.com/office/drawing/2014/main" id="{6F5BE2A8-90C5-74C8-325A-FC05B8BC4821}"/>
              </a:ext>
            </a:extLst>
          </p:cNvPr>
          <p:cNvSpPr txBox="1"/>
          <p:nvPr/>
        </p:nvSpPr>
        <p:spPr>
          <a:xfrm>
            <a:off x="522514" y="1048180"/>
            <a:ext cx="11146972" cy="5016117"/>
          </a:xfrm>
          <a:prstGeom prst="rect">
            <a:avLst/>
          </a:prstGeom>
          <a:noFill/>
        </p:spPr>
        <p:txBody>
          <a:bodyPr wrap="square">
            <a:spAutoFit/>
          </a:bodyPr>
          <a:lstStyle/>
          <a:p>
            <a:pPr>
              <a:lnSpc>
                <a:spcPct val="107000"/>
              </a:lnSpc>
              <a:spcAft>
                <a:spcPts val="800"/>
              </a:spcAft>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BTI appealed</a:t>
            </a:r>
          </a:p>
          <a:p>
            <a:pPr>
              <a:lnSpc>
                <a:spcPct val="107000"/>
              </a:lnSpc>
              <a:spcAft>
                <a:spcPts val="800"/>
              </a:spcAft>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Court of Appeal:</a:t>
            </a:r>
          </a:p>
          <a:p>
            <a:pPr>
              <a:lnSpc>
                <a:spcPct val="107000"/>
              </a:lnSpc>
              <a:spcAft>
                <a:spcPts val="800"/>
              </a:spcAft>
            </a:pP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Clr>
                <a:schemeClr val="tx2"/>
              </a:buClr>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The Creditor Duty could arise even when a company was not actually insolvent. It will arise where the directors know or ought to have known that the company is or is likely to become insolvent -  here “likely” means “probable”.</a:t>
            </a:r>
          </a:p>
          <a:p>
            <a:pPr marL="228600" lvl="0" indent="-228600">
              <a:lnSpc>
                <a:spcPct val="90000"/>
              </a:lnSpc>
              <a:spcBef>
                <a:spcPts val="1000"/>
              </a:spcBef>
              <a:buClr>
                <a:schemeClr val="tx2"/>
              </a:buClr>
              <a:buFont typeface="Wingdings" panose="05000000000000000000" pitchFamily="2" charset="2"/>
              <a:buChar char="§"/>
            </a:pPr>
            <a:endParaRPr lang="en-GB" sz="1200" dirty="0">
              <a:solidFill>
                <a:schemeClr val="bg1"/>
              </a:solidFill>
              <a:latin typeface="Calibri" panose="020F0502020204030204" pitchFamily="34" charset="0"/>
              <a:cs typeface="Times New Roman" panose="02020603050405020304" pitchFamily="18" charset="0"/>
            </a:endParaRPr>
          </a:p>
          <a:p>
            <a:pPr marL="228600" lvl="0" indent="-228600">
              <a:lnSpc>
                <a:spcPct val="90000"/>
              </a:lnSpc>
              <a:spcBef>
                <a:spcPts val="1000"/>
              </a:spcBef>
              <a:buClr>
                <a:schemeClr val="tx2"/>
              </a:buClr>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The test for whether the Creditor Duty had arisen was not whether there was a real, as opposed to remote, risk of insolvency and the CoA declined to introduce it.</a:t>
            </a:r>
          </a:p>
          <a:p>
            <a:pPr marL="228600" lvl="0" indent="-228600">
              <a:lnSpc>
                <a:spcPct val="90000"/>
              </a:lnSpc>
              <a:spcBef>
                <a:spcPts val="1000"/>
              </a:spcBef>
              <a:buClr>
                <a:schemeClr val="tx2"/>
              </a:buClr>
              <a:buFont typeface="Wingdings" panose="05000000000000000000" pitchFamily="2" charset="2"/>
              <a:buChar char="§"/>
            </a:pPr>
            <a:endParaRPr lang="en-GB" sz="1200" dirty="0">
              <a:solidFill>
                <a:schemeClr val="bg1"/>
              </a:solidFill>
              <a:latin typeface="Calibri" panose="020F0502020204030204" pitchFamily="34" charset="0"/>
              <a:cs typeface="Times New Roman" panose="02020603050405020304" pitchFamily="18" charset="0"/>
            </a:endParaRPr>
          </a:p>
          <a:p>
            <a:pPr marL="228600" lvl="0" indent="-228600">
              <a:lnSpc>
                <a:spcPct val="90000"/>
              </a:lnSpc>
              <a:spcBef>
                <a:spcPts val="1000"/>
              </a:spcBef>
              <a:buClr>
                <a:schemeClr val="tx2"/>
              </a:buClr>
              <a:buFont typeface="Wingdings" panose="05000000000000000000" pitchFamily="2" charset="2"/>
              <a:buChar char="§"/>
            </a:pPr>
            <a:r>
              <a:rPr lang="en-GB" sz="2000" dirty="0">
                <a:solidFill>
                  <a:schemeClr val="bg1"/>
                </a:solidFill>
                <a:latin typeface="Calibri" panose="020F0502020204030204" pitchFamily="34" charset="0"/>
                <a:cs typeface="Times New Roman" panose="02020603050405020304" pitchFamily="18" charset="0"/>
              </a:rPr>
              <a:t>On the facts of this case the directors were not held to have known or ought to have known AWA was likely to become insolvent at the time of the May dividend.</a:t>
            </a:r>
          </a:p>
          <a:p>
            <a:pPr marL="228600" lvl="0" indent="-228600">
              <a:lnSpc>
                <a:spcPct val="90000"/>
              </a:lnSpc>
              <a:spcBef>
                <a:spcPts val="1000"/>
              </a:spcBef>
              <a:spcAft>
                <a:spcPts val="800"/>
              </a:spcAft>
              <a:buClr>
                <a:schemeClr val="tx2"/>
              </a:buClr>
              <a:buFont typeface="Wingdings" panose="05000000000000000000" pitchFamily="2" charset="2"/>
              <a:buChar char="§"/>
            </a:pPr>
            <a:endParaRPr lang="en-GB" sz="1200" dirty="0">
              <a:solidFill>
                <a:schemeClr val="bg1"/>
              </a:solidFill>
              <a:latin typeface="Calibri" panose="020F0502020204030204" pitchFamily="34" charset="0"/>
              <a:cs typeface="Times New Roman" panose="02020603050405020304" pitchFamily="18" charset="0"/>
            </a:endParaRPr>
          </a:p>
          <a:p>
            <a:pPr lvl="0">
              <a:lnSpc>
                <a:spcPct val="90000"/>
              </a:lnSpc>
              <a:spcBef>
                <a:spcPts val="1000"/>
              </a:spcBef>
              <a:spcAft>
                <a:spcPts val="800"/>
              </a:spcAft>
              <a:buClr>
                <a:schemeClr val="tx2"/>
              </a:buClr>
            </a:pPr>
            <a:r>
              <a:rPr lang="en-GB" sz="2000" b="1" dirty="0">
                <a:solidFill>
                  <a:schemeClr val="bg1"/>
                </a:solidFill>
                <a:latin typeface="Calibri" panose="020F0502020204030204" pitchFamily="34" charset="0"/>
                <a:cs typeface="Times New Roman" panose="02020603050405020304" pitchFamily="18" charset="0"/>
              </a:rPr>
              <a:t>Appeal dismissed.</a:t>
            </a:r>
          </a:p>
        </p:txBody>
      </p:sp>
      <p:sp>
        <p:nvSpPr>
          <p:cNvPr id="3" name="Slide Number Placeholder 2">
            <a:extLst>
              <a:ext uri="{FF2B5EF4-FFF2-40B4-BE49-F238E27FC236}">
                <a16:creationId xmlns:a16="http://schemas.microsoft.com/office/drawing/2014/main" id="{6D974D8D-7A7B-6D41-3101-C60D14078D01}"/>
              </a:ext>
            </a:extLst>
          </p:cNvPr>
          <p:cNvSpPr>
            <a:spLocks noGrp="1"/>
          </p:cNvSpPr>
          <p:nvPr>
            <p:ph type="sldNum" sz="quarter" idx="12"/>
          </p:nvPr>
        </p:nvSpPr>
        <p:spPr/>
        <p:txBody>
          <a:bodyPr/>
          <a:lstStyle/>
          <a:p>
            <a:fld id="{7FA92AE1-9FA3-4411-8DDF-C0DB6E00868D}" type="slidenum">
              <a:rPr lang="en-GB" smtClean="0"/>
              <a:t>8</a:t>
            </a:fld>
            <a:endParaRPr lang="en-GB"/>
          </a:p>
        </p:txBody>
      </p:sp>
    </p:spTree>
    <p:extLst>
      <p:ext uri="{BB962C8B-B14F-4D97-AF65-F5344CB8AC3E}">
        <p14:creationId xmlns:p14="http://schemas.microsoft.com/office/powerpoint/2010/main" val="123247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527F-16EC-5FF2-A11B-F77EE6542209}"/>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The Supreme Court’s decision (1) the Creditor Duty</a:t>
            </a:r>
            <a:endParaRPr lang="en-GB" dirty="0"/>
          </a:p>
        </p:txBody>
      </p:sp>
      <p:sp>
        <p:nvSpPr>
          <p:cNvPr id="5" name="TextBox 4">
            <a:extLst>
              <a:ext uri="{FF2B5EF4-FFF2-40B4-BE49-F238E27FC236}">
                <a16:creationId xmlns:a16="http://schemas.microsoft.com/office/drawing/2014/main" id="{FBBE6F35-1072-BEAB-2AD8-02BF811D794B}"/>
              </a:ext>
            </a:extLst>
          </p:cNvPr>
          <p:cNvSpPr txBox="1"/>
          <p:nvPr/>
        </p:nvSpPr>
        <p:spPr>
          <a:xfrm>
            <a:off x="500746" y="1317176"/>
            <a:ext cx="11146972" cy="4636141"/>
          </a:xfrm>
          <a:prstGeom prst="rect">
            <a:avLst/>
          </a:prstGeom>
          <a:noFill/>
        </p:spPr>
        <p:txBody>
          <a:bodyPr wrap="square">
            <a:spAutoFit/>
          </a:bodyPr>
          <a:lstStyle/>
          <a:p>
            <a:pPr marL="228600" indent="-228600">
              <a:lnSpc>
                <a:spcPct val="90000"/>
              </a:lnSpc>
              <a:spcBef>
                <a:spcPts val="1000"/>
              </a:spcBef>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A decision to pay a dividend that is lawful (i.e. under Part 23 of the CA 2006) could still be a breach of the Creditor Duty. A company could have a balance sheet surplus as required by the CA 2006 in order to pay a dividend but be cash flow insolvent in that it was unable to pay its debts as and when they fall due or become so as a result of paying the dividend.</a:t>
            </a:r>
          </a:p>
          <a:p>
            <a:pPr marL="228600" indent="-228600">
              <a:lnSpc>
                <a:spcPct val="90000"/>
              </a:lnSpc>
              <a:spcBef>
                <a:spcPts val="1000"/>
              </a:spcBef>
              <a:buClr>
                <a:schemeClr val="tx2"/>
              </a:buClr>
              <a:buFont typeface="Wingdings" panose="05000000000000000000" pitchFamily="2" charset="2"/>
              <a:buChar char="§"/>
            </a:pPr>
            <a:endParaRPr lang="en-GB" dirty="0">
              <a:solidFill>
                <a:schemeClr val="bg1"/>
              </a:solidFill>
              <a:latin typeface="Calibri" panose="020F0502020204030204" pitchFamily="34" charset="0"/>
              <a:cs typeface="Times New Roman" panose="02020603050405020304" pitchFamily="18" charset="0"/>
            </a:endParaRPr>
          </a:p>
          <a:p>
            <a:pPr marL="228600" indent="-228600">
              <a:lnSpc>
                <a:spcPct val="90000"/>
              </a:lnSpc>
              <a:spcBef>
                <a:spcPts val="1000"/>
              </a:spcBef>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The Creditor Duty arises where the directors know or ought to know that either:</a:t>
            </a:r>
          </a:p>
          <a:p>
            <a:pPr marL="685800" lvl="1" indent="-228600">
              <a:lnSpc>
                <a:spcPct val="90000"/>
              </a:lnSpc>
              <a:spcBef>
                <a:spcPts val="1000"/>
              </a:spcBef>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the company is insolvent or bordering on insolvency or insolvency is imminent (i.e. insolvency is just around the corner and is going to happen); or </a:t>
            </a:r>
          </a:p>
          <a:p>
            <a:pPr marL="685800" lvl="1" indent="-228600">
              <a:lnSpc>
                <a:spcPct val="90000"/>
              </a:lnSpc>
              <a:spcBef>
                <a:spcPts val="1000"/>
              </a:spcBef>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an insolvent liquidation or administration is probable.</a:t>
            </a:r>
          </a:p>
          <a:p>
            <a:pPr marL="228600" indent="-228600">
              <a:lnSpc>
                <a:spcPct val="90000"/>
              </a:lnSpc>
              <a:spcBef>
                <a:spcPts val="1000"/>
              </a:spcBef>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The Creditor Duty will not arise simply because a company faces a real (and not remote) risk of insolvency at some point in the future.</a:t>
            </a:r>
          </a:p>
          <a:p>
            <a:pPr marL="228600" indent="-228600">
              <a:lnSpc>
                <a:spcPct val="90000"/>
              </a:lnSpc>
              <a:spcBef>
                <a:spcPts val="1000"/>
              </a:spcBef>
              <a:spcAft>
                <a:spcPts val="800"/>
              </a:spcAft>
              <a:buClr>
                <a:schemeClr val="tx2"/>
              </a:buClr>
              <a:buFont typeface="Wingdings" panose="05000000000000000000" pitchFamily="2" charset="2"/>
              <a:buChar char="§"/>
            </a:pPr>
            <a:r>
              <a:rPr lang="en-GB" dirty="0">
                <a:solidFill>
                  <a:schemeClr val="bg1"/>
                </a:solidFill>
                <a:latin typeface="Calibri" panose="020F0502020204030204" pitchFamily="34" charset="0"/>
                <a:cs typeface="Times New Roman" panose="02020603050405020304" pitchFamily="18" charset="0"/>
              </a:rPr>
              <a:t>On the facts of this case the Creditor Duty had not arisen because at the time of the May dividend AWA was not actually or imminently insolvent, nor was insolvency even probable.</a:t>
            </a:r>
          </a:p>
          <a:p>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Appeal dismissed.</a:t>
            </a:r>
          </a:p>
        </p:txBody>
      </p:sp>
      <p:sp>
        <p:nvSpPr>
          <p:cNvPr id="3" name="Slide Number Placeholder 2">
            <a:extLst>
              <a:ext uri="{FF2B5EF4-FFF2-40B4-BE49-F238E27FC236}">
                <a16:creationId xmlns:a16="http://schemas.microsoft.com/office/drawing/2014/main" id="{2310146F-64C6-19C9-6DF7-7E59BD7FB67B}"/>
              </a:ext>
            </a:extLst>
          </p:cNvPr>
          <p:cNvSpPr>
            <a:spLocks noGrp="1"/>
          </p:cNvSpPr>
          <p:nvPr>
            <p:ph type="sldNum" sz="quarter" idx="12"/>
          </p:nvPr>
        </p:nvSpPr>
        <p:spPr/>
        <p:txBody>
          <a:bodyPr/>
          <a:lstStyle/>
          <a:p>
            <a:fld id="{7FA92AE1-9FA3-4411-8DDF-C0DB6E00868D}" type="slidenum">
              <a:rPr lang="en-GB" smtClean="0"/>
              <a:t>9</a:t>
            </a:fld>
            <a:endParaRPr lang="en-GB"/>
          </a:p>
        </p:txBody>
      </p:sp>
    </p:spTree>
    <p:extLst>
      <p:ext uri="{BB962C8B-B14F-4D97-AF65-F5344CB8AC3E}">
        <p14:creationId xmlns:p14="http://schemas.microsoft.com/office/powerpoint/2010/main" val="134868167"/>
      </p:ext>
    </p:extLst>
  </p:cSld>
  <p:clrMapOvr>
    <a:masterClrMapping/>
  </p:clrMapOvr>
</p:sld>
</file>

<file path=ppt/theme/theme1.xml><?xml version="1.0" encoding="utf-8"?>
<a:theme xmlns:a="http://schemas.openxmlformats.org/drawingml/2006/main" name="IBB Law Theme">
  <a:themeElements>
    <a:clrScheme name="IBB Law Theme">
      <a:dk1>
        <a:srgbClr val="000000"/>
      </a:dk1>
      <a:lt1>
        <a:srgbClr val="FFFFFF"/>
      </a:lt1>
      <a:dk2>
        <a:srgbClr val="362C3F"/>
      </a:dk2>
      <a:lt2>
        <a:srgbClr val="D82A91"/>
      </a:lt2>
      <a:accent1>
        <a:srgbClr val="26B3AB"/>
      </a:accent1>
      <a:accent2>
        <a:srgbClr val="9FB535"/>
      </a:accent2>
      <a:accent3>
        <a:srgbClr val="F47929"/>
      </a:accent3>
      <a:accent4>
        <a:srgbClr val="897AB9"/>
      </a:accent4>
      <a:accent5>
        <a:srgbClr val="007AC1"/>
      </a:accent5>
      <a:accent6>
        <a:srgbClr val="5C9ABC"/>
      </a:accent6>
      <a:hlink>
        <a:srgbClr val="007AC1"/>
      </a:hlink>
      <a:folHlink>
        <a:srgbClr val="954F72"/>
      </a:folHlink>
    </a:clrScheme>
    <a:fontScheme name="IBB Law Font Them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B 16 by 9 Template.potx" id="{1679F632-BBF7-436F-8D36-BB55AF5A6113}" vid="{3B55DC33-9A03-4B06-AF1B-10603BFDD1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 L I V E ! 2 7 5 5 6 6 7 4 . 1 < / d o c u m e n t i d >  
     < s e n d e r i d > J O R S < / s e n d e r i d >  
     < s e n d e r e m a i l > S O N I A . J O R D A N @ I B B L A W . C O . U K < / s e n d e r e m a i l >  
     < l a s t m o d i f i e d > 2 0 2 3 - 1 1 - 2 7 T 1 6 : 3 3 : 2 2 . 0 0 0 0 0 0 0 + 0 0 : 0 0 < / l a s t m o d i f i e d >  
     < d a t a b a s e > L I V E < / d a t a b a s e >  
 < / p r o p e r t i e s > 
</file>

<file path=docProps/app.xml><?xml version="1.0" encoding="utf-8"?>
<Properties xmlns="http://schemas.openxmlformats.org/officeDocument/2006/extended-properties" xmlns:vt="http://schemas.openxmlformats.org/officeDocument/2006/docPropsVTypes">
  <Template>IBB 16 by 9 Template</Template>
  <TotalTime>482</TotalTime>
  <Words>1994</Words>
  <Application>Microsoft Office PowerPoint</Application>
  <PresentationFormat>Widescreen</PresentationFormat>
  <Paragraphs>141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Wingdings</vt:lpstr>
      <vt:lpstr>IBB Law Theme</vt:lpstr>
      <vt:lpstr>DIRECTORS’ DUTY TO CREDITORS – THE SUPREME COURT’S CONFIRMATION BTI 2014 LLC v SEQUANA SA</vt:lpstr>
      <vt:lpstr>Directors’ Duties (1): General Duties under the Companies Act 2006</vt:lpstr>
      <vt:lpstr>Directors’ Duties (2) – promoting the success of the company</vt:lpstr>
      <vt:lpstr>Directors’ Duties (3) – The Creditor Duty</vt:lpstr>
      <vt:lpstr>The Ratification Principal – Duomatic principle</vt:lpstr>
      <vt:lpstr>The Facts in BTI v Sequana</vt:lpstr>
      <vt:lpstr>The Lower Courts’ decisions (1) High Court</vt:lpstr>
      <vt:lpstr>The Lower Courts’ decisions (2) Court of Appeal</vt:lpstr>
      <vt:lpstr>The Supreme Court’s decision (1) the Creditor Duty</vt:lpstr>
      <vt:lpstr>The Supreme Court’s decision (2) the Creditor Duty</vt:lpstr>
      <vt:lpstr>The Sliding Scale – increasing weight to be given to creditors’ interests</vt:lpstr>
      <vt:lpstr>POST SEQUANA…</vt:lpstr>
      <vt:lpstr>Hunt v Singh cont….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DIRECTORS’ DUTY TO CREDITORS – THE SUPREME COURT’S CONFIRMATION BTI 2014 LLC v SEQUANA SA</dc:title>
  <dc:creator/>
  <cp:lastModifiedBy>Sonia Jordan</cp:lastModifiedBy>
  <cp:revision>7</cp:revision>
  <cp:lastPrinted>2023-11-27T16:27:08Z</cp:lastPrinted>
  <dcterms:created xsi:type="dcterms:W3CDTF">2023-09-21T09:16:00Z</dcterms:created>
  <dcterms:modified xsi:type="dcterms:W3CDTF">2023-11-27T16:33:22Z</dcterms:modified>
</cp:coreProperties>
</file>