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handoutMasterIdLst>
    <p:handoutMasterId r:id="rId16"/>
  </p:handoutMasterIdLst>
  <p:sldIdLst>
    <p:sldId id="256" r:id="rId5"/>
    <p:sldId id="259" r:id="rId6"/>
    <p:sldId id="260" r:id="rId7"/>
    <p:sldId id="261" r:id="rId8"/>
    <p:sldId id="262" r:id="rId9"/>
    <p:sldId id="263" r:id="rId10"/>
    <p:sldId id="265" r:id="rId11"/>
    <p:sldId id="266" r:id="rId12"/>
    <p:sldId id="267" r:id="rId13"/>
    <p:sldId id="258" r:id="rId1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076"/>
    <a:srgbClr val="0F40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9" autoAdjust="0"/>
    <p:restoredTop sz="86323" autoAdjust="0"/>
  </p:normalViewPr>
  <p:slideViewPr>
    <p:cSldViewPr snapToGrid="0" snapToObjects="1">
      <p:cViewPr varScale="1">
        <p:scale>
          <a:sx n="59" d="100"/>
          <a:sy n="59" d="100"/>
        </p:scale>
        <p:origin x="-708" y="-90"/>
      </p:cViewPr>
      <p:guideLst>
        <p:guide orient="horz" pos="2160"/>
        <p:guide pos="2880"/>
      </p:guideLst>
    </p:cSldViewPr>
  </p:slideViewPr>
  <p:outlineViewPr>
    <p:cViewPr>
      <p:scale>
        <a:sx n="33" d="100"/>
        <a:sy n="33" d="100"/>
      </p:scale>
      <p:origin x="0" y="11424"/>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56" d="100"/>
          <a:sy n="56" d="100"/>
        </p:scale>
        <p:origin x="-2886" y="-84"/>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D77EC48A-F1AA-427E-B7F9-2980B0E36B36}" type="datetimeFigureOut">
              <a:rPr lang="en-GB" smtClean="0"/>
              <a:t>09/06/2014</a:t>
            </a:fld>
            <a:endParaRPr lang="en-GB"/>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6E29A0B-BB2B-4116-AEC7-5D40F215AEF3}" type="slidenum">
              <a:rPr lang="en-GB" smtClean="0"/>
              <a:t>‹#›</a:t>
            </a:fld>
            <a:endParaRPr lang="en-GB"/>
          </a:p>
        </p:txBody>
      </p:sp>
    </p:spTree>
    <p:extLst>
      <p:ext uri="{BB962C8B-B14F-4D97-AF65-F5344CB8AC3E}">
        <p14:creationId xmlns:p14="http://schemas.microsoft.com/office/powerpoint/2010/main" val="4282341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8654939-1B0C-914C-9B6B-06802602C755}" type="datetimeFigureOut">
              <a:rPr lang="en-US" smtClean="0"/>
              <a:pPr/>
              <a:t>6/9/2014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119AAA-7183-C54A-AC2C-EBC8DACDA122}" type="slidenum">
              <a:rPr lang="en-US" smtClean="0"/>
              <a:pPr/>
              <a:t>‹#›</a:t>
            </a:fld>
            <a:endParaRPr lang="en-US"/>
          </a:p>
        </p:txBody>
      </p:sp>
    </p:spTree>
    <p:extLst>
      <p:ext uri="{BB962C8B-B14F-4D97-AF65-F5344CB8AC3E}">
        <p14:creationId xmlns:p14="http://schemas.microsoft.com/office/powerpoint/2010/main" val="91732216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6119AAA-7183-C54A-AC2C-EBC8DACDA122}" type="slidenum">
              <a:rPr lang="en-US" smtClean="0"/>
              <a:pPr/>
              <a:t>8</a:t>
            </a:fld>
            <a:endParaRPr lang="en-US"/>
          </a:p>
        </p:txBody>
      </p:sp>
    </p:spTree>
    <p:extLst>
      <p:ext uri="{BB962C8B-B14F-4D97-AF65-F5344CB8AC3E}">
        <p14:creationId xmlns:p14="http://schemas.microsoft.com/office/powerpoint/2010/main" val="2296567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93185" y="2130425"/>
            <a:ext cx="7992801" cy="1470025"/>
          </a:xfrm>
          <a:prstGeom prst="rect">
            <a:avLst/>
          </a:prstGeom>
        </p:spPr>
        <p:txBody>
          <a:bodyPr/>
          <a:lstStyle>
            <a:lvl1pPr algn="ctr">
              <a:defRPr>
                <a:solidFill>
                  <a:srgbClr val="004076"/>
                </a:solidFill>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593185" y="3886200"/>
            <a:ext cx="7992801" cy="23881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835BE65-7C07-4052-9719-696A3E4CAD01}" type="datetime1">
              <a:rPr lang="en-GB" smtClean="0"/>
              <a:t>09/06/2014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953234C-C25E-4249-80BF-0EA1B9528B54}" type="slidenum">
              <a:rPr lang="en-US" smtClean="0"/>
              <a:pPr/>
              <a:t>‹#›</a:t>
            </a:fld>
            <a:endParaRPr lang="en-US"/>
          </a:p>
        </p:txBody>
      </p:sp>
      <p:sp>
        <p:nvSpPr>
          <p:cNvPr id="7" name="Rectangle 2"/>
          <p:cNvSpPr>
            <a:spLocks noGrp="1" noChangeArrowheads="1"/>
          </p:cNvSpPr>
          <p:nvPr>
            <p:ph type="title"/>
          </p:nvPr>
        </p:nvSpPr>
        <p:spPr bwMode="auto">
          <a:xfrm>
            <a:off x="381000" y="266182"/>
            <a:ext cx="6858000" cy="72441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GB"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1FD4300-5D2B-4948-ADE5-F6EF3859CFD8}" type="datetime1">
              <a:rPr lang="en-GB" smtClean="0"/>
              <a:t>09/06/2014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953234C-C25E-4249-80BF-0EA1B9528B5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B1675B0-4250-4785-9CB7-9DA353D0655E}" type="datetime1">
              <a:rPr lang="en-GB" smtClean="0"/>
              <a:t>09/06/2014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953234C-C25E-4249-80BF-0EA1B9528B54}" type="slidenum">
              <a:rPr lang="en-US" smtClean="0"/>
              <a:pPr/>
              <a:t>‹#›</a:t>
            </a:fld>
            <a:endParaRPr lang="en-US"/>
          </a:p>
        </p:txBody>
      </p:sp>
      <p:sp>
        <p:nvSpPr>
          <p:cNvPr id="7" name="Rectangle 2"/>
          <p:cNvSpPr>
            <a:spLocks noGrp="1" noChangeArrowheads="1"/>
          </p:cNvSpPr>
          <p:nvPr>
            <p:ph type="title"/>
          </p:nvPr>
        </p:nvSpPr>
        <p:spPr bwMode="auto">
          <a:xfrm>
            <a:off x="381000" y="266182"/>
            <a:ext cx="6858000" cy="72441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solidFill>
                  <a:srgbClr val="004076"/>
                </a:solidFill>
              </a:defRPr>
            </a:lvl1pPr>
          </a:lstStyle>
          <a:p>
            <a:pPr lvl="0"/>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8BFFA95-7764-4E1D-A02B-B7C16CE24074}" type="datetime1">
              <a:rPr lang="en-GB" smtClean="0"/>
              <a:t>09/06/2014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953234C-C25E-4249-80BF-0EA1B9528B5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F9B4814-F58B-42AD-8597-A3BAE625F03A}" type="datetime1">
              <a:rPr lang="en-GB" smtClean="0"/>
              <a:t>09/06/2014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953234C-C25E-4249-80BF-0EA1B9528B54}" type="slidenum">
              <a:rPr lang="en-US" smtClean="0"/>
              <a:pPr/>
              <a:t>‹#›</a:t>
            </a:fld>
            <a:endParaRPr lang="en-US"/>
          </a:p>
        </p:txBody>
      </p:sp>
      <p:sp>
        <p:nvSpPr>
          <p:cNvPr id="8" name="Rectangle 2"/>
          <p:cNvSpPr>
            <a:spLocks noGrp="1" noChangeArrowheads="1"/>
          </p:cNvSpPr>
          <p:nvPr>
            <p:ph type="title"/>
          </p:nvPr>
        </p:nvSpPr>
        <p:spPr bwMode="auto">
          <a:xfrm>
            <a:off x="381000" y="266182"/>
            <a:ext cx="6858000" cy="72441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792C2BB0-A2DB-4AC8-85B9-01D95B58B3AF}" type="datetime1">
              <a:rPr lang="en-GB" smtClean="0"/>
              <a:t>09/06/2014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7953234C-C25E-4249-80BF-0EA1B9528B54}" type="slidenum">
              <a:rPr lang="en-US" smtClean="0"/>
              <a:pPr/>
              <a:t>‹#›</a:t>
            </a:fld>
            <a:endParaRPr lang="en-US"/>
          </a:p>
        </p:txBody>
      </p:sp>
      <p:sp>
        <p:nvSpPr>
          <p:cNvPr id="10" name="Rectangle 2"/>
          <p:cNvSpPr>
            <a:spLocks noGrp="1" noChangeArrowheads="1"/>
          </p:cNvSpPr>
          <p:nvPr>
            <p:ph type="title"/>
          </p:nvPr>
        </p:nvSpPr>
        <p:spPr bwMode="auto">
          <a:xfrm>
            <a:off x="381000" y="266182"/>
            <a:ext cx="6858000" cy="72441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GB"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56350"/>
            <a:ext cx="2133600" cy="365125"/>
          </a:xfrm>
          <a:prstGeom prst="rect">
            <a:avLst/>
          </a:prstGeom>
        </p:spPr>
        <p:txBody>
          <a:bodyPr/>
          <a:lstStyle/>
          <a:p>
            <a:fld id="{86ABE7FF-9016-4984-90C0-7887E5A02B23}" type="datetime1">
              <a:rPr lang="en-GB" smtClean="0"/>
              <a:t>09/06/2014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7953234C-C25E-4249-80BF-0EA1B9528B54}" type="slidenum">
              <a:rPr lang="en-US" smtClean="0"/>
              <a:pPr/>
              <a:t>‹#›</a:t>
            </a:fld>
            <a:endParaRPr lang="en-US"/>
          </a:p>
        </p:txBody>
      </p:sp>
      <p:sp>
        <p:nvSpPr>
          <p:cNvPr id="6" name="Rectangle 2"/>
          <p:cNvSpPr>
            <a:spLocks noGrp="1" noChangeArrowheads="1"/>
          </p:cNvSpPr>
          <p:nvPr>
            <p:ph type="title"/>
          </p:nvPr>
        </p:nvSpPr>
        <p:spPr bwMode="auto">
          <a:xfrm>
            <a:off x="381000" y="266182"/>
            <a:ext cx="6858000" cy="72441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GB"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84FEE4C-E7C7-4D3C-8C71-D7750BDD747C}" type="datetime1">
              <a:rPr lang="en-GB" smtClean="0"/>
              <a:t>09/06/2014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7953234C-C25E-4249-80BF-0EA1B9528B5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4D16DBF-B742-4CBB-8287-E62E924BB855}" type="datetime1">
              <a:rPr lang="en-GB" smtClean="0"/>
              <a:t>09/06/2014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953234C-C25E-4249-80BF-0EA1B9528B5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3FF4EDA-D48B-4503-9AA5-87750B2C27DE}" type="datetime1">
              <a:rPr lang="en-GB" smtClean="0"/>
              <a:t>09/06/2014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953234C-C25E-4249-80BF-0EA1B9528B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9467" y="1908045"/>
            <a:ext cx="8352000" cy="4570733"/>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7" name="Rectangle 2"/>
          <p:cNvSpPr>
            <a:spLocks noGrp="1" noChangeArrowheads="1"/>
          </p:cNvSpPr>
          <p:nvPr>
            <p:ph type="title"/>
          </p:nvPr>
        </p:nvSpPr>
        <p:spPr bwMode="auto">
          <a:xfrm>
            <a:off x="381000" y="266182"/>
            <a:ext cx="6858000" cy="72441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GB" dirty="0"/>
          </a:p>
        </p:txBody>
      </p:sp>
      <p:sp>
        <p:nvSpPr>
          <p:cNvPr id="2" name="Date Placeholder 1"/>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A502C4-ED73-4145-8373-BEA3C9D4B371}" type="datetime1">
              <a:rPr lang="en-GB" smtClean="0"/>
              <a:t>09/06/2014</a:t>
            </a:fld>
            <a:endParaRPr lang="en-GB"/>
          </a:p>
        </p:txBody>
      </p:sp>
      <p:sp>
        <p:nvSpPr>
          <p:cNvPr id="4" name="Footer Placeholder 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5" name="Slide Number Placeholder 4"/>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2069F-2F7F-4650-9A3E-CB44BADE451A}"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l" defTabSz="457200" rtl="0" eaLnBrk="1" latinLnBrk="0" hangingPunct="1">
        <a:spcBef>
          <a:spcPct val="0"/>
        </a:spcBef>
        <a:buNone/>
        <a:defRPr sz="5500" kern="1200">
          <a:solidFill>
            <a:srgbClr val="004076"/>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3185" y="2130425"/>
            <a:ext cx="7992801" cy="1960312"/>
          </a:xfrm>
        </p:spPr>
        <p:txBody>
          <a:bodyPr/>
          <a:lstStyle/>
          <a:p>
            <a:pPr algn="ctr"/>
            <a:r>
              <a:rPr lang="en-US" sz="5000" dirty="0" smtClean="0"/>
              <a:t>Redress for </a:t>
            </a:r>
            <a:r>
              <a:rPr lang="en-US" sz="5000" dirty="0" err="1" smtClean="0"/>
              <a:t>mis</a:t>
            </a:r>
            <a:r>
              <a:rPr lang="en-US" sz="5000" dirty="0" smtClean="0"/>
              <a:t>-sold </a:t>
            </a:r>
            <a:br>
              <a:rPr lang="en-US" sz="5000" dirty="0" smtClean="0"/>
            </a:br>
            <a:r>
              <a:rPr lang="en-US" sz="5000" dirty="0" smtClean="0"/>
              <a:t>interest rate hedging products</a:t>
            </a:r>
            <a:endParaRPr lang="en-US" sz="5000" dirty="0"/>
          </a:p>
        </p:txBody>
      </p:sp>
      <p:sp>
        <p:nvSpPr>
          <p:cNvPr id="3" name="Subtitle 2"/>
          <p:cNvSpPr>
            <a:spLocks noGrp="1"/>
          </p:cNvSpPr>
          <p:nvPr>
            <p:ph type="subTitle" idx="1"/>
          </p:nvPr>
        </p:nvSpPr>
        <p:spPr>
          <a:xfrm>
            <a:off x="593185" y="4924926"/>
            <a:ext cx="7992801" cy="1235242"/>
          </a:xfrm>
        </p:spPr>
        <p:txBody>
          <a:bodyPr/>
          <a:lstStyle/>
          <a:p>
            <a:r>
              <a:rPr lang="en-US" dirty="0" smtClean="0"/>
              <a:t>Helen </a:t>
            </a:r>
            <a:r>
              <a:rPr lang="en-US" dirty="0" smtClean="0"/>
              <a:t>Gregory</a:t>
            </a:r>
          </a:p>
          <a:p>
            <a:r>
              <a:rPr lang="en-US" dirty="0" smtClean="0"/>
              <a:t>11 </a:t>
            </a:r>
            <a:r>
              <a:rPr lang="en-US" dirty="0" smtClean="0"/>
              <a:t>June 2014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6119285"/>
            <a:ext cx="7272000" cy="364065"/>
          </a:xfrm>
          <a:ln w="6350">
            <a:solidFill>
              <a:srgbClr val="0F4075"/>
            </a:solidFill>
          </a:ln>
        </p:spPr>
        <p:txBody>
          <a:bodyPr lIns="36000" tIns="36000" rIns="36000" bIns="36000" anchor="t">
            <a:normAutofit lnSpcReduction="10000"/>
          </a:bodyPr>
          <a:lstStyle/>
          <a:p>
            <a:pPr marL="0" indent="0" algn="dist">
              <a:buNone/>
            </a:pPr>
            <a:r>
              <a:rPr lang="en-US" sz="650" b="1" dirty="0" smtClean="0">
                <a:solidFill>
                  <a:srgbClr val="0F4075"/>
                </a:solidFill>
              </a:rPr>
              <a:t>Disclaimer</a:t>
            </a:r>
            <a:r>
              <a:rPr lang="en-US" sz="650" dirty="0" smtClean="0">
                <a:solidFill>
                  <a:srgbClr val="0F4075"/>
                </a:solidFill>
              </a:rPr>
              <a:t> </a:t>
            </a:r>
            <a:r>
              <a:rPr lang="en-US" sz="650" dirty="0" smtClean="0"/>
              <a:t>- This presentation provides only an overview of the regulations in force at the date of publication, and no action should be taken without consulting the detailed legislation or seeking professional advice. Therefore no responsibility for loss occasioned by any person acting or refraining from action as a result of the material contained in this presentation can be accepted by the authors or the firm. </a:t>
            </a:r>
            <a:br>
              <a:rPr lang="en-US" sz="650" dirty="0" smtClean="0"/>
            </a:br>
            <a:r>
              <a:rPr lang="en-US" sz="650" dirty="0" smtClean="0"/>
              <a:t>MGI is a worldwide alliance of independent auditing, accounting and consulting firms. Neither MGI nor any member firm accepts responsibility for the activities, work, opinions or services of any other members.</a:t>
            </a:r>
            <a:endParaRPr lang="en-US" sz="650" dirty="0"/>
          </a:p>
        </p:txBody>
      </p:sp>
      <p:pic>
        <p:nvPicPr>
          <p:cNvPr id="5" name="Picture 4" descr="MGI Logo.jpg"/>
          <p:cNvPicPr>
            <a:picLocks noChangeAspect="1"/>
          </p:cNvPicPr>
          <p:nvPr/>
        </p:nvPicPr>
        <p:blipFill>
          <a:blip r:embed="rId2"/>
          <a:stretch>
            <a:fillRect/>
          </a:stretch>
        </p:blipFill>
        <p:spPr>
          <a:xfrm>
            <a:off x="7895011" y="6082185"/>
            <a:ext cx="804490" cy="454210"/>
          </a:xfrm>
          <a:prstGeom prst="rect">
            <a:avLst/>
          </a:prstGeom>
        </p:spPr>
      </p:pic>
      <p:sp>
        <p:nvSpPr>
          <p:cNvPr id="6" name="Title 5"/>
          <p:cNvSpPr>
            <a:spLocks noGrp="1"/>
          </p:cNvSpPr>
          <p:nvPr>
            <p:ph type="title"/>
          </p:nvPr>
        </p:nvSpPr>
        <p:spPr/>
        <p:txBody>
          <a:bodyPr/>
          <a:lstStyle/>
          <a:p>
            <a:r>
              <a:rPr lang="en-US" dirty="0" smtClean="0"/>
              <a:t>Questions</a:t>
            </a:r>
            <a:endParaRPr lang="en-US" dirty="0"/>
          </a:p>
        </p:txBody>
      </p:sp>
      <p:pic>
        <p:nvPicPr>
          <p:cNvPr id="7" name="Picture 6" descr="Question.jpg"/>
          <p:cNvPicPr>
            <a:picLocks noChangeAspect="1"/>
          </p:cNvPicPr>
          <p:nvPr/>
        </p:nvPicPr>
        <p:blipFill>
          <a:blip r:embed="rId3"/>
          <a:stretch>
            <a:fillRect/>
          </a:stretch>
        </p:blipFill>
        <p:spPr>
          <a:xfrm>
            <a:off x="1678472" y="1956224"/>
            <a:ext cx="5760720" cy="413766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Products sold after 1 December 2001</a:t>
            </a:r>
            <a:r>
              <a:rPr lang="en-US" b="1" dirty="0" smtClean="0"/>
              <a:t> </a:t>
            </a:r>
            <a:endParaRPr lang="en-US" dirty="0"/>
          </a:p>
          <a:p>
            <a:r>
              <a:rPr lang="en-US" dirty="0" smtClean="0"/>
              <a:t>Court action</a:t>
            </a:r>
            <a:endParaRPr lang="en-US" dirty="0" smtClean="0"/>
          </a:p>
          <a:p>
            <a:r>
              <a:rPr lang="en-US" dirty="0" smtClean="0"/>
              <a:t>Independent </a:t>
            </a:r>
            <a:r>
              <a:rPr lang="en-US" dirty="0" smtClean="0"/>
              <a:t>reviewer</a:t>
            </a:r>
          </a:p>
          <a:p>
            <a:r>
              <a:rPr lang="en-US" dirty="0" smtClean="0"/>
              <a:t>Dissolved </a:t>
            </a:r>
            <a:r>
              <a:rPr lang="en-US" dirty="0" smtClean="0"/>
              <a:t>companies</a:t>
            </a:r>
          </a:p>
          <a:p>
            <a:endParaRPr lang="en-US" dirty="0"/>
          </a:p>
        </p:txBody>
      </p:sp>
      <p:sp>
        <p:nvSpPr>
          <p:cNvPr id="6" name="Title 5"/>
          <p:cNvSpPr>
            <a:spLocks noGrp="1"/>
          </p:cNvSpPr>
          <p:nvPr>
            <p:ph type="title"/>
          </p:nvPr>
        </p:nvSpPr>
        <p:spPr/>
        <p:txBody>
          <a:bodyPr/>
          <a:lstStyle/>
          <a:p>
            <a:r>
              <a:rPr lang="en-US" sz="4400" b="1" dirty="0" smtClean="0"/>
              <a:t>Financial Conduct Authority</a:t>
            </a:r>
            <a:endParaRPr lang="en-US" sz="4400" b="1" dirty="0"/>
          </a:p>
        </p:txBody>
      </p:sp>
    </p:spTree>
    <p:extLst>
      <p:ext uri="{BB962C8B-B14F-4D97-AF65-F5344CB8AC3E}">
        <p14:creationId xmlns:p14="http://schemas.microsoft.com/office/powerpoint/2010/main" val="2713029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Apply </a:t>
            </a:r>
            <a:r>
              <a:rPr lang="en-US" dirty="0" smtClean="0"/>
              <a:t>Small Company tests to the </a:t>
            </a:r>
            <a:r>
              <a:rPr lang="en-US" b="1" dirty="0" smtClean="0"/>
              <a:t>Group</a:t>
            </a:r>
          </a:p>
          <a:p>
            <a:pPr lvl="1"/>
            <a:r>
              <a:rPr lang="en-GB" dirty="0" smtClean="0"/>
              <a:t>1. Turnover </a:t>
            </a:r>
            <a:r>
              <a:rPr lang="en-GB" dirty="0"/>
              <a:t>of </a:t>
            </a:r>
            <a:r>
              <a:rPr lang="en-GB" dirty="0" smtClean="0"/>
              <a:t>more than </a:t>
            </a:r>
            <a:r>
              <a:rPr lang="en-GB" dirty="0"/>
              <a:t>£6.5million</a:t>
            </a:r>
            <a:r>
              <a:rPr lang="en-GB" dirty="0" smtClean="0"/>
              <a:t>;</a:t>
            </a:r>
            <a:endParaRPr lang="en-GB" dirty="0"/>
          </a:p>
          <a:p>
            <a:pPr lvl="1"/>
            <a:r>
              <a:rPr lang="en-GB" dirty="0" smtClean="0"/>
              <a:t>2. Balance sheet </a:t>
            </a:r>
            <a:r>
              <a:rPr lang="en-GB" dirty="0"/>
              <a:t>total of </a:t>
            </a:r>
            <a:r>
              <a:rPr lang="en-GB" dirty="0" smtClean="0"/>
              <a:t>more than £3.26million</a:t>
            </a:r>
            <a:r>
              <a:rPr lang="en-GB" dirty="0"/>
              <a:t>; </a:t>
            </a:r>
          </a:p>
          <a:p>
            <a:pPr lvl="1"/>
            <a:r>
              <a:rPr lang="en-GB" dirty="0" smtClean="0"/>
              <a:t>3. More than 50 employees</a:t>
            </a:r>
            <a:r>
              <a:rPr lang="en-GB" dirty="0"/>
              <a:t>.</a:t>
            </a:r>
          </a:p>
          <a:p>
            <a:r>
              <a:rPr lang="en-GB" dirty="0" smtClean="0"/>
              <a:t>Value </a:t>
            </a:r>
            <a:r>
              <a:rPr lang="en-GB" dirty="0" smtClean="0"/>
              <a:t>of products more than £</a:t>
            </a:r>
            <a:r>
              <a:rPr lang="en-GB" dirty="0" smtClean="0"/>
              <a:t>10 million</a:t>
            </a:r>
            <a:endParaRPr lang="en-US" dirty="0"/>
          </a:p>
        </p:txBody>
      </p:sp>
      <p:sp>
        <p:nvSpPr>
          <p:cNvPr id="6" name="Title 5"/>
          <p:cNvSpPr>
            <a:spLocks noGrp="1"/>
          </p:cNvSpPr>
          <p:nvPr>
            <p:ph type="title"/>
          </p:nvPr>
        </p:nvSpPr>
        <p:spPr/>
        <p:txBody>
          <a:bodyPr/>
          <a:lstStyle/>
          <a:p>
            <a:r>
              <a:rPr lang="en-US" b="1" dirty="0" smtClean="0"/>
              <a:t>Sophisticated investors</a:t>
            </a:r>
            <a:endParaRPr lang="en-US" b="1" dirty="0"/>
          </a:p>
        </p:txBody>
      </p:sp>
    </p:spTree>
    <p:extLst>
      <p:ext uri="{BB962C8B-B14F-4D97-AF65-F5344CB8AC3E}">
        <p14:creationId xmlns:p14="http://schemas.microsoft.com/office/powerpoint/2010/main" val="14747484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Basic Redress</a:t>
            </a:r>
          </a:p>
          <a:p>
            <a:pPr lvl="1"/>
            <a:r>
              <a:rPr lang="en-GB" dirty="0"/>
              <a:t>The difference between actual payments </a:t>
            </a:r>
            <a:r>
              <a:rPr lang="en-GB" dirty="0" smtClean="0"/>
              <a:t>and </a:t>
            </a:r>
            <a:r>
              <a:rPr lang="en-GB" dirty="0"/>
              <a:t>those that the customer would have made if the breaches of relevant regulatory requirements had not </a:t>
            </a:r>
            <a:r>
              <a:rPr lang="en-GB" dirty="0" smtClean="0"/>
              <a:t>occurred</a:t>
            </a:r>
            <a:endParaRPr lang="en-GB" dirty="0"/>
          </a:p>
          <a:p>
            <a:r>
              <a:rPr lang="en-GB" dirty="0" smtClean="0"/>
              <a:t>Alternative product</a:t>
            </a:r>
          </a:p>
          <a:p>
            <a:r>
              <a:rPr lang="en-GB" dirty="0" smtClean="0"/>
              <a:t>No redress</a:t>
            </a:r>
            <a:endParaRPr lang="en-GB" dirty="0" smtClean="0"/>
          </a:p>
          <a:p>
            <a:pPr marL="0" indent="0">
              <a:buNone/>
            </a:pPr>
            <a:endParaRPr lang="en-US" dirty="0"/>
          </a:p>
        </p:txBody>
      </p:sp>
      <p:sp>
        <p:nvSpPr>
          <p:cNvPr id="6" name="Title 5"/>
          <p:cNvSpPr>
            <a:spLocks noGrp="1"/>
          </p:cNvSpPr>
          <p:nvPr>
            <p:ph type="title"/>
          </p:nvPr>
        </p:nvSpPr>
        <p:spPr/>
        <p:txBody>
          <a:bodyPr/>
          <a:lstStyle/>
          <a:p>
            <a:r>
              <a:rPr lang="en-GB" sz="4400" b="1" dirty="0"/>
              <a:t>Fair and reasonable redress</a:t>
            </a:r>
            <a:endParaRPr lang="en-US" sz="4400" dirty="0"/>
          </a:p>
        </p:txBody>
      </p:sp>
    </p:spTree>
    <p:extLst>
      <p:ext uri="{BB962C8B-B14F-4D97-AF65-F5344CB8AC3E}">
        <p14:creationId xmlns:p14="http://schemas.microsoft.com/office/powerpoint/2010/main" val="3695050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8</a:t>
            </a:r>
            <a:r>
              <a:rPr lang="en-GB" dirty="0"/>
              <a:t>% a year simple interest, or in line with:</a:t>
            </a:r>
          </a:p>
          <a:p>
            <a:pPr lvl="1"/>
            <a:r>
              <a:rPr lang="en-GB" dirty="0"/>
              <a:t>an identifiable cost that the customer incurred as a result of having to borrow money; or</a:t>
            </a:r>
          </a:p>
          <a:p>
            <a:pPr lvl="1"/>
            <a:r>
              <a:rPr lang="en-GB" dirty="0"/>
              <a:t>an identifiable interest rate that a customer has not earned as a result of having less money in the bank.</a:t>
            </a:r>
          </a:p>
          <a:p>
            <a:pPr marL="0" indent="0">
              <a:buNone/>
            </a:pPr>
            <a:endParaRPr lang="en-US" dirty="0"/>
          </a:p>
        </p:txBody>
      </p:sp>
      <p:sp>
        <p:nvSpPr>
          <p:cNvPr id="6" name="Title 5"/>
          <p:cNvSpPr>
            <a:spLocks noGrp="1"/>
          </p:cNvSpPr>
          <p:nvPr>
            <p:ph type="title"/>
          </p:nvPr>
        </p:nvSpPr>
        <p:spPr/>
        <p:txBody>
          <a:bodyPr/>
          <a:lstStyle/>
          <a:p>
            <a:r>
              <a:rPr lang="en-GB" sz="4400" b="1" dirty="0" smtClean="0"/>
              <a:t>Interest</a:t>
            </a:r>
            <a:endParaRPr lang="en-US" sz="4400" dirty="0"/>
          </a:p>
        </p:txBody>
      </p:sp>
    </p:spTree>
    <p:extLst>
      <p:ext uri="{BB962C8B-B14F-4D97-AF65-F5344CB8AC3E}">
        <p14:creationId xmlns:p14="http://schemas.microsoft.com/office/powerpoint/2010/main" val="4029508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Loss </a:t>
            </a:r>
            <a:r>
              <a:rPr lang="en-GB" dirty="0"/>
              <a:t>of profits </a:t>
            </a:r>
          </a:p>
          <a:p>
            <a:r>
              <a:rPr lang="en-GB"/>
              <a:t>Bank </a:t>
            </a:r>
            <a:r>
              <a:rPr lang="en-GB" smtClean="0"/>
              <a:t>charges</a:t>
            </a:r>
            <a:endParaRPr lang="en-GB" dirty="0"/>
          </a:p>
          <a:p>
            <a:r>
              <a:rPr lang="en-GB" dirty="0" smtClean="0"/>
              <a:t>Legal </a:t>
            </a:r>
            <a:r>
              <a:rPr lang="en-GB" dirty="0"/>
              <a:t>expenses</a:t>
            </a:r>
          </a:p>
          <a:p>
            <a:r>
              <a:rPr lang="en-GB" dirty="0" smtClean="0"/>
              <a:t>Tax</a:t>
            </a:r>
          </a:p>
          <a:p>
            <a:r>
              <a:rPr lang="en-GB" dirty="0" smtClean="0"/>
              <a:t>Beware - 8</a:t>
            </a:r>
            <a:r>
              <a:rPr lang="en-GB" dirty="0"/>
              <a:t>% simple </a:t>
            </a:r>
            <a:r>
              <a:rPr lang="en-GB" dirty="0" smtClean="0"/>
              <a:t>interest might result in a larger claim!</a:t>
            </a:r>
            <a:endParaRPr lang="en-US" dirty="0"/>
          </a:p>
        </p:txBody>
      </p:sp>
      <p:sp>
        <p:nvSpPr>
          <p:cNvPr id="6" name="Title 5"/>
          <p:cNvSpPr>
            <a:spLocks noGrp="1"/>
          </p:cNvSpPr>
          <p:nvPr>
            <p:ph type="title"/>
          </p:nvPr>
        </p:nvSpPr>
        <p:spPr/>
        <p:txBody>
          <a:bodyPr/>
          <a:lstStyle/>
          <a:p>
            <a:r>
              <a:rPr lang="en-GB" sz="4400" b="1" dirty="0" smtClean="0"/>
              <a:t>Consequential loss</a:t>
            </a:r>
            <a:endParaRPr lang="en-US" sz="4400" dirty="0"/>
          </a:p>
        </p:txBody>
      </p:sp>
    </p:spTree>
    <p:extLst>
      <p:ext uri="{BB962C8B-B14F-4D97-AF65-F5344CB8AC3E}">
        <p14:creationId xmlns:p14="http://schemas.microsoft.com/office/powerpoint/2010/main" val="15149721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Provisional offers of redress sent to customers</a:t>
            </a:r>
          </a:p>
          <a:p>
            <a:r>
              <a:rPr lang="en-US" dirty="0" smtClean="0"/>
              <a:t>Acceptance of the offer of basic redress does not affect subsequent claims for consequential loss</a:t>
            </a:r>
          </a:p>
          <a:p>
            <a:r>
              <a:rPr lang="en-US" dirty="0" smtClean="0"/>
              <a:t>Some banks withhold interest pending agreement consequential losses</a:t>
            </a:r>
          </a:p>
          <a:p>
            <a:endParaRPr lang="en-US" dirty="0"/>
          </a:p>
        </p:txBody>
      </p:sp>
      <p:sp>
        <p:nvSpPr>
          <p:cNvPr id="6" name="Title 5"/>
          <p:cNvSpPr>
            <a:spLocks noGrp="1"/>
          </p:cNvSpPr>
          <p:nvPr>
            <p:ph type="title"/>
          </p:nvPr>
        </p:nvSpPr>
        <p:spPr/>
        <p:txBody>
          <a:bodyPr/>
          <a:lstStyle/>
          <a:p>
            <a:r>
              <a:rPr lang="en-US" dirty="0" smtClean="0"/>
              <a:t>Offer letters</a:t>
            </a:r>
            <a:endParaRPr lang="en-US" dirty="0"/>
          </a:p>
        </p:txBody>
      </p:sp>
    </p:spTree>
    <p:extLst>
      <p:ext uri="{BB962C8B-B14F-4D97-AF65-F5344CB8AC3E}">
        <p14:creationId xmlns:p14="http://schemas.microsoft.com/office/powerpoint/2010/main" val="2255685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role for accounts</a:t>
            </a:r>
          </a:p>
          <a:p>
            <a:r>
              <a:rPr lang="en-US" dirty="0" smtClean="0"/>
              <a:t>A role for lawyers</a:t>
            </a:r>
          </a:p>
          <a:p>
            <a:r>
              <a:rPr lang="en-US" dirty="0" smtClean="0"/>
              <a:t>Big 4 – Conflicts</a:t>
            </a:r>
          </a:p>
          <a:p>
            <a:r>
              <a:rPr lang="en-US" dirty="0" smtClean="0"/>
              <a:t>Avoiding court</a:t>
            </a:r>
          </a:p>
          <a:p>
            <a:r>
              <a:rPr lang="en-US" dirty="0" smtClean="0"/>
              <a:t>Inconsistency of approach</a:t>
            </a:r>
          </a:p>
          <a:p>
            <a:r>
              <a:rPr lang="en-US" dirty="0" smtClean="0"/>
              <a:t>The Claims Management Regulator</a:t>
            </a:r>
            <a:endParaRPr lang="en-US" dirty="0"/>
          </a:p>
        </p:txBody>
      </p:sp>
      <p:sp>
        <p:nvSpPr>
          <p:cNvPr id="6" name="Title 5"/>
          <p:cNvSpPr>
            <a:spLocks noGrp="1"/>
          </p:cNvSpPr>
          <p:nvPr>
            <p:ph type="title"/>
          </p:nvPr>
        </p:nvSpPr>
        <p:spPr/>
        <p:txBody>
          <a:bodyPr/>
          <a:lstStyle/>
          <a:p>
            <a:r>
              <a:rPr lang="en-US" dirty="0" err="1" smtClean="0"/>
              <a:t>Maximising</a:t>
            </a:r>
            <a:r>
              <a:rPr lang="en-US" dirty="0" smtClean="0"/>
              <a:t> recoveries</a:t>
            </a:r>
            <a:endParaRPr lang="en-US" dirty="0"/>
          </a:p>
        </p:txBody>
      </p:sp>
    </p:spTree>
    <p:extLst>
      <p:ext uri="{BB962C8B-B14F-4D97-AF65-F5344CB8AC3E}">
        <p14:creationId xmlns:p14="http://schemas.microsoft.com/office/powerpoint/2010/main" val="4264288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Sophistication assessments completed 100%</a:t>
            </a:r>
          </a:p>
          <a:p>
            <a:r>
              <a:rPr lang="en-GB" dirty="0" smtClean="0"/>
              <a:t>19,000 customers invited to join review</a:t>
            </a:r>
          </a:p>
          <a:p>
            <a:r>
              <a:rPr lang="en-GB" dirty="0" smtClean="0"/>
              <a:t>93% of those sales non-compliant</a:t>
            </a:r>
          </a:p>
          <a:p>
            <a:r>
              <a:rPr lang="en-GB" dirty="0" smtClean="0"/>
              <a:t>14,400 customers in redress phase</a:t>
            </a:r>
          </a:p>
          <a:p>
            <a:pPr lvl="1"/>
            <a:r>
              <a:rPr lang="en-GB" dirty="0" smtClean="0"/>
              <a:t>5,732 offers accepted</a:t>
            </a:r>
          </a:p>
          <a:p>
            <a:pPr lvl="1"/>
            <a:r>
              <a:rPr lang="en-GB" dirty="0" smtClean="0"/>
              <a:t>1,971 no redress</a:t>
            </a:r>
          </a:p>
          <a:p>
            <a:r>
              <a:rPr lang="en-GB" dirty="0" smtClean="0"/>
              <a:t>£797.6 million paid</a:t>
            </a:r>
            <a:endParaRPr lang="en-GB" dirty="0"/>
          </a:p>
        </p:txBody>
      </p:sp>
      <p:sp>
        <p:nvSpPr>
          <p:cNvPr id="3" name="Title 2"/>
          <p:cNvSpPr>
            <a:spLocks noGrp="1"/>
          </p:cNvSpPr>
          <p:nvPr>
            <p:ph type="title"/>
          </p:nvPr>
        </p:nvSpPr>
        <p:spPr/>
        <p:txBody>
          <a:bodyPr/>
          <a:lstStyle/>
          <a:p>
            <a:r>
              <a:rPr lang="en-GB" dirty="0" smtClean="0"/>
              <a:t>Current position </a:t>
            </a:r>
            <a:r>
              <a:rPr lang="en-GB" sz="1200" dirty="0" smtClean="0"/>
              <a:t> </a:t>
            </a:r>
            <a:r>
              <a:rPr lang="en-GB" sz="3200" i="1" dirty="0" smtClean="0"/>
              <a:t>April 2014</a:t>
            </a:r>
            <a:endParaRPr lang="en-GB" sz="3200" i="1" dirty="0"/>
          </a:p>
        </p:txBody>
      </p:sp>
    </p:spTree>
    <p:extLst>
      <p:ext uri="{BB962C8B-B14F-4D97-AF65-F5344CB8AC3E}">
        <p14:creationId xmlns:p14="http://schemas.microsoft.com/office/powerpoint/2010/main" val="857980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1465310A5B114428AB7A976790D1755" ma:contentTypeVersion="0" ma:contentTypeDescription="Create a new document." ma:contentTypeScope="" ma:versionID="b9b391aa7416f716841fe41407c2bdd0">
  <xsd:schema xmlns:xsd="http://www.w3.org/2001/XMLSchema" xmlns:xs="http://www.w3.org/2001/XMLSchema" xmlns:p="http://schemas.microsoft.com/office/2006/metadata/properties" targetNamespace="http://schemas.microsoft.com/office/2006/metadata/properties" ma:root="true" ma:fieldsID="711b5f35d88f7f6ebfe284b0f73f439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6E165C-91F2-47FF-8245-DD0B689615D4}">
  <ds:schemaRefs>
    <ds:schemaRef ds:uri="http://schemas.microsoft.com/office/2006/documentManagement/types"/>
    <ds:schemaRef ds:uri="http://schemas.microsoft.com/office/infopath/2007/PartnerControls"/>
    <ds:schemaRef ds:uri="http://purl.org/dc/term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09C3E249-FEA5-4C50-8EB4-540D1851C738}">
  <ds:schemaRefs>
    <ds:schemaRef ds:uri="http://schemas.microsoft.com/sharepoint/v3/contenttype/forms"/>
  </ds:schemaRefs>
</ds:datastoreItem>
</file>

<file path=customXml/itemProps3.xml><?xml version="1.0" encoding="utf-8"?>
<ds:datastoreItem xmlns:ds="http://schemas.openxmlformats.org/officeDocument/2006/customXml" ds:itemID="{EE133F41-87EC-4A03-9491-FA3B3FF834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2554</TotalTime>
  <Words>336</Words>
  <Application>Microsoft Office PowerPoint</Application>
  <PresentationFormat>On-screen Show (4:3)</PresentationFormat>
  <Paragraphs>51</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Redress for mis-sold  interest rate hedging products</vt:lpstr>
      <vt:lpstr>Financial Conduct Authority</vt:lpstr>
      <vt:lpstr>Sophisticated investors</vt:lpstr>
      <vt:lpstr>Fair and reasonable redress</vt:lpstr>
      <vt:lpstr>Interest</vt:lpstr>
      <vt:lpstr>Consequential loss</vt:lpstr>
      <vt:lpstr>Offer letters</vt:lpstr>
      <vt:lpstr>Maximising recoveries</vt:lpstr>
      <vt:lpstr>Current position  April 2014</vt:lpstr>
      <vt:lpstr>Questions</vt:lpstr>
    </vt:vector>
  </TitlesOfParts>
  <Company>JE Consluting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Todd Gravestock</dc:creator>
  <cp:lastModifiedBy>Helen Gregory</cp:lastModifiedBy>
  <cp:revision>54</cp:revision>
  <cp:lastPrinted>2014-05-29T14:59:17Z</cp:lastPrinted>
  <dcterms:created xsi:type="dcterms:W3CDTF">2012-08-30T10:22:54Z</dcterms:created>
  <dcterms:modified xsi:type="dcterms:W3CDTF">2014-06-09T13:33:58Z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0x01010011465310A5B114428AB7A976790D1755</vt:lpwstr>
  </property>
</Properties>
</file>