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3"/>
  </p:notesMasterIdLst>
  <p:sldIdLst>
    <p:sldId id="455" r:id="rId6"/>
    <p:sldId id="461" r:id="rId7"/>
    <p:sldId id="489" r:id="rId8"/>
    <p:sldId id="504" r:id="rId9"/>
    <p:sldId id="505" r:id="rId10"/>
    <p:sldId id="511" r:id="rId11"/>
    <p:sldId id="506" r:id="rId12"/>
    <p:sldId id="507" r:id="rId13"/>
    <p:sldId id="508" r:id="rId14"/>
    <p:sldId id="509" r:id="rId15"/>
    <p:sldId id="510" r:id="rId16"/>
    <p:sldId id="514" r:id="rId17"/>
    <p:sldId id="512" r:id="rId18"/>
    <p:sldId id="513" r:id="rId19"/>
    <p:sldId id="501" r:id="rId20"/>
    <p:sldId id="503" r:id="rId21"/>
    <p:sldId id="497" r:id="rId2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B8349-AB34-4AB1-A40B-55DB999D0F64}" v="61" dt="2020-11-15T14:54:30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79963" autoAdjust="0"/>
  </p:normalViewPr>
  <p:slideViewPr>
    <p:cSldViewPr snapToGrid="0">
      <p:cViewPr varScale="1">
        <p:scale>
          <a:sx n="64" d="100"/>
          <a:sy n="64" d="100"/>
        </p:scale>
        <p:origin x="13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5AEFE-0A41-4BFA-B999-A3D641DFE77A}" type="datetimeFigureOut">
              <a:rPr lang="en-GB" smtClean="0"/>
              <a:t>16/11/2020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10AC4-3163-425B-82F0-486311CDE8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55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08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2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61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FCA – integrity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Risk management is proportionate to the level of risk in a business which it wishes to adopt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 flags missed – eagerness to close key deal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Overlooked all calls not via video / skype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Could not visit company’s offices in jurisdiction in question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Compliance missed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6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575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67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431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Standalone outside of London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Clients – cannot name – bank panel, opticians, fast food chain, brewery and public house owner, many individuals, SMEs, Housing associations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Recognition we have knowledge and we are heading in the right direction – see slide….since 2016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411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69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41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Cash from cash point – would you take it – receipt shows £20 taken £200?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Home working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Clear desk policy cannot be enforced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Face to face re confidential matters now more often by emails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Remote investigations now have to be considered – how can they work, function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Understanding who is under pressure and at what point in a transaction or process is really important to design controls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 essential for strong corporate governance structure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7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6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PWC survey – 47% of companies experience fraud in the past 24 months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historic fraud such as property investment schemes / financial investment schemes may have been facilitated by sols.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difficult area of audit – bloodhound v watchdog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Home working, more emails, video conferences, less hard copy docs being sent, online portals to approve documents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Transactions are a key area – will touch on conveyancing – banks are improving, confirmation of PAYE, acute awareness of money laundering risk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https://www.itpro.co.uk/security/cyber-security/356354/uk-businesses-spent-ps87-billion-in-five-years-tackling-cyber-crime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77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is that each stage the fraudsters are seeing the opportunity to make a gain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6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Three people have also been arrested over alleged fraud linked to coronavirus bounce-back loans. They were held in the Birmingham area on 30 October accused of fraudulently obtaining £145,000 in government-backed loans. All three suspects were questioned and have since been released under investigation, the National Crime Agency (NCA) said.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Issues on deployment and use of the loans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Furlough fraud – July arrest £495k /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CJRS – Furlough scheme as of 18 October £41.4bn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BBL – 1.26m have been applied for circa £40bn.   National Audit Office estimates loss of £15bn to £26bn through businesses not being able to repay or fraud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“Government also recognises that the decision to provide funds quickly leaves public money exposed to the risk of fraud. A third-party review commissioned by the Bank found that, while some risks can be mitigated, there remains a “very high” level of fraud risk, caused by self-certification, multiple applications, lack of legitimate business, impersonation and organised crime.”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458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52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47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8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5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0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8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88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4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2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4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47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96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4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78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7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21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9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6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3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3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4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7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6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90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A66B-740E-4D54-9454-96A6D033276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42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://www.tenetlaw.co.uk/" TargetMode="External"/><Relationship Id="rId4" Type="http://schemas.openxmlformats.org/officeDocument/2006/relationships/hyperlink" Target="mailto:arun.chauhan@tenetlaw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7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466" y="1179337"/>
            <a:ext cx="3877056" cy="2249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Fraud </a:t>
            </a:r>
            <a:r>
              <a:rPr lang="en-US" sz="2800" b="1" dirty="0">
                <a:latin typeface="+mj-lt"/>
                <a:ea typeface="+mj-ea"/>
                <a:cs typeface="+mj-cs"/>
              </a:rPr>
              <a:t>– The Impact of Covid-19 </a:t>
            </a:r>
            <a:endParaRPr kumimoji="0" lang="en-US" sz="28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Arun Chauhan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19 November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49551-FD0F-4507-BC43-F575C178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1" y="635636"/>
            <a:ext cx="4416894" cy="1999688"/>
          </a:xfrm>
          <a:prstGeom prst="rect">
            <a:avLst/>
          </a:prstGeom>
        </p:spPr>
      </p:pic>
      <p:pic>
        <p:nvPicPr>
          <p:cNvPr id="120" name="pasted-image.pdf" descr="Graphical user interfac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81" y="3852662"/>
            <a:ext cx="5702113" cy="17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3" y="692696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Case example 2 - Procurement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17813" y="2299447"/>
            <a:ext cx="9355184" cy="38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2020 – urgent need to procure PPE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supplier (C) receives significant order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(D) diversifies using contacts in China to agree to supply C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Money paid upfront (+ £5m) – no written contract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– time of the essence / innominate terms / delay for factors outside of control / variation of contract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Unjust enrichment claims / losses flowing beyond recovery of monies paid upfront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3" y="692696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Case example 3 – Shareholder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i="1" kern="0" dirty="0">
                <a:solidFill>
                  <a:prstClr val="white"/>
                </a:solidFill>
                <a:latin typeface="Arial"/>
              </a:rPr>
              <a:t>Dispute </a:t>
            </a:r>
            <a:endParaRPr kumimoji="0" lang="en-GB" sz="4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17853" y="2299446"/>
            <a:ext cx="9355184" cy="38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manufactures cardboard – family owned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reased opportunities arose as a result of the Covid-19 market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of 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shareholders believed that they were being unfairly prejudiced and alleged diversion of opportunities to connected parties / unfair prejudice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 shareholder also considered historic issues now appeared suspect – suspicions grew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Petition issued alleging diversion of opportunities and forging of accounts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3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3" y="692695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Case example 4 – FCC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29120" y="1693333"/>
            <a:ext cx="9355184" cy="447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diligence now is harder due to face to face opportunities for meeting in locations that are known do not take place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Supply chain finance 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that assist on procurement of finance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Approach by a company overseas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there had been a pre-Covid approach but that did not develop.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 sought for 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$500m – process of checks remotely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Pressure on 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in Covid – kept opportunity close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flags missed – company progressed opportunity to lenders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Lender identified customer was fake 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impersonating a listed company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8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3" y="692696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Future anticipated work areas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17813" y="1821113"/>
            <a:ext cx="9355184" cy="434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BBL  - justification for application / use / group interpretation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Furlough fraud – limited opportunities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– misrepresentation, loss of opportunity, evaluating loss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Insider fraud – investigations and assessment of loss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Investment fraud – 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tracing / loss of opportunity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director / shar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eholder disputes – diverting opportunities / company valuation / loss of opportunity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Insolvency related claim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– antecedent transactions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6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3" y="692696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Conclusions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29120" y="1821113"/>
            <a:ext cx="9355184" cy="38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both claimant and defendant work – there is likely to be an increase in work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litigation may be delayed awaiting build up of resources to do so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Homeworking will remain so investigative advice needs to align to day practical challenges Covid presents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Pressure points 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now plentiful for individuals and organisations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Government support measures end we sadly will see a wave of litigation at all levels of business size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9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1388534" y="541867"/>
            <a:ext cx="6451600" cy="93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Questions…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63749" y="1905001"/>
            <a:ext cx="8609247" cy="426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DD2FD-F178-48D5-9C23-6F27711D5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904" y="248144"/>
            <a:ext cx="3438442" cy="658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7FC3A0-B0AD-4E9B-B370-DC52C43FE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333" y="1472046"/>
            <a:ext cx="8029463" cy="42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0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29" y="168275"/>
            <a:ext cx="10246659" cy="1255525"/>
          </a:xfrm>
        </p:spPr>
        <p:txBody>
          <a:bodyPr/>
          <a:lstStyle/>
          <a:p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Tenet Compliance &amp; Litigation 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20" y="1423800"/>
            <a:ext cx="1873541" cy="1490002"/>
          </a:xfrm>
        </p:spPr>
      </p:pic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213" y="1735305"/>
            <a:ext cx="2353704" cy="621116"/>
          </a:xfrm>
          <a:prstGeom prst="rect">
            <a:avLst/>
          </a:prstGeom>
        </p:spPr>
      </p:pic>
      <p:sp>
        <p:nvSpPr>
          <p:cNvPr id="10" name="AutoShape 2" descr="Image result for bbc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4" descr="Image result for bbc logo"/>
          <p:cNvSpPr>
            <a:spLocks noChangeAspect="1" noChangeArrowheads="1"/>
          </p:cNvSpPr>
          <p:nvPr/>
        </p:nvSpPr>
        <p:spPr bwMode="auto">
          <a:xfrm>
            <a:off x="8988577" y="3576594"/>
            <a:ext cx="1468438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34" y="5113596"/>
            <a:ext cx="2461234" cy="1323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1" y="2671703"/>
            <a:ext cx="901722" cy="1820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319" y="2093243"/>
            <a:ext cx="1769391" cy="1325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64" y="4615128"/>
            <a:ext cx="1797433" cy="847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4AE297-84B4-43AE-A91F-211D07F7A0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4664" y="5610231"/>
            <a:ext cx="3438442" cy="658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862125-B4E2-455E-9644-D29720A497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8577" y="4274523"/>
            <a:ext cx="2437318" cy="11034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768635-1EB9-4FDD-BDD7-7C8D741C52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682" y="4859894"/>
            <a:ext cx="1873542" cy="3827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A0CA24-A3EB-4644-B978-97D3DAAB6B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0065" y="2697487"/>
            <a:ext cx="1531861" cy="1103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A4480A-1C4D-4D56-91E7-A913F1512A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4460" y="3328085"/>
            <a:ext cx="2334246" cy="1085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32FBD2-5FCE-4DA5-98EF-F37B2935E8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22796" y="409744"/>
            <a:ext cx="2237960" cy="1229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602DC7-DACA-4B8C-B57F-A1BF9DD56C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98733" y="1509845"/>
            <a:ext cx="2543816" cy="1540134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2CA51BB-9F36-4198-A06A-B47C5DB05A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8"/>
          <a:stretch>
            <a:fillRect/>
          </a:stretch>
        </p:blipFill>
        <p:spPr>
          <a:xfrm>
            <a:off x="551329" y="3173143"/>
            <a:ext cx="2948368" cy="12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4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2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34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 bwMode="auto">
          <a:xfrm>
            <a:off x="965200" y="1371190"/>
            <a:ext cx="3363170" cy="21830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Contact details </a:t>
            </a: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0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asted-image.pdf" descr="Graphical user interface&#10;&#10;Description automatically generated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964" y="1748286"/>
            <a:ext cx="1846470" cy="56778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65199" y="3729161"/>
            <a:ext cx="5690043" cy="22773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Arun Chauhan  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e: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arun.chauhan@tenetlaw.co.uk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t: 	0121 796 4020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m:	07392 311733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w: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www.tenetlaw.co.uk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ACA991-A2D1-4ABD-A8CF-455039741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038" y="2832496"/>
            <a:ext cx="2713512" cy="17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4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21">
            <a:extLst>
              <a:ext uri="{FF2B5EF4-FFF2-40B4-BE49-F238E27FC236}">
                <a16:creationId xmlns:a16="http://schemas.microsoft.com/office/drawing/2014/main" id="{FEB0B922-A6AE-4089-8B21-F3E1A77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37586" cy="6858000"/>
          </a:xfrm>
          <a:custGeom>
            <a:avLst/>
            <a:gdLst>
              <a:gd name="connsiteX0" fmla="*/ 0 w 10237586"/>
              <a:gd name="connsiteY0" fmla="*/ 0 h 6858000"/>
              <a:gd name="connsiteX1" fmla="*/ 7061432 w 10237586"/>
              <a:gd name="connsiteY1" fmla="*/ 0 h 6858000"/>
              <a:gd name="connsiteX2" fmla="*/ 10237586 w 10237586"/>
              <a:gd name="connsiteY2" fmla="*/ 6858000 h 6858000"/>
              <a:gd name="connsiteX3" fmla="*/ 0 w 102375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7586" h="6858000">
                <a:moveTo>
                  <a:pt x="0" y="0"/>
                </a:moveTo>
                <a:lnTo>
                  <a:pt x="7061432" y="0"/>
                </a:lnTo>
                <a:lnTo>
                  <a:pt x="102375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20">
            <a:extLst>
              <a:ext uri="{FF2B5EF4-FFF2-40B4-BE49-F238E27FC236}">
                <a16:creationId xmlns:a16="http://schemas.microsoft.com/office/drawing/2014/main" id="{C5EB7378-ADA3-4D6E-8E3A-09FAD147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fontAlgn="base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1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Overview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2021249"/>
            <a:ext cx="7021006" cy="4155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92500" lnSpcReduction="10000"/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Covid – the impact on fraud and cybercrime in 2020</a:t>
            </a:r>
          </a:p>
          <a:p>
            <a:pPr marL="25200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Fraud Advisory Panel – </a:t>
            </a:r>
            <a:r>
              <a:rPr kumimoji="0" lang="en-US" sz="28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Covi</a:t>
            </a:r>
            <a:r>
              <a:rPr lang="en-US" sz="2800" dirty="0">
                <a:solidFill>
                  <a:srgbClr val="FFFFFF"/>
                </a:solidFill>
              </a:rPr>
              <a:t>d Fraud Watch learnings</a:t>
            </a:r>
            <a:endParaRPr kumimoji="0" lang="en-US" sz="28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25200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</a:rPr>
              <a:t>Early examples of fraud arising out of Covid-19</a:t>
            </a:r>
          </a:p>
          <a:p>
            <a:pPr marL="25200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</a:rPr>
              <a:t>Claims that may be on the increase for 2021 </a:t>
            </a:r>
          </a:p>
          <a:p>
            <a:pPr marL="25200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Recent case examples</a:t>
            </a:r>
          </a:p>
          <a:p>
            <a:pPr marL="25200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Support and work opportunities for forensic accountants </a:t>
            </a:r>
          </a:p>
          <a:p>
            <a:pPr marL="25200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Conclusions </a:t>
            </a:r>
          </a:p>
          <a:p>
            <a:pPr marL="25200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252000" marR="0" lvl="0" indent="-22860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95EAE-C09B-46AC-A6D2-B02B76592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85" y="1690688"/>
            <a:ext cx="3321290" cy="1502884"/>
          </a:xfrm>
          <a:prstGeom prst="rect">
            <a:avLst/>
          </a:prstGeom>
        </p:spPr>
      </p:pic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994" y="4377219"/>
            <a:ext cx="3410053" cy="10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3" y="692696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Covid – the impact on fraud and cybercrime in 2020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17813" y="2299447"/>
            <a:ext cx="9355184" cy="38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it is said that fraud cost $42bn / cybercrime will reach $6trn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47% of companies experienced fraud in the past 24 months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Pressure to make ends meet / opportunities via government funds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pandemic will lead to uncovering of more historic fraud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working is driving change of behaviours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Volume of emails and pace people operate contributing to the increase in cybercrime / mistakes / concealment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Investment fraud and loss of opportunity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3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3" y="692696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Fraud Advisory Panel – Covid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i="1" kern="0" dirty="0">
                <a:solidFill>
                  <a:prstClr val="white"/>
                </a:solidFill>
                <a:latin typeface="Arial"/>
              </a:rPr>
              <a:t>Fraud Watch </a:t>
            </a:r>
            <a:endParaRPr kumimoji="0" lang="en-GB" sz="4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7584" y="2502647"/>
            <a:ext cx="9355184" cy="38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340B6C-E01F-45C4-AB2A-1721BFEC5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351" y="1822249"/>
            <a:ext cx="45720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3" y="692696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i="1" kern="0" dirty="0">
                <a:solidFill>
                  <a:prstClr val="white"/>
                </a:solidFill>
                <a:latin typeface="Arial"/>
              </a:rPr>
              <a:t>FAP – COVID 19 Fraud Watch</a:t>
            </a: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74270" y="1821113"/>
            <a:ext cx="9355184" cy="434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areas that evolved during Covid: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recognition of increase in phishing / smishing, account takeover, impersonation fraud  (April 2020)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Misuse of corporate vehicles to commit fraud, courier fraud, Covid-19 domain names, romance fraud, implications of Covid used to help argue for discharge of a FI (May 2020)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Fake websites impersonating UK retailers/ UK Gov, procurement fraud, insider fraud, funeral plan fraud, risk of businesses diversifying and misleading on background / credibility (June 2020)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7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3" y="692696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i="1" kern="0" dirty="0">
                <a:solidFill>
                  <a:prstClr val="white"/>
                </a:solidFill>
                <a:latin typeface="Arial"/>
              </a:rPr>
              <a:t>FAP – COVID 19 Fraud Watch</a:t>
            </a: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74270" y="1821113"/>
            <a:ext cx="9355184" cy="434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areas that evolved during Covid: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Fraudulent a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utomated calls (impersonating financial services), cryptocurrency investment fraud, fake ATOL / ABTA invoices (July 2020)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being sold on ebay (to be used to procure BBLs), direct messaging functions on social media misuse for investment fraud (August 2020)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email compromise, fake fines for lockdown breaches, fraudulent Covid insurance adverts (Sept. 2020)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3" y="692696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Early case examples in </a:t>
            </a:r>
            <a:r>
              <a:rPr kumimoji="0" lang="en-GB" sz="44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</a:t>
            </a:r>
            <a:r>
              <a:rPr lang="en-GB" sz="4400" i="1" kern="0" dirty="0">
                <a:solidFill>
                  <a:prstClr val="white"/>
                </a:solidFill>
                <a:latin typeface="Arial"/>
              </a:rPr>
              <a:t>e news </a:t>
            </a:r>
            <a:endParaRPr kumimoji="0" lang="en-GB" sz="4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17813" y="2299447"/>
            <a:ext cx="9355184" cy="38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BBL fraud – Porsche dealership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Abuse of the eat out help out scheme 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Furlough fraud – accountant arrested £70k scheme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2" y="692695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Forecasting future fraud case types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17813" y="1608667"/>
            <a:ext cx="9355184" cy="455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BBL use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Furlough fraud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– venturing out traditional business lines / PPE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Insider fraud – misappropriation / diversion of assets / insider dealing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Investment fraud – financial opportunities / crypt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/ property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director / shar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eholder disputes – diverting opportunities / unfair prejudice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Fin-crime compliance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Insolvency related claims 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17853" y="692696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Case example 1 – BBL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17813" y="2299447"/>
            <a:ext cx="9355184" cy="38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BBL rules about Group Structures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Property development ‘Group’ – multiple SPVs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UBOs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f-certification of BBL application – use of money / need has arisen due to Covid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 monitor use of monies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Suspend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unts – contract issues v SARs / tipping off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Reasoning of company / issues of loss 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57081-7C4C-4B09-9369-69973B01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83" y="129055"/>
            <a:ext cx="2490775" cy="1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56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02CD4E3C014245BA47E7BA14ACE7DC" ma:contentTypeVersion="12" ma:contentTypeDescription="Create a new document." ma:contentTypeScope="" ma:versionID="ed03ab61201ae9dedb52e74b04ba08e4">
  <xsd:schema xmlns:xsd="http://www.w3.org/2001/XMLSchema" xmlns:xs="http://www.w3.org/2001/XMLSchema" xmlns:p="http://schemas.microsoft.com/office/2006/metadata/properties" xmlns:ns2="dfd01ff9-f711-4e91-99ec-cdc2985424ae" xmlns:ns3="d4e8cf19-d8cd-4e11-8acc-6b9eb7d66ea9" targetNamespace="http://schemas.microsoft.com/office/2006/metadata/properties" ma:root="true" ma:fieldsID="0a72a09aecbb4332722130d8e12bb321" ns2:_="" ns3:_="">
    <xsd:import namespace="dfd01ff9-f711-4e91-99ec-cdc2985424ae"/>
    <xsd:import namespace="d4e8cf19-d8cd-4e11-8acc-6b9eb7d66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01ff9-f711-4e91-99ec-cdc298542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8cf19-d8cd-4e11-8acc-6b9eb7d66ea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6EBDB6-DDC8-477A-B6C7-91289C1AA6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445F1-7164-464C-B0C0-9DBEE78488E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fd01ff9-f711-4e91-99ec-cdc2985424ae"/>
    <ds:schemaRef ds:uri="http://schemas.microsoft.com/office/infopath/2007/PartnerControls"/>
    <ds:schemaRef ds:uri="d4e8cf19-d8cd-4e11-8acc-6b9eb7d66ea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413E90-207C-4677-91BD-33DBBA4CD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01ff9-f711-4e91-99ec-cdc2985424ae"/>
    <ds:schemaRef ds:uri="d4e8cf19-d8cd-4e11-8acc-6b9eb7d66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1386</Words>
  <Application>Microsoft Office PowerPoint</Application>
  <PresentationFormat>Widescreen</PresentationFormat>
  <Paragraphs>161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Tenet Compliance &amp; Litigation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Chauhan</dc:creator>
  <cp:lastModifiedBy>Hoan Nguyen</cp:lastModifiedBy>
  <cp:revision>1</cp:revision>
  <cp:lastPrinted>2020-11-13T11:10:46Z</cp:lastPrinted>
  <dcterms:created xsi:type="dcterms:W3CDTF">2020-11-13T11:03:32Z</dcterms:created>
  <dcterms:modified xsi:type="dcterms:W3CDTF">2020-11-16T09:11:19Z</dcterms:modified>
</cp:coreProperties>
</file>