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1" r:id="rId2"/>
    <p:sldId id="282" r:id="rId3"/>
    <p:sldId id="283" r:id="rId4"/>
    <p:sldId id="288" r:id="rId5"/>
    <p:sldId id="289" r:id="rId6"/>
    <p:sldId id="292" r:id="rId7"/>
    <p:sldId id="296" r:id="rId8"/>
    <p:sldId id="326" r:id="rId9"/>
    <p:sldId id="301" r:id="rId10"/>
    <p:sldId id="310" r:id="rId11"/>
    <p:sldId id="311" r:id="rId12"/>
    <p:sldId id="315" r:id="rId13"/>
    <p:sldId id="325" r:id="rId14"/>
    <p:sldId id="318" r:id="rId15"/>
    <p:sldId id="323" r:id="rId16"/>
    <p:sldId id="324" r:id="rId17"/>
    <p:sldId id="319" r:id="rId18"/>
    <p:sldId id="32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F9B"/>
    <a:srgbClr val="133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 snapToGrid="0" snapToObjects="1">
      <p:cViewPr>
        <p:scale>
          <a:sx n="117" d="100"/>
          <a:sy n="117" d="100"/>
        </p:scale>
        <p:origin x="-145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3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3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3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5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44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9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8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5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4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BF432-6704-A14F-8F40-121250C67A10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90115-C03B-FD4E-84E9-1BF4BCF018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9641" y="363284"/>
            <a:ext cx="84455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4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94686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13343D"/>
                </a:solidFill>
              </a:rPr>
              <a:t>Theft, Fraud &amp; Dishonest Employees Seminar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501" y="4724400"/>
            <a:ext cx="6400800" cy="1929245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rgbClr val="13343D"/>
              </a:solidFill>
            </a:endParaRPr>
          </a:p>
          <a:p>
            <a:endParaRPr lang="en-US" sz="2400" dirty="0">
              <a:solidFill>
                <a:srgbClr val="13343D"/>
              </a:solidFill>
            </a:endParaRPr>
          </a:p>
          <a:p>
            <a:endParaRPr lang="en-US" sz="2400" dirty="0">
              <a:solidFill>
                <a:srgbClr val="1334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743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36271"/>
            <a:ext cx="7772400" cy="3221183"/>
          </a:xfrm>
        </p:spPr>
        <p:txBody>
          <a:bodyPr>
            <a:normAutofit lnSpcReduction="10000"/>
          </a:bodyPr>
          <a:lstStyle/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COMMERCIAL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LEGAL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BANKING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TELECOMMS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SERVICE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MANUFACTURING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181533"/>
          </a:xfrm>
        </p:spPr>
        <p:txBody>
          <a:bodyPr/>
          <a:lstStyle/>
          <a:p>
            <a:r>
              <a:rPr lang="en-GB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Who do we Work for?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658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93035"/>
            <a:ext cx="7772400" cy="3664420"/>
          </a:xfrm>
        </p:spPr>
        <p:txBody>
          <a:bodyPr/>
          <a:lstStyle/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Dishonest employees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Dishonest senior staff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Lack of Police will 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Lack of Police skill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Lack of internal skill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Duty of care &amp; loss of profit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18153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accent5">
                    <a:lumMod val="50000"/>
                  </a:schemeClr>
                </a:solidFill>
              </a:rPr>
              <a:t>Why do we investigate?</a:t>
            </a:r>
          </a:p>
        </p:txBody>
      </p:sp>
    </p:spTree>
    <p:extLst>
      <p:ext uri="{BB962C8B-B14F-4D97-AF65-F5344CB8AC3E}">
        <p14:creationId xmlns:p14="http://schemas.microsoft.com/office/powerpoint/2010/main" val="634763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96087"/>
            <a:ext cx="7772400" cy="4135901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Surveillance &amp; observations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Investigation teams 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Covert vehicle tracking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Computer data forensics 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Data base &amp; research teams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Covert camera &amp; audio systems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I2 analytical system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70067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HOW TO INVESTIGATE ?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252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6634" y="1600200"/>
            <a:ext cx="791073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6144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10154"/>
            <a:ext cx="7772400" cy="4375051"/>
          </a:xfrm>
        </p:spPr>
        <p:txBody>
          <a:bodyPr>
            <a:normAutofit/>
          </a:bodyPr>
          <a:lstStyle/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EVESHAM			Fraud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CREWE				Theft	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WAINSTALLS		Theft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BRACKNALL		Fraud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ROEBUCK			Procurement theft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JAMES				Drugs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ORMSKIRK			Breach of contract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953893"/>
          </a:xfrm>
        </p:spPr>
        <p:txBody>
          <a:bodyPr/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CASE STUDIES</a:t>
            </a:r>
          </a:p>
        </p:txBody>
      </p:sp>
    </p:spTree>
    <p:extLst>
      <p:ext uri="{BB962C8B-B14F-4D97-AF65-F5344CB8AC3E}">
        <p14:creationId xmlns:p14="http://schemas.microsoft.com/office/powerpoint/2010/main" val="2857898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509" y="1417638"/>
            <a:ext cx="7848291" cy="487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060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8229600" cy="5011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3864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36271"/>
            <a:ext cx="7772400" cy="3221183"/>
          </a:xfrm>
        </p:spPr>
        <p:txBody>
          <a:bodyPr/>
          <a:lstStyle/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RIPA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Human Rights Act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Employment legislation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Criminal law</a:t>
            </a:r>
          </a:p>
          <a:p>
            <a:pPr marL="457200" indent="-457200" algn="l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Data protection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953893"/>
          </a:xfrm>
        </p:spPr>
        <p:txBody>
          <a:bodyPr/>
          <a:lstStyle/>
          <a:p>
            <a:r>
              <a:rPr lang="en-GB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LAWFUL?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72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36271"/>
            <a:ext cx="7772400" cy="322118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accent5">
                  <a:lumMod val="50000"/>
                </a:schemeClr>
              </a:buClr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Expert Investigations</a:t>
            </a:r>
          </a:p>
          <a:p>
            <a:pPr marL="457200" indent="-457200">
              <a:buClr>
                <a:schemeClr val="accent5">
                  <a:lumMod val="50000"/>
                </a:schemeClr>
              </a:buClr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The Innovation Centre</a:t>
            </a:r>
          </a:p>
          <a:p>
            <a:pPr marL="457200" indent="-457200">
              <a:buClr>
                <a:schemeClr val="accent5">
                  <a:lumMod val="50000"/>
                </a:schemeClr>
              </a:buClr>
            </a:pP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</a:rPr>
              <a:t>Binley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 Business park</a:t>
            </a:r>
          </a:p>
          <a:p>
            <a:pPr marL="457200" indent="-457200">
              <a:buClr>
                <a:schemeClr val="accent5">
                  <a:lumMod val="50000"/>
                </a:schemeClr>
              </a:buClr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Coventry</a:t>
            </a:r>
          </a:p>
          <a:p>
            <a:pPr marL="457200" indent="-457200">
              <a:buClr>
                <a:schemeClr val="accent5">
                  <a:lumMod val="50000"/>
                </a:schemeClr>
              </a:buClr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CV3 2TX</a:t>
            </a:r>
          </a:p>
          <a:p>
            <a:pPr marL="457200" indent="-457200">
              <a:buClr>
                <a:schemeClr val="accent5">
                  <a:lumMod val="50000"/>
                </a:schemeClr>
              </a:buClr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info@expert-investigations.co.uk</a:t>
            </a:r>
          </a:p>
          <a:p>
            <a:pPr marL="457200" indent="-457200">
              <a:buClr>
                <a:schemeClr val="accent5">
                  <a:lumMod val="50000"/>
                </a:schemeClr>
              </a:buClr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www.expert-investigations.co.uk</a:t>
            </a:r>
          </a:p>
          <a:p>
            <a:pPr marL="457200" indent="-457200">
              <a:buClr>
                <a:schemeClr val="accent5">
                  <a:lumMod val="50000"/>
                </a:schemeClr>
              </a:buClr>
            </a:pP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181533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6967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94600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13343D"/>
                </a:solidFill>
              </a:rPr>
              <a:t>Theft, Fraud &amp; Dishonest Employees</a:t>
            </a:r>
            <a:endParaRPr lang="en-US" b="1" dirty="0">
              <a:solidFill>
                <a:srgbClr val="13343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7636" y="2604654"/>
            <a:ext cx="7280564" cy="3906981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Theft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Fraud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Bribery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Corruption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Cybercrime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Controlled substances; drugs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Vandalism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Assault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80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94600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13343D"/>
                </a:solidFill>
              </a:rPr>
              <a:t>Theft, Fraud &amp; Dishonest Employees</a:t>
            </a:r>
            <a:endParaRPr lang="en-US" b="1" dirty="0">
              <a:solidFill>
                <a:srgbClr val="13343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2218" y="2604654"/>
            <a:ext cx="7335982" cy="3906981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False absenteeism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Fraudulent claims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Breach of contract / restrictive covenant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Subversive individuals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Harassment &amp;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168597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94600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13343D"/>
                </a:solidFill>
              </a:rPr>
              <a:t>How is Occupational Fraud Discovered?</a:t>
            </a:r>
            <a:endParaRPr lang="en-US" b="1" dirty="0">
              <a:solidFill>
                <a:srgbClr val="13343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073" y="2604654"/>
            <a:ext cx="8084127" cy="3906981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Tip off							39.1% (47% hot line)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Management review			13.4%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Internal Audit					16.5%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By accident						5.6% (down from 11%)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Surveillance &amp; monitoring		1.9% (down from 2.6%)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IT Controls						1.3%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Other							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PLC and Government Departments have the highest rate of tip off</a:t>
            </a:r>
          </a:p>
        </p:txBody>
      </p:sp>
    </p:spTree>
    <p:extLst>
      <p:ext uri="{BB962C8B-B14F-4D97-AF65-F5344CB8AC3E}">
        <p14:creationId xmlns:p14="http://schemas.microsoft.com/office/powerpoint/2010/main" val="2116427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94600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13343D"/>
                </a:solidFill>
              </a:rPr>
              <a:t>Source of Tip-off</a:t>
            </a:r>
            <a:endParaRPr lang="en-US" b="1" dirty="0">
              <a:solidFill>
                <a:srgbClr val="13343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073" y="2604654"/>
            <a:ext cx="8084127" cy="3906981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By Employees			49%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By Customers			17.8%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Anonymous			13.4%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Other 					19.8%</a:t>
            </a:r>
          </a:p>
        </p:txBody>
      </p:sp>
    </p:spTree>
    <p:extLst>
      <p:ext uri="{BB962C8B-B14F-4D97-AF65-F5344CB8AC3E}">
        <p14:creationId xmlns:p14="http://schemas.microsoft.com/office/powerpoint/2010/main" val="1854446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94600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13343D"/>
                </a:solidFill>
              </a:rPr>
              <a:t>Situational Crime Prevention</a:t>
            </a:r>
            <a:endParaRPr lang="en-US" b="1" dirty="0">
              <a:solidFill>
                <a:srgbClr val="13343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073" y="2604654"/>
            <a:ext cx="8084127" cy="3906981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Crime prevention methods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Locks, barriers, guards, access control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How effective are these in both theft &amp; fraud?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Employees work around these systems</a:t>
            </a:r>
          </a:p>
        </p:txBody>
      </p:sp>
    </p:spTree>
    <p:extLst>
      <p:ext uri="{BB962C8B-B14F-4D97-AF65-F5344CB8AC3E}">
        <p14:creationId xmlns:p14="http://schemas.microsoft.com/office/powerpoint/2010/main" val="3895061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94600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13343D"/>
                </a:solidFill>
              </a:rPr>
              <a:t>Theft/Fraud Triangle</a:t>
            </a:r>
            <a:endParaRPr lang="en-US" b="1" dirty="0">
              <a:solidFill>
                <a:srgbClr val="13343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073" y="2341420"/>
            <a:ext cx="8084127" cy="4170216"/>
          </a:xfrm>
        </p:spPr>
        <p:txBody>
          <a:bodyPr>
            <a:normAutofit fontScale="92500" lnSpcReduction="20000"/>
          </a:bodyPr>
          <a:lstStyle/>
          <a:p>
            <a:r>
              <a:rPr lang="en-GB" b="1" u="sng" dirty="0">
                <a:solidFill>
                  <a:srgbClr val="C00000"/>
                </a:solidFill>
              </a:rPr>
              <a:t>Opportunity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			</a:t>
            </a:r>
            <a:r>
              <a:rPr lang="en-GB" b="1" u="sng" dirty="0">
                <a:solidFill>
                  <a:srgbClr val="C00000"/>
                </a:solidFill>
              </a:rPr>
              <a:t>Rational</a:t>
            </a:r>
            <a:r>
              <a:rPr lang="en-GB" b="1" dirty="0">
                <a:solidFill>
                  <a:srgbClr val="FF0000"/>
                </a:solidFill>
              </a:rPr>
              <a:t>	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					   </a:t>
            </a:r>
            <a:r>
              <a:rPr lang="en-GB" b="1" u="sng" dirty="0">
                <a:solidFill>
                  <a:srgbClr val="C00000"/>
                </a:solidFill>
              </a:rPr>
              <a:t>Motivation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Routine Activity Theory</a:t>
            </a:r>
          </a:p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Rational Choice Theory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255818" y="2770909"/>
            <a:ext cx="2382982" cy="2050473"/>
          </a:xfrm>
          <a:prstGeom prst="triangle">
            <a:avLst/>
          </a:prstGeom>
          <a:gradFill>
            <a:gsLst>
              <a:gs pos="0">
                <a:srgbClr val="FFFF00"/>
              </a:gs>
              <a:gs pos="100000">
                <a:srgbClr val="FDFF9B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324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3538" y="1600201"/>
            <a:ext cx="3074643" cy="427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8289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94600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13343D"/>
                </a:solidFill>
              </a:rPr>
              <a:t>Red Flags</a:t>
            </a:r>
            <a:endParaRPr lang="en-US" b="1" dirty="0">
              <a:solidFill>
                <a:srgbClr val="13343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073" y="2604654"/>
            <a:ext cx="8084127" cy="3906981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Living beyond financial means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Financial difficulties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Excessive control issues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Unhealthy closeness with customers / suppliers or competitors</a:t>
            </a:r>
          </a:p>
        </p:txBody>
      </p:sp>
    </p:spTree>
    <p:extLst>
      <p:ext uri="{BB962C8B-B14F-4D97-AF65-F5344CB8AC3E}">
        <p14:creationId xmlns:p14="http://schemas.microsoft.com/office/powerpoint/2010/main" val="279425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208</Words>
  <Application>Microsoft Office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Theft, Fraud &amp; Dishonest Employees Seminar</vt:lpstr>
      <vt:lpstr>Theft, Fraud &amp; Dishonest Employees</vt:lpstr>
      <vt:lpstr>Theft, Fraud &amp; Dishonest Employees</vt:lpstr>
      <vt:lpstr>How is Occupational Fraud Discovered?</vt:lpstr>
      <vt:lpstr>Source of Tip-off</vt:lpstr>
      <vt:lpstr>Situational Crime Prevention</vt:lpstr>
      <vt:lpstr>Theft/Fraud Triangle</vt:lpstr>
      <vt:lpstr>PowerPoint Presentation</vt:lpstr>
      <vt:lpstr>Red Flags</vt:lpstr>
      <vt:lpstr>Who do we Work for?</vt:lpstr>
      <vt:lpstr>Why do we investigate?</vt:lpstr>
      <vt:lpstr>HOW TO INVESTIGATE ?</vt:lpstr>
      <vt:lpstr>PowerPoint Presentation</vt:lpstr>
      <vt:lpstr>CASE STUDIES</vt:lpstr>
      <vt:lpstr>PowerPoint Presentation</vt:lpstr>
      <vt:lpstr>PowerPoint Presentation</vt:lpstr>
      <vt:lpstr>LAWFUL?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Wong</dc:creator>
  <cp:lastModifiedBy>Emma Tredgett</cp:lastModifiedBy>
  <cp:revision>45</cp:revision>
  <dcterms:created xsi:type="dcterms:W3CDTF">2011-12-21T15:46:20Z</dcterms:created>
  <dcterms:modified xsi:type="dcterms:W3CDTF">2017-06-06T07:58:26Z</dcterms:modified>
</cp:coreProperties>
</file>