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6" r:id="rId12"/>
    <p:sldId id="345" r:id="rId13"/>
    <p:sldId id="347" r:id="rId14"/>
    <p:sldId id="30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74"/>
  </p:normalViewPr>
  <p:slideViewPr>
    <p:cSldViewPr>
      <p:cViewPr varScale="1">
        <p:scale>
          <a:sx n="124" d="100"/>
          <a:sy n="124" d="100"/>
        </p:scale>
        <p:origin x="8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457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DE47D-3A11-144C-BF7C-9AFB4808875A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E7964-BD53-2045-BF5C-1CF3CF184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4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8777-40F3-4A40-98F6-6FB358F67319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D1D5E-DAFA-431A-ABBD-819810FA35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045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013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245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835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141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47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008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5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994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194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186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01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934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254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D5E-DAFA-431A-ABBD-819810FA35B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00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22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48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66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23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72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76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72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94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6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93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50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AC3B-1815-4585-B2BC-493954F135ED}" type="datetimeFigureOut">
              <a:rPr lang="en-GB" smtClean="0"/>
              <a:t>05/06/2017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05E3-3BBE-4D9E-8A11-0FBE2F6419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7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848" y="908720"/>
            <a:ext cx="7772400" cy="2592288"/>
          </a:xfrm>
        </p:spPr>
        <p:txBody>
          <a:bodyPr>
            <a:normAutofit/>
          </a:bodyPr>
          <a:lstStyle/>
          <a:p>
            <a:r>
              <a:rPr lang="en-GB" b="1" dirty="0" smtClean="0"/>
              <a:t>A </a:t>
            </a:r>
            <a:r>
              <a:rPr lang="en-GB" b="1" dirty="0" smtClean="0"/>
              <a:t>cacophony </a:t>
            </a:r>
            <a:r>
              <a:rPr lang="en-GB" b="1" dirty="0" smtClean="0"/>
              <a:t>of experts</a:t>
            </a:r>
            <a:r>
              <a:rPr lang="en-GB" b="1" dirty="0"/>
              <a:t/>
            </a:r>
            <a:br>
              <a:rPr lang="en-GB" b="1" dirty="0"/>
            </a:br>
            <a:r>
              <a:rPr lang="en-GB" sz="2700" b="1" dirty="0" smtClean="0"/>
              <a:t>(and some of my pet hates)</a:t>
            </a:r>
            <a:endParaRPr lang="en-GB" sz="27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224136"/>
          </a:xfrm>
        </p:spPr>
        <p:txBody>
          <a:bodyPr>
            <a:normAutofit/>
          </a:bodyPr>
          <a:lstStyle/>
          <a:p>
            <a:r>
              <a:rPr lang="en-GB" dirty="0" smtClean="0"/>
              <a:t>Justina Stewart</a:t>
            </a:r>
          </a:p>
          <a:p>
            <a:r>
              <a:rPr lang="en-GB" sz="2400" dirty="0" smtClean="0"/>
              <a:t>7 June 2017</a:t>
            </a:r>
            <a:endParaRPr lang="en-GB" sz="24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8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Is there a hurdle if seeking own-expert?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pPr defTabSz="713047">
              <a:spcBef>
                <a:spcPts val="807"/>
              </a:spcBef>
              <a:defRPr/>
            </a:pPr>
            <a:r>
              <a:rPr lang="en-GB" sz="2400" i="1" dirty="0" smtClean="0"/>
              <a:t>Daniels v Walker </a:t>
            </a:r>
            <a:r>
              <a:rPr lang="en-GB" sz="2400" dirty="0" smtClean="0"/>
              <a:t>– “for reasons that are not fanciful”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sz="2400" i="1" dirty="0" smtClean="0"/>
              <a:t>Pattison v Mid-Kent Healthcare Trust</a:t>
            </a:r>
            <a:r>
              <a:rPr lang="en-GB" sz="2400" dirty="0" smtClean="0"/>
              <a:t> [2001] EWCA </a:t>
            </a:r>
            <a:r>
              <a:rPr lang="en-GB" sz="2400" dirty="0" err="1" smtClean="0"/>
              <a:t>Civ</a:t>
            </a:r>
            <a:r>
              <a:rPr lang="en-GB" sz="2400" dirty="0" smtClean="0"/>
              <a:t> 1703:</a:t>
            </a:r>
          </a:p>
          <a:p>
            <a:pPr marL="457200" lvl="1" indent="0" defTabSz="713047">
              <a:spcBef>
                <a:spcPts val="807"/>
              </a:spcBef>
              <a:buNone/>
              <a:defRPr/>
            </a:pPr>
            <a:r>
              <a:rPr lang="en-GB" sz="2000" i="1" dirty="0" smtClean="0"/>
              <a:t>“</a:t>
            </a:r>
            <a:r>
              <a:rPr lang="is-IS" sz="2000" i="1" dirty="0" smtClean="0"/>
              <a:t>… where parties agree that there should be a single joint expert, and a single joint expert produces a report, it is possible for the court still to permit a party to instruct his or her own expert and for that expert to be called at the hearing. However there must be </a:t>
            </a:r>
            <a:r>
              <a:rPr lang="is-IS" sz="2000" i="1" u="sng" dirty="0" smtClean="0"/>
              <a:t>good reason </a:t>
            </a:r>
            <a:r>
              <a:rPr lang="is-IS" sz="2000" i="1" dirty="0" smtClean="0"/>
              <a:t>for that course to be adopted ..”</a:t>
            </a:r>
          </a:p>
          <a:p>
            <a:pPr defTabSz="713047">
              <a:spcBef>
                <a:spcPts val="807"/>
              </a:spcBef>
              <a:defRPr/>
            </a:pPr>
            <a:r>
              <a:rPr lang="is-IS" sz="2400" i="1" dirty="0" smtClean="0"/>
              <a:t>But Bulic v Harwoods </a:t>
            </a:r>
            <a:r>
              <a:rPr lang="is-IS" sz="2400" dirty="0" smtClean="0"/>
              <a:t>[2012] EWHC 3657 (QB)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Own expert refused – can SJE be cross-examined?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pPr defTabSz="713047">
              <a:spcBef>
                <a:spcPts val="807"/>
              </a:spcBef>
              <a:defRPr/>
            </a:pPr>
            <a:r>
              <a:rPr lang="en-GB" dirty="0" smtClean="0"/>
              <a:t>Not normally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dirty="0" smtClean="0"/>
              <a:t>Clarification of report should be answered by asking written questions – </a:t>
            </a:r>
            <a:r>
              <a:rPr lang="en-GB" i="1" dirty="0" smtClean="0"/>
              <a:t>Woolley v Essex CC </a:t>
            </a:r>
            <a:r>
              <a:rPr lang="en-GB" dirty="0" smtClean="0"/>
              <a:t>[2006] EWCA </a:t>
            </a:r>
            <a:r>
              <a:rPr lang="en-GB" dirty="0" err="1" smtClean="0"/>
              <a:t>Civ</a:t>
            </a:r>
            <a:r>
              <a:rPr lang="en-GB" dirty="0" smtClean="0"/>
              <a:t> 753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dirty="0" smtClean="0"/>
              <a:t>PD 35.28 (para 47)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dirty="0" smtClean="0"/>
              <a:t>But in theory </a:t>
            </a:r>
            <a:r>
              <a:rPr lang="is-IS" dirty="0" smtClean="0"/>
              <a:t>… it could still be a bloodbath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Use by expert A of report from expert B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r>
              <a:rPr lang="en-GB" sz="2800" dirty="0" smtClean="0"/>
              <a:t>Civil Evidence Act 1995 – allows hearsay</a:t>
            </a:r>
          </a:p>
          <a:p>
            <a:r>
              <a:rPr lang="en-GB" sz="2800" dirty="0" smtClean="0"/>
              <a:t>But CPR 35.4(1)</a:t>
            </a:r>
          </a:p>
          <a:p>
            <a:r>
              <a:rPr lang="en-GB" sz="2800" i="1" dirty="0" smtClean="0"/>
              <a:t>Humber Oil Terminals Trustee Limited v Associated British Ports </a:t>
            </a:r>
            <a:r>
              <a:rPr lang="en-GB" sz="2800" dirty="0" smtClean="0"/>
              <a:t>(2012) EWHC 1336 CA</a:t>
            </a:r>
          </a:p>
          <a:p>
            <a:r>
              <a:rPr lang="en-GB" sz="2800" dirty="0" smtClean="0"/>
              <a:t>But </a:t>
            </a:r>
            <a:r>
              <a:rPr lang="en-GB" sz="2800" i="1" dirty="0" smtClean="0"/>
              <a:t>Roger v Hoyle </a:t>
            </a:r>
            <a:r>
              <a:rPr lang="en-GB" sz="2800" dirty="0" smtClean="0"/>
              <a:t>(2016) QB 265</a:t>
            </a:r>
          </a:p>
          <a:p>
            <a:r>
              <a:rPr lang="en-GB" sz="2800" i="1" dirty="0" err="1" smtClean="0"/>
              <a:t>Mondial</a:t>
            </a:r>
            <a:r>
              <a:rPr lang="en-GB" sz="2800" i="1" dirty="0" smtClean="0"/>
              <a:t> Assistance (UK) Limited v Bridgewater Properties Limited </a:t>
            </a:r>
            <a:r>
              <a:rPr lang="en-GB" sz="2800" dirty="0" smtClean="0"/>
              <a:t>(2016) EWHC 3494 (</a:t>
            </a:r>
            <a:r>
              <a:rPr lang="en-GB" sz="2800" dirty="0" err="1" smtClean="0"/>
              <a:t>Ch</a:t>
            </a:r>
            <a:r>
              <a:rPr lang="en-GB" sz="2800" dirty="0" smtClean="0"/>
              <a:t>)</a:t>
            </a:r>
            <a:endParaRPr lang="en-US" sz="2800" dirty="0" smtClean="0"/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Top tips (my pet hates)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r>
              <a:rPr lang="en-GB" dirty="0" smtClean="0"/>
              <a:t>Don’t appear partisan</a:t>
            </a:r>
          </a:p>
          <a:p>
            <a:r>
              <a:rPr lang="en-GB" dirty="0"/>
              <a:t>Show </a:t>
            </a:r>
            <a:r>
              <a:rPr lang="en-GB" dirty="0" smtClean="0"/>
              <a:t>working</a:t>
            </a:r>
          </a:p>
          <a:p>
            <a:r>
              <a:rPr lang="en-GB" dirty="0" smtClean="0"/>
              <a:t>Don’t miss out key stages in analysis – e.g. causation</a:t>
            </a:r>
          </a:p>
          <a:p>
            <a:r>
              <a:rPr lang="en-GB" dirty="0" smtClean="0"/>
              <a:t>Put complex concepts into plain English</a:t>
            </a:r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52" y="2204864"/>
            <a:ext cx="81472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333333"/>
                </a:solidFill>
                <a:latin typeface="Helvetica Neue" charset="0"/>
              </a:rPr>
              <a:t>“An </a:t>
            </a:r>
            <a:r>
              <a:rPr lang="en-US" sz="3600" i="1" dirty="0">
                <a:solidFill>
                  <a:srgbClr val="333333"/>
                </a:solidFill>
                <a:latin typeface="Helvetica Neue" charset="0"/>
              </a:rPr>
              <a:t>expert knows all the answers - if you ask the right questions</a:t>
            </a:r>
            <a:r>
              <a:rPr lang="en-US" sz="3600" i="1" dirty="0" smtClean="0">
                <a:solidFill>
                  <a:srgbClr val="333333"/>
                </a:solidFill>
                <a:latin typeface="Helvetica Neue" charset="0"/>
              </a:rPr>
              <a:t>.”  </a:t>
            </a:r>
          </a:p>
          <a:p>
            <a:pPr algn="ctr"/>
            <a:endParaRPr lang="en-US" sz="3600" dirty="0" smtClean="0">
              <a:solidFill>
                <a:srgbClr val="333333"/>
              </a:solidFill>
              <a:latin typeface="Helvetica Neue" charset="0"/>
            </a:endParaRPr>
          </a:p>
          <a:p>
            <a:pPr algn="ctr"/>
            <a:r>
              <a:rPr lang="en-US" sz="3600" dirty="0" smtClean="0">
                <a:solidFill>
                  <a:srgbClr val="333333"/>
                </a:solidFill>
                <a:latin typeface="Helvetica Neue" charset="0"/>
              </a:rPr>
              <a:t>Levi Strauss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Duty of the court – overriding objective  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D</a:t>
            </a:r>
            <a:r>
              <a:rPr lang="en-GB" sz="2800" dirty="0" smtClean="0"/>
              <a:t>ealing </a:t>
            </a:r>
            <a:r>
              <a:rPr lang="en-GB" sz="2800" dirty="0"/>
              <a:t>with cases </a:t>
            </a:r>
            <a:r>
              <a:rPr lang="en-GB" sz="2800" dirty="0" smtClean="0"/>
              <a:t>“justly </a:t>
            </a:r>
            <a:r>
              <a:rPr lang="en-GB" sz="2800" dirty="0"/>
              <a:t>and at proportionate cost</a:t>
            </a:r>
            <a:r>
              <a:rPr lang="en-GB" sz="2800" dirty="0" smtClean="0"/>
              <a:t>”:</a:t>
            </a:r>
            <a:endParaRPr lang="en-US" sz="2800" dirty="0"/>
          </a:p>
          <a:p>
            <a:pPr lvl="1"/>
            <a:r>
              <a:rPr lang="en-GB" sz="2400" dirty="0" smtClean="0"/>
              <a:t>Ensuring </a:t>
            </a:r>
            <a:r>
              <a:rPr lang="en-GB" sz="2400" dirty="0"/>
              <a:t>that the parties are on an equal footing</a:t>
            </a:r>
            <a:endParaRPr lang="en-US" sz="2400" dirty="0"/>
          </a:p>
          <a:p>
            <a:pPr lvl="1"/>
            <a:r>
              <a:rPr lang="en-GB" sz="2400" dirty="0"/>
              <a:t>Saving expense</a:t>
            </a:r>
            <a:endParaRPr lang="en-US" sz="2400" dirty="0"/>
          </a:p>
          <a:p>
            <a:pPr lvl="1"/>
            <a:r>
              <a:rPr lang="en-GB" sz="2400" dirty="0" smtClean="0"/>
              <a:t>Proportionate to:</a:t>
            </a:r>
            <a:endParaRPr lang="en-US" sz="2400" dirty="0"/>
          </a:p>
          <a:p>
            <a:pPr lvl="2"/>
            <a:r>
              <a:rPr lang="en-GB" dirty="0"/>
              <a:t>Amount of money involved</a:t>
            </a:r>
            <a:endParaRPr lang="en-US" dirty="0"/>
          </a:p>
          <a:p>
            <a:pPr lvl="2"/>
            <a:r>
              <a:rPr lang="en-GB" dirty="0"/>
              <a:t>Importance of the case</a:t>
            </a:r>
            <a:endParaRPr lang="en-US" dirty="0"/>
          </a:p>
          <a:p>
            <a:pPr lvl="2"/>
            <a:r>
              <a:rPr lang="en-GB" dirty="0"/>
              <a:t>Complexity of the issues</a:t>
            </a:r>
            <a:endParaRPr lang="en-US" dirty="0"/>
          </a:p>
          <a:p>
            <a:pPr lvl="2"/>
            <a:r>
              <a:rPr lang="en-GB" dirty="0"/>
              <a:t>Financial position of each party</a:t>
            </a:r>
            <a:endParaRPr lang="en-US" dirty="0"/>
          </a:p>
          <a:p>
            <a:pPr lvl="1"/>
            <a:r>
              <a:rPr lang="en-GB" sz="2400" dirty="0"/>
              <a:t>Ensuring </a:t>
            </a:r>
            <a:r>
              <a:rPr lang="en-GB" sz="2400" dirty="0" smtClean="0"/>
              <a:t>dealt </a:t>
            </a:r>
            <a:r>
              <a:rPr lang="en-GB" sz="2400" dirty="0"/>
              <a:t>with expeditiously and fairly</a:t>
            </a:r>
            <a:endParaRPr lang="en-US" sz="2400" dirty="0"/>
          </a:p>
          <a:p>
            <a:pPr lvl="1"/>
            <a:r>
              <a:rPr lang="en-GB" sz="2400" dirty="0"/>
              <a:t>Allotting </a:t>
            </a:r>
            <a:r>
              <a:rPr lang="en-GB" sz="2400" dirty="0" smtClean="0"/>
              <a:t>appropriate </a:t>
            </a:r>
            <a:r>
              <a:rPr lang="en-GB" sz="2400" dirty="0"/>
              <a:t>share of the court’s </a:t>
            </a:r>
            <a:r>
              <a:rPr lang="en-GB" sz="2400" dirty="0" smtClean="0"/>
              <a:t>resources</a:t>
            </a:r>
            <a:endParaRPr lang="en-GB" sz="2400" dirty="0"/>
          </a:p>
          <a:p>
            <a:endParaRPr lang="en-US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Duty of the Arbitrator </a:t>
            </a:r>
            <a:br>
              <a:rPr lang="en-US" sz="3600" b="1" dirty="0"/>
            </a:br>
            <a:r>
              <a:rPr lang="en-US" sz="3600" b="1" dirty="0" smtClean="0"/>
              <a:t>s.33 </a:t>
            </a:r>
            <a:r>
              <a:rPr lang="en-US" sz="3600" b="1" dirty="0"/>
              <a:t>of the </a:t>
            </a:r>
            <a:r>
              <a:rPr lang="en-US" sz="3600" b="1" i="1" dirty="0"/>
              <a:t>Arbitration Act </a:t>
            </a:r>
            <a:r>
              <a:rPr lang="en-US" sz="3600" b="1" i="1" dirty="0" smtClean="0"/>
              <a:t>1996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>
            <a:noAutofit/>
          </a:bodyPr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 dirty="0"/>
              <a:t>“(a) </a:t>
            </a:r>
            <a:r>
              <a:rPr lang="en-US" sz="2800" b="1" dirty="0"/>
              <a:t>act fairly and impartially</a:t>
            </a:r>
            <a:r>
              <a:rPr lang="en-US" sz="2800" dirty="0"/>
              <a:t> as between the parties, giving each party a </a:t>
            </a:r>
            <a:r>
              <a:rPr lang="en-US" sz="2800" b="1" dirty="0"/>
              <a:t>reasonable opportunity of putting his case and dealing with that of his opponent</a:t>
            </a:r>
            <a:r>
              <a:rPr lang="en-US" sz="2800" dirty="0"/>
              <a:t>, and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 dirty="0"/>
              <a:t>(b) </a:t>
            </a:r>
            <a:r>
              <a:rPr lang="en-US" sz="2800" b="1" dirty="0"/>
              <a:t>adopt procedures suitable to the circumstances </a:t>
            </a:r>
            <a:r>
              <a:rPr lang="en-US" sz="2800" dirty="0"/>
              <a:t>of the particular case, avoiding unnecessary </a:t>
            </a:r>
            <a:r>
              <a:rPr lang="en-US" sz="2800" b="1" dirty="0"/>
              <a:t>delay or</a:t>
            </a:r>
            <a:r>
              <a:rPr lang="en-US" sz="2800" dirty="0"/>
              <a:t> </a:t>
            </a:r>
            <a:r>
              <a:rPr lang="en-US" sz="2800" b="1" dirty="0"/>
              <a:t>expense</a:t>
            </a:r>
            <a:r>
              <a:rPr lang="en-US" sz="2800" dirty="0"/>
              <a:t>, so as to provide a fair means for the resolution of the matters falling to be determined</a:t>
            </a:r>
            <a:r>
              <a:rPr lang="en-US" sz="2800" dirty="0" smtClean="0"/>
              <a:t>.”</a:t>
            </a:r>
            <a:endParaRPr lang="en-US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  <a:p>
            <a:pPr marL="0" indent="0" defTabSz="713047">
              <a:spcBef>
                <a:spcPts val="807"/>
              </a:spcBef>
              <a:buNone/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Single joint expert?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pPr defTabSz="713047">
              <a:spcBef>
                <a:spcPts val="807"/>
              </a:spcBef>
              <a:defRPr/>
            </a:pPr>
            <a:r>
              <a:rPr lang="en-GB" sz="2800" dirty="0" smtClean="0"/>
              <a:t>Expert instructed to prepare report for court on behalf of 2 or more parties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sz="2800" dirty="0" smtClean="0"/>
              <a:t>Radical concept</a:t>
            </a:r>
          </a:p>
          <a:p>
            <a:pPr defTabSz="713047">
              <a:spcBef>
                <a:spcPts val="807"/>
              </a:spcBef>
              <a:defRPr/>
            </a:pPr>
            <a:r>
              <a:rPr lang="en-GB" sz="2800" dirty="0" smtClean="0"/>
              <a:t>Rationale: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avings </a:t>
            </a:r>
            <a:r>
              <a:rPr lang="en-GB" dirty="0"/>
              <a:t>in cost and delay</a:t>
            </a:r>
            <a:endParaRPr lang="en-US" dirty="0"/>
          </a:p>
          <a:p>
            <a:pPr lvl="1"/>
            <a:r>
              <a:rPr lang="en-GB" dirty="0" smtClean="0"/>
              <a:t>More likely </a:t>
            </a:r>
            <a:r>
              <a:rPr lang="en-GB" dirty="0"/>
              <a:t>to be impartial</a:t>
            </a:r>
            <a:endParaRPr lang="en-US" dirty="0"/>
          </a:p>
          <a:p>
            <a:pPr lvl="1"/>
            <a:r>
              <a:rPr lang="en-GB" dirty="0"/>
              <a:t>Likely to increase prospects of settlement</a:t>
            </a:r>
            <a:endParaRPr lang="en-US" dirty="0"/>
          </a:p>
          <a:p>
            <a:pPr lvl="1"/>
            <a:r>
              <a:rPr lang="en-GB" dirty="0"/>
              <a:t>Effective way of levelling playing field between parties of unequal resources</a:t>
            </a:r>
            <a:endParaRPr lang="en-US" dirty="0"/>
          </a:p>
          <a:p>
            <a:pPr lvl="1" defTabSz="713047">
              <a:spcBef>
                <a:spcPts val="807"/>
              </a:spcBef>
              <a:defRPr/>
            </a:pPr>
            <a:endParaRPr lang="en-GB" sz="2000" dirty="0" smtClean="0"/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9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Single joint expert?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pPr lvl="0"/>
            <a:r>
              <a:rPr lang="en-GB" dirty="0"/>
              <a:t>Access to Justice, Final Report, Lord Woolf </a:t>
            </a:r>
            <a:endParaRPr lang="en-US" dirty="0"/>
          </a:p>
          <a:p>
            <a:pPr lvl="0"/>
            <a:r>
              <a:rPr lang="en-GB" i="1" dirty="0"/>
              <a:t>P (A Child) v Mid Kent Area Healthcare NHS Trust</a:t>
            </a:r>
            <a:r>
              <a:rPr lang="en-GB" dirty="0"/>
              <a:t> [2001] EWCA </a:t>
            </a:r>
            <a:r>
              <a:rPr lang="en-GB" dirty="0" err="1"/>
              <a:t>Civ</a:t>
            </a:r>
            <a:r>
              <a:rPr lang="en-GB" dirty="0"/>
              <a:t> 1703:</a:t>
            </a:r>
            <a:endParaRPr lang="en-US" dirty="0"/>
          </a:p>
          <a:p>
            <a:pPr marL="400050" lvl="1" indent="0" algn="ctr">
              <a:buNone/>
            </a:pPr>
            <a:r>
              <a:rPr lang="en-GB" sz="3200" i="1" dirty="0"/>
              <a:t>“The starting point is: unless there is reason for not having a single expert, there should be only a single expert” </a:t>
            </a:r>
            <a:endParaRPr lang="en-US" sz="3200" i="1" dirty="0"/>
          </a:p>
          <a:p>
            <a:pPr lvl="0"/>
            <a:r>
              <a:rPr lang="en-GB" dirty="0" smtClean="0"/>
              <a:t>Central </a:t>
            </a:r>
            <a:r>
              <a:rPr lang="en-GB" dirty="0"/>
              <a:t>point </a:t>
            </a:r>
            <a:r>
              <a:rPr lang="en-GB" dirty="0" smtClean="0"/>
              <a:t>- court </a:t>
            </a:r>
            <a:r>
              <a:rPr lang="en-GB" dirty="0"/>
              <a:t>has wide discretion – now embodied in Part 35 Practice Direction</a:t>
            </a:r>
            <a:endParaRPr lang="en-US" dirty="0"/>
          </a:p>
          <a:p>
            <a:pPr lvl="1" defTabSz="713047">
              <a:spcBef>
                <a:spcPts val="807"/>
              </a:spcBef>
              <a:defRPr/>
            </a:pPr>
            <a:endParaRPr lang="en-GB" sz="2000" dirty="0" smtClean="0"/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CPR Part 35 Practice Direction </a:t>
            </a:r>
            <a:br>
              <a:rPr lang="en-US" sz="3600" b="1" dirty="0" smtClean="0"/>
            </a:br>
            <a:r>
              <a:rPr lang="en-US" sz="3600" b="1" dirty="0" smtClean="0"/>
              <a:t>– paragraph 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r>
              <a:rPr lang="en-GB" sz="2400" dirty="0" smtClean="0"/>
              <a:t>Is it proportionate </a:t>
            </a:r>
            <a:r>
              <a:rPr lang="en-GB" sz="2400" dirty="0"/>
              <a:t>to have separate experts </a:t>
            </a:r>
            <a:r>
              <a:rPr lang="en-GB" sz="2400" dirty="0" smtClean="0"/>
              <a:t>(amount in dispute, importance to parties, complexity)?</a:t>
            </a:r>
            <a:endParaRPr lang="en-US" sz="2400" dirty="0"/>
          </a:p>
          <a:p>
            <a:r>
              <a:rPr lang="en-GB" sz="2400" dirty="0" smtClean="0"/>
              <a:t>Is SJE </a:t>
            </a:r>
            <a:r>
              <a:rPr lang="en-GB" sz="2400" dirty="0"/>
              <a:t>likely to assist the parties and </a:t>
            </a:r>
            <a:r>
              <a:rPr lang="en-GB" sz="2400" dirty="0" smtClean="0"/>
              <a:t>court </a:t>
            </a:r>
            <a:r>
              <a:rPr lang="en-GB" sz="2400" dirty="0"/>
              <a:t>to resolve the issue more speedily and in a more cost-effective </a:t>
            </a:r>
            <a:r>
              <a:rPr lang="en-GB" sz="2400" dirty="0" smtClean="0"/>
              <a:t>way</a:t>
            </a:r>
          </a:p>
          <a:p>
            <a:r>
              <a:rPr lang="en-GB" sz="2400" dirty="0" smtClean="0"/>
              <a:t>Is expert evidence to </a:t>
            </a:r>
            <a:r>
              <a:rPr lang="en-GB" sz="2400" dirty="0"/>
              <a:t>be given on the issue of liability, causation or </a:t>
            </a:r>
            <a:r>
              <a:rPr lang="en-GB" sz="2400" dirty="0" smtClean="0"/>
              <a:t>quantum</a:t>
            </a:r>
            <a:endParaRPr lang="en-US" sz="2400" dirty="0"/>
          </a:p>
          <a:p>
            <a:r>
              <a:rPr lang="en-GB" sz="2400" dirty="0" smtClean="0"/>
              <a:t>Does the </a:t>
            </a:r>
            <a:r>
              <a:rPr lang="en-GB" sz="2400" dirty="0"/>
              <a:t>expert evidence falls within a substantially established area of knowledge which is unlikely to be in dispute or there is likely to be a range of expert </a:t>
            </a:r>
            <a:r>
              <a:rPr lang="en-GB" sz="2400" dirty="0" smtClean="0"/>
              <a:t>opinion</a:t>
            </a:r>
            <a:endParaRPr lang="en-US" sz="2400" dirty="0"/>
          </a:p>
          <a:p>
            <a:r>
              <a:rPr lang="en-GB" sz="2400" dirty="0" smtClean="0"/>
              <a:t>Has a </a:t>
            </a:r>
            <a:r>
              <a:rPr lang="en-GB" sz="2400" dirty="0"/>
              <a:t>party </a:t>
            </a:r>
            <a:r>
              <a:rPr lang="en-GB" sz="2400" dirty="0" smtClean="0"/>
              <a:t>already </a:t>
            </a:r>
            <a:r>
              <a:rPr lang="en-GB" sz="2400" dirty="0"/>
              <a:t>instructed an expert on the issue in question </a:t>
            </a:r>
            <a:r>
              <a:rPr lang="en-GB" sz="2400" dirty="0" smtClean="0"/>
              <a:t>(and was this </a:t>
            </a:r>
            <a:r>
              <a:rPr lang="en-GB" sz="2400" dirty="0"/>
              <a:t>in compliance with any practice direction or relevant pre-action </a:t>
            </a:r>
            <a:r>
              <a:rPr lang="en-GB" sz="2400" dirty="0" smtClean="0"/>
              <a:t>protocol)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CPR Part 35 Practice Direction </a:t>
            </a:r>
            <a:br>
              <a:rPr lang="en-US" sz="3600" b="1" dirty="0" smtClean="0"/>
            </a:br>
            <a:r>
              <a:rPr lang="en-US" sz="3600" b="1" dirty="0" smtClean="0"/>
              <a:t>– paragraph 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r>
              <a:rPr lang="en-GB" sz="2800" dirty="0" smtClean="0"/>
              <a:t>Questions in accordance with rule 35.6 are likely to remove the need for the other party to instruct an expert if one party has already instructed an expert</a:t>
            </a:r>
            <a:endParaRPr lang="en-US" sz="2800" dirty="0" smtClean="0"/>
          </a:p>
          <a:p>
            <a:r>
              <a:rPr lang="en-GB" sz="2800" dirty="0" smtClean="0"/>
              <a:t>Questions put to SJE may not conclusively deal with all issues that may require testing prior to trial</a:t>
            </a:r>
            <a:endParaRPr lang="en-US" sz="2800" dirty="0" smtClean="0"/>
          </a:p>
          <a:p>
            <a:r>
              <a:rPr lang="en-GB" sz="2800" dirty="0" smtClean="0"/>
              <a:t>Instruction of SJE may be impractical if conference required</a:t>
            </a:r>
            <a:endParaRPr lang="en-US" sz="2800" dirty="0" smtClean="0"/>
          </a:p>
          <a:p>
            <a:r>
              <a:rPr lang="en-GB" sz="2800" dirty="0" smtClean="0"/>
              <a:t>Claim to privilege may render SJE inappropriate</a:t>
            </a:r>
            <a:endParaRPr lang="en-US" sz="2800" dirty="0" smtClean="0"/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Own party expert after SJE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79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smtClean="0"/>
              <a:t>Daniels </a:t>
            </a:r>
            <a:r>
              <a:rPr lang="en-US" sz="2800" i="1" dirty="0"/>
              <a:t>v Walker</a:t>
            </a:r>
            <a:r>
              <a:rPr lang="en-US" sz="2800" dirty="0"/>
              <a:t> [2000] 1 WLR 1382, CA, </a:t>
            </a:r>
            <a:r>
              <a:rPr lang="en-US" sz="2800" dirty="0" smtClean="0"/>
              <a:t>per Lord </a:t>
            </a:r>
            <a:r>
              <a:rPr lang="en-US" sz="2800" dirty="0"/>
              <a:t>Woolf </a:t>
            </a:r>
            <a:r>
              <a:rPr lang="en-US" sz="2800" dirty="0" smtClean="0"/>
              <a:t>MR:</a:t>
            </a:r>
          </a:p>
          <a:p>
            <a:r>
              <a:rPr lang="en-US" sz="2800" dirty="0" smtClean="0"/>
              <a:t>If seeks further expert for reasons that are not “fanciful” </a:t>
            </a:r>
            <a:r>
              <a:rPr lang="is-IS" sz="2800" dirty="0" smtClean="0"/>
              <a:t>…</a:t>
            </a:r>
          </a:p>
          <a:p>
            <a:r>
              <a:rPr lang="en-US" sz="2800" dirty="0" smtClean="0"/>
              <a:t>Sensible view is not to ask the court straight away, but put questions to SJE</a:t>
            </a:r>
          </a:p>
          <a:p>
            <a:r>
              <a:rPr lang="en-US" sz="2800" dirty="0" smtClean="0"/>
              <a:t>Modest sum – more rigorous approach. At most just ask questions</a:t>
            </a:r>
          </a:p>
          <a:p>
            <a:r>
              <a:rPr lang="en-US" sz="2800" dirty="0" smtClean="0"/>
              <a:t>Even if separate experts, cross-examination only as a last resort</a:t>
            </a:r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But ultimately </a:t>
            </a:r>
            <a:r>
              <a:rPr lang="is-IS" sz="3600" b="1" dirty="0" smtClean="0"/>
              <a:t>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09"/>
            <a:ext cx="8229600" cy="4479171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Cosgrove v Pattison </a:t>
            </a:r>
            <a:r>
              <a:rPr lang="en-GB" sz="2800" dirty="0" smtClean="0"/>
              <a:t>[2001] CP Rep 68</a:t>
            </a:r>
          </a:p>
          <a:p>
            <a:pPr lvl="1"/>
            <a:r>
              <a:rPr lang="en-GB" sz="2400" dirty="0" smtClean="0"/>
              <a:t>Nature and nature of issues</a:t>
            </a:r>
          </a:p>
          <a:p>
            <a:pPr lvl="1"/>
            <a:r>
              <a:rPr lang="en-GB" sz="2400" dirty="0" smtClean="0"/>
              <a:t>Reason new expert wanted</a:t>
            </a:r>
          </a:p>
          <a:p>
            <a:pPr lvl="1"/>
            <a:r>
              <a:rPr lang="en-GB" sz="2400" dirty="0" smtClean="0"/>
              <a:t>Amount at stake – if not purely money, nature of issues at stake and importance</a:t>
            </a:r>
          </a:p>
          <a:p>
            <a:pPr lvl="1"/>
            <a:r>
              <a:rPr lang="en-GB" sz="2400" dirty="0" smtClean="0"/>
              <a:t>Effect on conduct of trial</a:t>
            </a:r>
          </a:p>
          <a:p>
            <a:pPr lvl="1"/>
            <a:r>
              <a:rPr lang="en-GB" sz="2400" dirty="0" smtClean="0"/>
              <a:t>Delay in making application</a:t>
            </a:r>
          </a:p>
          <a:p>
            <a:pPr lvl="1"/>
            <a:r>
              <a:rPr lang="en-GB" sz="2400" dirty="0" smtClean="0"/>
              <a:t>Delay caused by further expert</a:t>
            </a:r>
          </a:p>
          <a:p>
            <a:pPr lvl="1"/>
            <a:r>
              <a:rPr lang="en-GB" sz="2400" dirty="0" smtClean="0"/>
              <a:t>“</a:t>
            </a:r>
            <a:r>
              <a:rPr lang="en-GB" sz="2400" i="1" dirty="0" smtClean="0"/>
              <a:t>the overall justice to the parties in the context of the litigation</a:t>
            </a:r>
            <a:r>
              <a:rPr lang="en-GB" sz="2400" dirty="0" smtClean="0"/>
              <a:t>”</a:t>
            </a:r>
            <a:endParaRPr lang="en-US" sz="2400" dirty="0" smtClean="0"/>
          </a:p>
          <a:p>
            <a:pPr defTabSz="713047">
              <a:spcBef>
                <a:spcPts val="807"/>
              </a:spcBef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959658"/>
            <a:ext cx="2411760" cy="644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9711" y="8365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5022</TotalTime>
  <Words>868</Words>
  <Application>Microsoft Macintosh PowerPoint</Application>
  <PresentationFormat>On-screen Show (4:3)</PresentationFormat>
  <Paragraphs>96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A cacophony of experts (and some of my pet hates)</vt:lpstr>
      <vt:lpstr>Duty of the court – overriding objective   </vt:lpstr>
      <vt:lpstr>Duty of the Arbitrator  s.33 of the Arbitration Act 1996</vt:lpstr>
      <vt:lpstr>Single joint expert?</vt:lpstr>
      <vt:lpstr>Single joint expert? (2)</vt:lpstr>
      <vt:lpstr>CPR Part 35 Practice Direction  – paragraph 7</vt:lpstr>
      <vt:lpstr>CPR Part 35 Practice Direction  – paragraph 7</vt:lpstr>
      <vt:lpstr>Own party expert after SJE</vt:lpstr>
      <vt:lpstr>But ultimately ….</vt:lpstr>
      <vt:lpstr>Is there a hurdle if seeking own-expert?</vt:lpstr>
      <vt:lpstr>Own expert refused – can SJE be cross-examined?</vt:lpstr>
      <vt:lpstr>Use by expert A of report from expert B</vt:lpstr>
      <vt:lpstr>Top tips (my pet hates)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Clarke</dc:creator>
  <cp:lastModifiedBy>Justina Stewart</cp:lastModifiedBy>
  <cp:revision>192</cp:revision>
  <cp:lastPrinted>2017-06-03T14:43:02Z</cp:lastPrinted>
  <dcterms:created xsi:type="dcterms:W3CDTF">2016-01-27T13:03:53Z</dcterms:created>
  <dcterms:modified xsi:type="dcterms:W3CDTF">2017-06-05T10:12:17Z</dcterms:modified>
</cp:coreProperties>
</file>