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61" r:id="rId6"/>
    <p:sldId id="257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B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8" autoAdjust="0"/>
    <p:restoredTop sz="94700"/>
  </p:normalViewPr>
  <p:slideViewPr>
    <p:cSldViewPr snapToGrid="0">
      <p:cViewPr varScale="1">
        <p:scale>
          <a:sx n="70" d="100"/>
          <a:sy n="70" d="100"/>
        </p:scale>
        <p:origin x="57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9A1530-AAF2-4A36-A291-085BCEABBBCF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CDC51-09E6-4055-8DA0-E1FD36BF56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9576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C3DA56-AE62-F948-B6D5-00E0EA2ABF38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789B1-AB8B-7349-8AFE-56B6A596E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7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89B1-AB8B-7349-8AFE-56B6A596E9E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427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89B1-AB8B-7349-8AFE-56B6A596E9E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687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89B1-AB8B-7349-8AFE-56B6A596E9E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93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89B1-AB8B-7349-8AFE-56B6A596E9E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79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789B1-AB8B-7349-8AFE-56B6A596E9EA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445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1B369-FA20-DF56-F451-60B634120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25B5E7-A16C-9634-88D9-E9485A9860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6D90E5-BD61-4043-99CF-35976994A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5C68B98-8FE8-2B8D-7D3E-99D1798A9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3ECB59-33BE-676F-A0F4-AAB01F8D3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564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77E4FB-8862-070E-F670-99A60E1D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DD87EBB-DBE5-F81A-0326-56E903424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E06D65-EF5C-2344-052E-3DDBA8F7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D2491E-B6F3-DF51-823A-C5E539FCC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7F107E8-140F-62EB-F586-DFC4CC76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6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FF3085B-8605-40F0-AF99-BEB513696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769DEED-BB12-DC7D-72CD-AC20A8EF89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60F25A-5209-B36E-B66B-EF00F4CFF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E85783-1905-91ED-6D4B-53C565502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0ECA0-B76D-6CDE-F9E9-78B7F6EC5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550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D71275-6E47-7E4D-5FB5-75D3A5F2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4397829" cy="1325563"/>
          </a:xfrm>
        </p:spPr>
        <p:txBody>
          <a:bodyPr>
            <a:normAutofit/>
          </a:bodyPr>
          <a:lstStyle>
            <a:lvl1pPr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3A9D82-9D2A-3E4B-665E-56F4E8F0D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408714" cy="32797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1DFDE0-A488-22FC-3DC6-ABBE288B4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D03944-20EF-B63F-60C8-597171CD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8BDF89-AFA3-29F4-D6DE-26B3F9784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86026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7AF28-AE27-42A6-3454-D64F7EF26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D75BA99-E155-A708-2BBB-DA799F9F8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850A55-5159-EE68-90FE-8DAF91C1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EABDC7-1BD4-5FF8-BF22-A236B398B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0D7749-46FA-D2D1-D3C6-F50D371B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366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CEB863-8BBB-2393-4320-385A35DAD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7527D6-F51D-C6DC-51EF-AEE7D6D16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16F5EF-D643-CDC8-39E8-ADF1C808D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3DF7ABA-F2FD-A3E3-A3D7-DDF330C5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71D9B2E-F5E3-1FB8-ECB5-7083FFE0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D41FE4-721B-7C5A-C269-2BBC0477E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266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B014BA-269A-37F9-1C80-F1BBB836E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234682-748E-297B-5EC0-8DABF009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4938A0-E6ED-4950-FE42-9724FD2D1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00A2F17-360C-6993-73A6-A5F6AEF942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2D6214C-B2AF-95BB-8D6A-3E9661653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94F584-D50B-E7DB-3AA9-E5E49582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A62F15B-C440-EE10-9099-5AED3995A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6489E8-0FEE-BE56-EAE1-E7FF3255E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674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116F9-0FA4-E336-2450-B3CFE491A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9023E30-715A-AF59-D9B6-B97052E3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9467A00-011C-A6F7-848C-7DBED045A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868A8F-57E0-7CEF-8D16-100EEEF9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06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F4DCE15-A847-07C8-0845-322D8BB1F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F4F430-1E52-1CA2-247A-6D8F967F8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6F99839-AC0F-C316-F9B6-650694DA9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065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7A96CA-EA45-F725-5889-2E2037F72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6448CD-4A73-EFB5-3E40-A58D9262C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8311A34-8072-1EDA-8FDB-D5C508A4A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B439B8-FF4F-4D71-D540-47644CC1B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AD1630-839C-630B-A841-806C67A0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2E75D-6ABA-AA9C-FF81-ECBA7F1B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6325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A8E834-5748-21B5-05DE-4C6238D70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6ED7F7A-C5C5-F4C8-C9E3-31762D154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FA3614-1033-916E-A7F5-E433FA8F65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36039C-8542-6C28-9631-78A910301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E78C11E-6FE0-69E8-865D-0ED9991E3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BD7BA5F-8F85-549F-4AEF-0351FA085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021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31E37EC-E17A-48E6-C660-8FD3ACB9F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1E17784-8FAC-BE4A-8780-CE0C04F47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99434E-BFAE-0D11-10AC-E045E22DB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6E1E3-EC0C-45D0-A26E-492EF29A081D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6B2A62-8B69-64CC-0378-029982A6EA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7EA6A5-478E-BA73-6EB0-FA2153276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897A20-D87C-49D1-A5AD-AD96FEE38F4E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blue and white logo&#10;&#10;Description automatically generated">
            <a:extLst>
              <a:ext uri="{FF2B5EF4-FFF2-40B4-BE49-F238E27FC236}">
                <a16:creationId xmlns:a16="http://schemas.microsoft.com/office/drawing/2014/main" xmlns="" id="{82DDC818-3189-78AB-A25C-CBC772985E5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7886" y="5627392"/>
            <a:ext cx="1894114" cy="123060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09B3DD9-F594-83D1-B1B0-0EF478468F5B}"/>
              </a:ext>
            </a:extLst>
          </p:cNvPr>
          <p:cNvSpPr/>
          <p:nvPr userDrawn="1"/>
        </p:nvSpPr>
        <p:spPr>
          <a:xfrm>
            <a:off x="0" y="5627914"/>
            <a:ext cx="10450286" cy="1306286"/>
          </a:xfrm>
          <a:prstGeom prst="rect">
            <a:avLst/>
          </a:prstGeom>
          <a:solidFill>
            <a:srgbClr val="212B7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29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12B7E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12B7E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12B7E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12B7E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7E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12B7E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ghtning striking lightning in the sky&#10;&#10;Description automatically generated">
            <a:extLst>
              <a:ext uri="{FF2B5EF4-FFF2-40B4-BE49-F238E27FC236}">
                <a16:creationId xmlns:a16="http://schemas.microsoft.com/office/drawing/2014/main" xmlns="" id="{441DE34E-3991-B241-3393-FAE269315BF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47158"/>
            <a:ext cx="12192000" cy="7906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10249F-1312-CA98-457A-886154EC78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77" y="1638795"/>
            <a:ext cx="4300694" cy="2844184"/>
          </a:xfrm>
        </p:spPr>
        <p:txBody>
          <a:bodyPr>
            <a:normAutofit fontScale="90000"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</a:rPr>
              <a:t/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The Post Office Limited treatment and abuse of Sub Post Masters (SPM)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i="1" dirty="0">
                <a:solidFill>
                  <a:schemeClr val="bg1"/>
                </a:solidFill>
              </a:rPr>
              <a:t>- A perfect storm</a:t>
            </a:r>
            <a:r>
              <a:rPr lang="en-GB" sz="3600" dirty="0">
                <a:solidFill>
                  <a:schemeClr val="bg1"/>
                </a:solidFill>
              </a:rPr>
              <a:t/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/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NIFA Annual Conference</a:t>
            </a:r>
            <a:br>
              <a:rPr lang="en-GB" sz="2000" dirty="0" smtClean="0">
                <a:solidFill>
                  <a:schemeClr val="bg1"/>
                </a:solidFill>
              </a:rPr>
            </a:br>
            <a:r>
              <a:rPr lang="en-GB" sz="2000" dirty="0">
                <a:solidFill>
                  <a:schemeClr val="bg1"/>
                </a:solidFill>
              </a:rPr>
              <a:t/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21</a:t>
            </a:r>
            <a:r>
              <a:rPr lang="en-GB" sz="2000" baseline="30000" dirty="0" smtClean="0">
                <a:solidFill>
                  <a:schemeClr val="bg1"/>
                </a:solidFill>
              </a:rPr>
              <a:t>st</a:t>
            </a:r>
            <a:r>
              <a:rPr lang="en-GB" sz="2000" dirty="0" smtClean="0">
                <a:solidFill>
                  <a:schemeClr val="bg1"/>
                </a:solidFill>
              </a:rPr>
              <a:t>. </a:t>
            </a:r>
            <a:r>
              <a:rPr lang="en-GB" sz="2000" dirty="0">
                <a:solidFill>
                  <a:schemeClr val="bg1"/>
                </a:solidFill>
              </a:rPr>
              <a:t>November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6464DD0-0348-979D-1835-4F2D0BCEE6E9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550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E93C9BC-1676-A219-B4EB-82DCF06C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FBFF1A-03E8-CE1D-43DA-E1F40FE4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FORENSIC ACCOUNTANT'S ROLES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4E84BD-00FB-786C-DA31-745886327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Investigation </a:t>
            </a:r>
          </a:p>
          <a:p>
            <a:r>
              <a:rPr lang="en-GB" sz="2400" dirty="0"/>
              <a:t>Reporting </a:t>
            </a:r>
          </a:p>
          <a:p>
            <a:r>
              <a:rPr lang="en-GB" sz="2400" dirty="0"/>
              <a:t>Expert Evidence </a:t>
            </a:r>
          </a:p>
          <a:p>
            <a:r>
              <a:rPr lang="en-GB" sz="2400" dirty="0"/>
              <a:t>Over-riding obligation to Court/ Tribunal </a:t>
            </a:r>
          </a:p>
          <a:p>
            <a:r>
              <a:rPr lang="en-GB" sz="2400" dirty="0"/>
              <a:t>Professional standards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63032A4-320A-432E-89DA-90F3F56FD27A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Lightning bolts of lightening in the sky&#10;&#10;Description automatically generated">
            <a:extLst>
              <a:ext uri="{FF2B5EF4-FFF2-40B4-BE49-F238E27FC236}">
                <a16:creationId xmlns:a16="http://schemas.microsoft.com/office/drawing/2014/main" xmlns="" id="{E7A18FB2-8B25-9F7D-68EB-C7F112A4734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3705" y="0"/>
            <a:ext cx="7716253" cy="565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43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DC7964-2ACD-6B43-054E-013CD1821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E96014-CB75-7519-08C6-042B306FB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THE PERFECT STORM </a:t>
            </a:r>
            <a:br>
              <a:rPr lang="en-GB" sz="2000" dirty="0"/>
            </a:br>
            <a:r>
              <a:rPr lang="en-GB" sz="2000" dirty="0"/>
              <a:t>- FOR AN INVESTIGATOR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829DF1-CAC1-5A24-128C-E8C7F76C6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Last one-sided instruction </a:t>
            </a:r>
          </a:p>
          <a:p>
            <a:r>
              <a:rPr lang="en-GB" sz="2400" dirty="0"/>
              <a:t>Limited document access </a:t>
            </a:r>
          </a:p>
          <a:p>
            <a:r>
              <a:rPr lang="en-GB" sz="2400" dirty="0"/>
              <a:t>Time pressure to produce report / evidence / conclusions </a:t>
            </a:r>
          </a:p>
          <a:p>
            <a:r>
              <a:rPr lang="en-GB" sz="2400" dirty="0"/>
              <a:t>Restricted access to client / legal team</a:t>
            </a:r>
          </a:p>
          <a:p>
            <a:r>
              <a:rPr lang="en-GB" sz="2400" dirty="0"/>
              <a:t>Exclusion from discussions / no overview of case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BDAFB19-12E0-EB15-8F07-DB31E7921B0F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Lightning striking lightning in the sky&#10;&#10;Description automatically generated">
            <a:extLst>
              <a:ext uri="{FF2B5EF4-FFF2-40B4-BE49-F238E27FC236}">
                <a16:creationId xmlns:a16="http://schemas.microsoft.com/office/drawing/2014/main" xmlns="" id="{24C6E8E7-A077-772F-77B3-25848E5A3B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5336"/>
          <a:stretch/>
        </p:blipFill>
        <p:spPr>
          <a:xfrm>
            <a:off x="3512316" y="0"/>
            <a:ext cx="8679684" cy="562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1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D1B51A4-3B56-8ADD-E52C-45D0D2D4B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4F3BDC0-0A21-6B16-987C-64B5E7255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A SALUTORY TALE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8A9C2BC-B832-7A4F-342C-2D88E9312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Jason Coyne (2003) compared to (2019)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944F98-1A96-0F08-7F0B-E55E21937E6B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people standing in a field with lightning&#10;&#10;Description automatically generated">
            <a:extLst>
              <a:ext uri="{FF2B5EF4-FFF2-40B4-BE49-F238E27FC236}">
                <a16:creationId xmlns:a16="http://schemas.microsoft.com/office/drawing/2014/main" xmlns="" id="{1F087C0C-E6DB-5219-8AD2-309F53D8E3E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90" y="0"/>
            <a:ext cx="6801853" cy="564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4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94219D-86F5-5F8E-A7DB-8ED8122DC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A89747-4B31-C241-9E4D-941D5B904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THE PERFECT STORM</a:t>
            </a:r>
            <a:br>
              <a:rPr lang="en-GB" sz="2000" dirty="0"/>
            </a:br>
            <a:r>
              <a:rPr lang="en-GB" sz="2000" dirty="0"/>
              <a:t>- FOR AN EXPERT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E8EC411-EE76-6789-9627-11CB3B6D9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Independence versus Solicitors wish to win the case </a:t>
            </a:r>
          </a:p>
          <a:p>
            <a:r>
              <a:rPr lang="en-GB" dirty="0"/>
              <a:t>Cost budget and payment for expert fees</a:t>
            </a:r>
          </a:p>
          <a:p>
            <a:r>
              <a:rPr lang="en-GB" dirty="0"/>
              <a:t>Clarity of instruction and expert shopping</a:t>
            </a:r>
          </a:p>
          <a:p>
            <a:r>
              <a:rPr lang="en-GB" dirty="0"/>
              <a:t>Use of short timescales, deadlines and late instructions </a:t>
            </a:r>
          </a:p>
          <a:p>
            <a:r>
              <a:rPr lang="en-GB" dirty="0"/>
              <a:t>Feedback on expert performance and learning outcome of the case.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EA86D55-D15A-9466-2CC8-89795DAA334C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Lightning lighting in the sky&#10;&#10;Description automatically generated">
            <a:extLst>
              <a:ext uri="{FF2B5EF4-FFF2-40B4-BE49-F238E27FC236}">
                <a16:creationId xmlns:a16="http://schemas.microsoft.com/office/drawing/2014/main" xmlns="" id="{B46FD63D-AB6D-DC67-7A66-F542E1DAAC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709" y="0"/>
            <a:ext cx="6068291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31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6B62052-36DC-B6F2-DE59-E199B2CFF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2BE56C-49C9-BBFB-7085-F40545D61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THE PERFECT STORM</a:t>
            </a:r>
            <a:br>
              <a:rPr lang="en-GB" sz="2000" dirty="0"/>
            </a:br>
            <a:r>
              <a:rPr lang="en-GB" sz="2000" dirty="0"/>
              <a:t>- FOR THE GOVERNMENT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09FB6A6C-3FAB-166A-7885-4A9AA48EB6E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8768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3300" dirty="0"/>
              <a:t>Leaving 100% owned trading subsidiary to be managed by DTO / BEIS / BIS / DBT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Failure to take an overview of prosecution of POL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Allowing POL to operate “silo” mentality and mislead Parliament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Appointing the wrong BIS / DBT nominated board directors to POL 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Failure to deal with complaints or other reports through MPs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Wrongfully accepting benefits of “stolen SPM” money</a:t>
            </a:r>
          </a:p>
          <a:p>
            <a:pPr>
              <a:lnSpc>
                <a:spcPct val="120000"/>
              </a:lnSpc>
            </a:pPr>
            <a:r>
              <a:rPr lang="en-GB" sz="3300" dirty="0"/>
              <a:t>Perverting the course of justice.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FEDDF59-0D4D-019B-5119-EBAAE760D2D1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A dark clouds in the sky&#10;&#10;Description automatically generated">
            <a:extLst>
              <a:ext uri="{FF2B5EF4-FFF2-40B4-BE49-F238E27FC236}">
                <a16:creationId xmlns:a16="http://schemas.microsoft.com/office/drawing/2014/main" xmlns="" id="{2B49A3E5-6B75-7F55-400B-31267EB58B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709" y="0"/>
            <a:ext cx="6068291" cy="566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4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B74181-00E4-3381-C336-13ED19A08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BD658D-F72A-1842-D30B-FF996B40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FORENSIC ACCOUNTANTS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C08821F9-526B-D13F-0C2F-1B0C1EC6EE9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22E26C79-15F6-2112-7AC6-E7E660B702DD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Did not assist or listen to SPM </a:t>
            </a:r>
          </a:p>
          <a:p>
            <a:r>
              <a:rPr lang="en-GB" dirty="0"/>
              <a:t>Did not insist on all evidence </a:t>
            </a:r>
          </a:p>
          <a:p>
            <a:r>
              <a:rPr lang="en-GB" dirty="0"/>
              <a:t>Did not attend client and legal meetings during case</a:t>
            </a:r>
          </a:p>
          <a:p>
            <a:r>
              <a:rPr lang="en-GB" dirty="0"/>
              <a:t>Worked in isolation </a:t>
            </a:r>
          </a:p>
          <a:p>
            <a:r>
              <a:rPr lang="en-GB" dirty="0"/>
              <a:t>Gave opinions based on slanted instructions and filtered incomplete late evidence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76AD5A-1131-04C4-2D3B-38BD628AF5E8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A dark clouds over water&#10;&#10;Description automatically generated">
            <a:extLst>
              <a:ext uri="{FF2B5EF4-FFF2-40B4-BE49-F238E27FC236}">
                <a16:creationId xmlns:a16="http://schemas.microsoft.com/office/drawing/2014/main" xmlns="" id="{A1D1B8D6-67A5-A77C-4177-F43DC91A8B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7874" y="0"/>
            <a:ext cx="6144126" cy="564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018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4EF9AF-9F14-A5E4-4BDC-2720E0C10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F06C74-F2B9-C58C-06C0-BC995DBA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CONSEQUENCES FOR SPMS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5E6A504-5863-3B45-EB54-3ACE75BDE91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FA8AA9C1-37BC-219E-FBE6-04D3DD04DD2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Bankruptcy / IVAs</a:t>
            </a:r>
          </a:p>
          <a:p>
            <a:r>
              <a:rPr lang="en-GB" dirty="0"/>
              <a:t>Loss of home, business, managing security, loss of reputation </a:t>
            </a:r>
          </a:p>
          <a:p>
            <a:r>
              <a:rPr lang="en-GB" dirty="0"/>
              <a:t>Loss of reputation </a:t>
            </a:r>
          </a:p>
          <a:p>
            <a:r>
              <a:rPr lang="en-GB" dirty="0"/>
              <a:t>Frustrated and abandoned</a:t>
            </a:r>
          </a:p>
          <a:p>
            <a:r>
              <a:rPr lang="en-GB" dirty="0"/>
              <a:t>Angry and seeking redress and truth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79FC14-6C88-F662-A4F3-4B7A68983B06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people holding a banner&#10;&#10;Description automatically generated">
            <a:extLst>
              <a:ext uri="{FF2B5EF4-FFF2-40B4-BE49-F238E27FC236}">
                <a16:creationId xmlns:a16="http://schemas.microsoft.com/office/drawing/2014/main" xmlns="" id="{72907479-5C14-7942-A9DF-F43629770C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578" y="-32084"/>
            <a:ext cx="6256421" cy="56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61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8A98353-07C7-32C9-FF92-DFEF75C13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4EB046-5BB5-FB5A-1301-87115A25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PUBLIC VIEW OF THE PROFESSION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57D9CCC4-B74F-B872-E76F-7D17038D98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98A5007F-87D1-D2CA-22A8-EE729E1F9C84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Failure of accountants to assist SPMs</a:t>
            </a:r>
          </a:p>
          <a:p>
            <a:r>
              <a:rPr lang="en-GB" dirty="0"/>
              <a:t>Priority in getting fees paid over duty to client </a:t>
            </a:r>
          </a:p>
          <a:p>
            <a:r>
              <a:rPr lang="en-GB" dirty="0"/>
              <a:t>Failure to use accountancy skills to challenge computer figures </a:t>
            </a:r>
          </a:p>
          <a:p>
            <a:r>
              <a:rPr lang="en-GB" dirty="0"/>
              <a:t>Public accountability and duty </a:t>
            </a:r>
          </a:p>
          <a:p>
            <a:r>
              <a:rPr lang="en-GB" dirty="0"/>
              <a:t>Inertia in reporting wrongs and supporting small client 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5DB646-1A74-5DB3-33B6-7BAA25360294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holding banners&#10;&#10;Description automatically generated">
            <a:extLst>
              <a:ext uri="{FF2B5EF4-FFF2-40B4-BE49-F238E27FC236}">
                <a16:creationId xmlns:a16="http://schemas.microsoft.com/office/drawing/2014/main" xmlns="" id="{52F45580-3B5B-1270-7EC8-FEFBD3F70E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291" y="0"/>
            <a:ext cx="6123709" cy="564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320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4814F78-A4BA-8110-3C35-FEBDC08FE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DE75F-5F1C-72B9-0AAB-42D82AF3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INDEPENDENCE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252C3C8A-6C8A-C7D1-2F39-AD0EE61B0F1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CC4F867D-1EDC-B405-C4C0-D25B3D1DA87B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CPR Part 35 Practice Direction – independence </a:t>
            </a:r>
          </a:p>
          <a:p>
            <a:r>
              <a:rPr lang="en-GB" dirty="0"/>
              <a:t>Activity objectively as an individual </a:t>
            </a:r>
          </a:p>
          <a:p>
            <a:r>
              <a:rPr lang="en-GB" dirty="0"/>
              <a:t>Conflicts of interest in potential bias</a:t>
            </a:r>
          </a:p>
          <a:p>
            <a:r>
              <a:rPr lang="en-GB" dirty="0"/>
              <a:t>Lawler communication might INTERFERE (Moore v </a:t>
            </a:r>
            <a:r>
              <a:rPr lang="en-GB" dirty="0" err="1"/>
              <a:t>Getahun</a:t>
            </a:r>
            <a:r>
              <a:rPr lang="en-GB" dirty="0"/>
              <a:t> 2015 ONCA 55 (CA))</a:t>
            </a:r>
          </a:p>
          <a:p>
            <a:r>
              <a:rPr lang="en-GB" dirty="0"/>
              <a:t>Admissibility and avoiding opinions on materials issues of person.</a:t>
            </a: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6DBF290-12E6-6C57-A4E2-CDDA629BFB8B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xmlns="" id="{AB06CB16-DDAD-E048-8F49-AF0A83A613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56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707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CA1FFE-A1A6-46F7-DAAF-FF4828DE3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E10258-2F7F-292C-1BEF-2A395E3A3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ADMISSABILITY  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xmlns="" id="{EA70E213-BDB1-6098-6065-52C17DE7C70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408714" cy="3279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EC7C1FF5-1962-595E-5656-4BD7DA1AFBDA}"/>
              </a:ext>
            </a:extLst>
          </p:cNvPr>
          <p:cNvSpPr txBox="1">
            <a:spLocks/>
          </p:cNvSpPr>
          <p:nvPr/>
        </p:nvSpPr>
        <p:spPr>
          <a:xfrm>
            <a:off x="990600" y="1978025"/>
            <a:ext cx="5073316" cy="4121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12B7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dirty="0"/>
              <a:t>Relevance </a:t>
            </a:r>
          </a:p>
          <a:p>
            <a:pPr>
              <a:lnSpc>
                <a:spcPct val="120000"/>
              </a:lnSpc>
            </a:pPr>
            <a:r>
              <a:rPr lang="en-GB" dirty="0"/>
              <a:t>Necessity </a:t>
            </a:r>
          </a:p>
          <a:p>
            <a:pPr>
              <a:lnSpc>
                <a:spcPct val="120000"/>
              </a:lnSpc>
            </a:pPr>
            <a:r>
              <a:rPr lang="en-GB" dirty="0"/>
              <a:t>Absence of an exclusion rule </a:t>
            </a:r>
          </a:p>
          <a:p>
            <a:pPr>
              <a:lnSpc>
                <a:spcPct val="120000"/>
              </a:lnSpc>
            </a:pPr>
            <a:r>
              <a:rPr lang="en-GB" dirty="0"/>
              <a:t>Properly qualified expert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/>
              <a:t>White Burgess </a:t>
            </a:r>
            <a:r>
              <a:rPr lang="en-GB" sz="1400" dirty="0" err="1"/>
              <a:t>Langille</a:t>
            </a:r>
            <a:r>
              <a:rPr lang="en-GB" sz="1400" dirty="0"/>
              <a:t> Inman v Abbott and </a:t>
            </a:r>
            <a:r>
              <a:rPr lang="en-GB" sz="1400" dirty="0" err="1"/>
              <a:t>Halburton</a:t>
            </a:r>
            <a:r>
              <a:rPr lang="en-GB" sz="1400" dirty="0"/>
              <a:t> Co. 2015 SCC 23 (CANT II) 2015 25 CR c82 (Supreme Court of Canada)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400" dirty="0"/>
              <a:t>Judge balance potential risks and benefits against prejudice, confusion and time </a:t>
            </a:r>
            <a:r>
              <a:rPr lang="en-GB" sz="1400" dirty="0" smtClean="0"/>
              <a:t>(R v. </a:t>
            </a:r>
            <a:r>
              <a:rPr lang="en-GB" sz="1400" smtClean="0"/>
              <a:t>Mohan (1994) 2SCR 9)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C7F669-A202-52CC-7091-374B177A8F95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4" descr="A person wearing a white shirt with a red and white logo on it&#10;&#10;Description automatically generated">
            <a:extLst>
              <a:ext uri="{FF2B5EF4-FFF2-40B4-BE49-F238E27FC236}">
                <a16:creationId xmlns:a16="http://schemas.microsoft.com/office/drawing/2014/main" xmlns="" id="{CE5547D0-930F-0EBA-B2DD-B4AEB17415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0378" y="0"/>
            <a:ext cx="5951622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95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6A9E78-037E-FF8C-38FA-32A7A923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CONTRACTS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0EC83F-9BF6-DB48-EB8C-C0AED4A95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Dept. Business and Trade </a:t>
            </a:r>
          </a:p>
          <a:p>
            <a:r>
              <a:rPr lang="en-GB" sz="2400" dirty="0"/>
              <a:t>Post Office Ltd (POL)</a:t>
            </a:r>
          </a:p>
          <a:p>
            <a:r>
              <a:rPr lang="en-GB" sz="2400" dirty="0"/>
              <a:t>SPM and Crown Office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878B52-1C75-6076-1D63-2BAF1117CF3F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A stone post office with gold letters&#10;&#10;Description automatically generated">
            <a:extLst>
              <a:ext uri="{FF2B5EF4-FFF2-40B4-BE49-F238E27FC236}">
                <a16:creationId xmlns:a16="http://schemas.microsoft.com/office/drawing/2014/main" xmlns="" id="{6AE96496-C662-DD9A-51FB-12D96CBCC0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844" y="0"/>
            <a:ext cx="7437941" cy="564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514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286638C-F20A-3221-6101-76110CD44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ark clouds in the sky&#10;&#10;Description automatically generated">
            <a:extLst>
              <a:ext uri="{FF2B5EF4-FFF2-40B4-BE49-F238E27FC236}">
                <a16:creationId xmlns:a16="http://schemas.microsoft.com/office/drawing/2014/main" xmlns="" id="{0D09C624-185E-B4C1-3F25-F088AA67C5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56665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1D8FDF-1FD0-A85A-D9BC-5C104C42E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077" y="1638795"/>
            <a:ext cx="4300694" cy="2844184"/>
          </a:xfrm>
        </p:spPr>
        <p:txBody>
          <a:bodyPr>
            <a:normAutofit/>
          </a:bodyPr>
          <a:lstStyle/>
          <a:p>
            <a:pPr algn="l"/>
            <a:r>
              <a:rPr lang="en-GB" sz="3600" dirty="0">
                <a:solidFill>
                  <a:schemeClr val="bg1"/>
                </a:solidFill>
              </a:rPr>
              <a:t>Thank you 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>Q&amp;A</a:t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3600" dirty="0">
                <a:solidFill>
                  <a:schemeClr val="bg1"/>
                </a:solidFill>
              </a:rPr>
              <a:t/>
            </a:r>
            <a:br>
              <a:rPr lang="en-GB" sz="3600" dirty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NIFA </a:t>
            </a:r>
            <a:r>
              <a:rPr lang="en-GB" sz="2000" dirty="0">
                <a:solidFill>
                  <a:schemeClr val="bg1"/>
                </a:solidFill>
              </a:rPr>
              <a:t>Forensic Accountancy Conference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dirty="0" smtClean="0">
                <a:solidFill>
                  <a:schemeClr val="bg1"/>
                </a:solidFill>
              </a:rPr>
              <a:t>21</a:t>
            </a:r>
            <a:r>
              <a:rPr lang="en-GB" sz="2000" baseline="30000" dirty="0" smtClean="0">
                <a:solidFill>
                  <a:schemeClr val="bg1"/>
                </a:solidFill>
              </a:rPr>
              <a:t>st</a:t>
            </a:r>
            <a:r>
              <a:rPr lang="en-GB" sz="2000" dirty="0" smtClean="0">
                <a:solidFill>
                  <a:schemeClr val="bg1"/>
                </a:solidFill>
              </a:rPr>
              <a:t>. November </a:t>
            </a:r>
            <a:r>
              <a:rPr lang="en-GB" sz="2000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F046D84-E580-3CBE-2E75-3B23DFCB33DD}"/>
              </a:ext>
            </a:extLst>
          </p:cNvPr>
          <p:cNvSpPr txBox="1"/>
          <p:nvPr/>
        </p:nvSpPr>
        <p:spPr>
          <a:xfrm>
            <a:off x="410308" y="62864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98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sign on a brick wall&#10;&#10;Description automatically generated">
            <a:extLst>
              <a:ext uri="{FF2B5EF4-FFF2-40B4-BE49-F238E27FC236}">
                <a16:creationId xmlns:a16="http://schemas.microsoft.com/office/drawing/2014/main" xmlns="" id="{0BBD5D60-1883-E280-C0A0-DCC478ED289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581" y="0"/>
            <a:ext cx="6151419" cy="56407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F6AACC-80C5-61D7-9F5B-DECEBBA9E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POL STRUCTURE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E113BD-28C8-658A-C73D-0F7893E9A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472354" cy="4351338"/>
          </a:xfrm>
        </p:spPr>
        <p:txBody>
          <a:bodyPr>
            <a:normAutofit/>
          </a:bodyPr>
          <a:lstStyle/>
          <a:p>
            <a:r>
              <a:rPr lang="en-GB" sz="2400" dirty="0"/>
              <a:t>SPM Contract </a:t>
            </a:r>
          </a:p>
          <a:p>
            <a:r>
              <a:rPr lang="en-GB" sz="2400" dirty="0"/>
              <a:t>Ownership of documents </a:t>
            </a:r>
          </a:p>
          <a:p>
            <a:r>
              <a:rPr lang="en-GB" sz="2400" dirty="0"/>
              <a:t>Communication and IT updates </a:t>
            </a:r>
          </a:p>
          <a:p>
            <a:r>
              <a:rPr lang="en-GB" sz="2400" dirty="0"/>
              <a:t>Manuals and network support </a:t>
            </a:r>
          </a:p>
          <a:p>
            <a:r>
              <a:rPr lang="en-GB" sz="2400" dirty="0"/>
              <a:t>POL Management structure 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C20BA9-D197-C88F-596C-B036DEAEFA74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74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6A7EF-DAB5-D991-DCCC-FF06091F9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ACCOUNTABILTY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F9AB445-63AD-3454-C82E-C2600FE5E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835769" cy="3660775"/>
          </a:xfrm>
        </p:spPr>
        <p:txBody>
          <a:bodyPr>
            <a:normAutofit/>
          </a:bodyPr>
          <a:lstStyle/>
          <a:p>
            <a:r>
              <a:rPr lang="en-GB" sz="2400" dirty="0"/>
              <a:t>Balancing </a:t>
            </a:r>
          </a:p>
          <a:p>
            <a:r>
              <a:rPr lang="en-GB" sz="2400" dirty="0"/>
              <a:t>Transactions in “mid-air”</a:t>
            </a:r>
          </a:p>
          <a:p>
            <a:r>
              <a:rPr lang="en-GB" sz="2400" dirty="0"/>
              <a:t>Suspense accounts </a:t>
            </a:r>
          </a:p>
          <a:p>
            <a:r>
              <a:rPr lang="en-GB" sz="2400" dirty="0"/>
              <a:t>Third party suppliers</a:t>
            </a:r>
          </a:p>
          <a:p>
            <a:r>
              <a:rPr lang="en-GB" sz="2400" dirty="0"/>
              <a:t>POL Chesterfield HQ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AC6C5F8-20AE-1DB3-9A5C-88C7DD5FF34F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" name="Picture 5" descr="A sign on a building&#10;&#10;Description automatically generated">
            <a:extLst>
              <a:ext uri="{FF2B5EF4-FFF2-40B4-BE49-F238E27FC236}">
                <a16:creationId xmlns:a16="http://schemas.microsoft.com/office/drawing/2014/main" xmlns="" id="{5C72D173-85B9-B85D-843D-58219EE52E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7564" y="0"/>
            <a:ext cx="6054436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55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F2805-73DD-6130-61A1-023B4C353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HISTORY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98D3EC-EADE-8110-D00E-450C51B28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/>
              <a:t>Introduction of Horizon 1999</a:t>
            </a:r>
          </a:p>
          <a:p>
            <a:r>
              <a:rPr lang="en-GB" sz="2400" dirty="0"/>
              <a:t>Initial period to 2004/5</a:t>
            </a:r>
          </a:p>
          <a:p>
            <a:r>
              <a:rPr lang="en-GB" sz="2400" dirty="0"/>
              <a:t>Removal of suspense account</a:t>
            </a:r>
          </a:p>
          <a:p>
            <a:r>
              <a:rPr lang="en-GB" sz="2400" dirty="0"/>
              <a:t>POL use of prosecution power (not CRs)</a:t>
            </a:r>
          </a:p>
          <a:p>
            <a:r>
              <a:rPr lang="en-GB" sz="2400" dirty="0"/>
              <a:t>Attitude to SPM of network managers</a:t>
            </a:r>
          </a:p>
          <a:p>
            <a:r>
              <a:rPr lang="en-GB" sz="2400" dirty="0"/>
              <a:t>Briefing of MPs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E27052-F663-2422-773D-9FA78B263925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 descr="A close-up of a building&#10;&#10;Description automatically generated">
            <a:extLst>
              <a:ext uri="{FF2B5EF4-FFF2-40B4-BE49-F238E27FC236}">
                <a16:creationId xmlns:a16="http://schemas.microsoft.com/office/drawing/2014/main" xmlns="" id="{64493190-6789-1126-ABF9-F27B6AA878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2145" y="0"/>
            <a:ext cx="610985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9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F5CD01-329C-0A22-5DF6-B9E0CBC86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6C82CF-7B1D-7EEE-8534-2D9BA1F0F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SECOND 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FB6254-FB00-B846-746A-4A9CADEE2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sz="1400" dirty="0"/>
              <a:t>July 2012 		Second Sight Support Service Ltd 		appointed by MPs / JFSA</a:t>
            </a:r>
          </a:p>
          <a:p>
            <a:pPr marL="0" indent="0">
              <a:buNone/>
            </a:pPr>
            <a:r>
              <a:rPr lang="en-GB" sz="1400" dirty="0"/>
              <a:t>March 2013 		Top issues identified as cause of 		errors </a:t>
            </a:r>
          </a:p>
          <a:p>
            <a:pPr marL="0" indent="0">
              <a:buNone/>
            </a:pPr>
            <a:r>
              <a:rPr lang="en-GB" sz="1400" dirty="0"/>
              <a:t>8 July 2013 		Interim Report Issues and POL 		stopped direct prosecution </a:t>
            </a:r>
          </a:p>
          <a:p>
            <a:pPr marL="0" indent="0">
              <a:buNone/>
            </a:pPr>
            <a:r>
              <a:rPr lang="en-GB" sz="1400" dirty="0"/>
              <a:t>31 October 2013 	Initial Complaint Review and 		Mediation Scheme </a:t>
            </a:r>
          </a:p>
          <a:p>
            <a:pPr marL="0" indent="0">
              <a:buNone/>
            </a:pPr>
            <a:r>
              <a:rPr lang="en-GB" sz="1400" dirty="0"/>
              <a:t>15 February 2015 	Briefing Note to BIS (now DBT)</a:t>
            </a:r>
          </a:p>
          <a:p>
            <a:pPr marL="0" indent="0">
              <a:buNone/>
            </a:pPr>
            <a:r>
              <a:rPr lang="en-GB" sz="1400" dirty="0"/>
              <a:t>18 March 2015 	SS terminates </a:t>
            </a:r>
          </a:p>
          <a:p>
            <a:pPr marL="0" indent="0">
              <a:buNone/>
            </a:pPr>
            <a:r>
              <a:rPr lang="en-GB" sz="1400" dirty="0"/>
              <a:t>27 July 2016 		POL instruction to destroy all 		documents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0A775F6-DF6C-E772-F99D-7A8189034D5F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 descr="Close-up of a camera lens&#10;&#10;Description automatically generated">
            <a:extLst>
              <a:ext uri="{FF2B5EF4-FFF2-40B4-BE49-F238E27FC236}">
                <a16:creationId xmlns:a16="http://schemas.microsoft.com/office/drawing/2014/main" xmlns="" id="{648F2C1E-DB4D-7A64-C142-DC0BAD7F45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1418" y="-16042"/>
            <a:ext cx="6040582" cy="566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727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1DC59C-17C2-E5B8-1E0D-13258B2B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FE2164-8516-7F0E-B1FB-50EBB174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FINDINGS OF ERRORS / BUGS / DEFECTS IN HORIZON 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3579A6-97D9-7A6F-1E02-E7C79B86FB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Communication power failure</a:t>
            </a:r>
          </a:p>
          <a:p>
            <a:r>
              <a:rPr lang="en-GB" dirty="0"/>
              <a:t>Rogue processing (keypad errors)</a:t>
            </a:r>
          </a:p>
          <a:p>
            <a:r>
              <a:rPr lang="en-GB" dirty="0"/>
              <a:t>Missing / duplicated transactions (phone cards / postage labels / GIRO payments / ATMs / Cheques </a:t>
            </a:r>
          </a:p>
          <a:p>
            <a:r>
              <a:rPr lang="en-GB" dirty="0"/>
              <a:t>Training and support issues </a:t>
            </a:r>
          </a:p>
          <a:p>
            <a:r>
              <a:rPr lang="en-GB" dirty="0"/>
              <a:t>Loss of transaction audit trial to SPMs </a:t>
            </a:r>
          </a:p>
          <a:p>
            <a:r>
              <a:rPr lang="en-GB" dirty="0"/>
              <a:t>End of period accounting issues </a:t>
            </a:r>
          </a:p>
          <a:p>
            <a:r>
              <a:rPr lang="en-GB" dirty="0"/>
              <a:t>Contract between POL and SPMs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3792FE4-B4C7-5A14-3320-A2E2DE5C20D6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camera lenses&#10;&#10;Description automatically generated">
            <a:extLst>
              <a:ext uri="{FF2B5EF4-FFF2-40B4-BE49-F238E27FC236}">
                <a16:creationId xmlns:a16="http://schemas.microsoft.com/office/drawing/2014/main" xmlns="" id="{50B01C78-1493-2F46-4021-D4161991D2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579" y="-1"/>
            <a:ext cx="6256421" cy="565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74DB862-EA3E-E932-AD36-8F6207105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B4F367-3256-9297-2168-BE84C79E5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SS ADVICE TO BIS (DBT) </a:t>
            </a:r>
            <a:br>
              <a:rPr lang="en-GB" sz="2000" dirty="0"/>
            </a:br>
            <a:r>
              <a:rPr lang="en-GB" sz="2000" dirty="0"/>
              <a:t>RE SUSPENSE ACCOUNTS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5505411-3550-BACA-7806-82A7F2E63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/>
              <a:t>			</a:t>
            </a:r>
            <a:r>
              <a:rPr lang="en-GB" sz="1100" dirty="0"/>
              <a:t>£000s</a:t>
            </a:r>
          </a:p>
          <a:p>
            <a:pPr marL="0" indent="0">
              <a:buNone/>
            </a:pPr>
            <a:r>
              <a:rPr lang="en-GB" dirty="0"/>
              <a:t>2010/11			612</a:t>
            </a:r>
          </a:p>
          <a:p>
            <a:pPr marL="0" indent="0">
              <a:buNone/>
            </a:pPr>
            <a:r>
              <a:rPr lang="en-GB" dirty="0"/>
              <a:t>2011/12			203</a:t>
            </a:r>
          </a:p>
          <a:p>
            <a:pPr marL="0" indent="0">
              <a:buNone/>
            </a:pPr>
            <a:r>
              <a:rPr lang="en-GB" dirty="0"/>
              <a:t>2012/13			234</a:t>
            </a:r>
          </a:p>
          <a:p>
            <a:pPr marL="0" indent="0">
              <a:buNone/>
            </a:pPr>
            <a:r>
              <a:rPr lang="en-GB" dirty="0"/>
              <a:t>2013/14 			104 Est.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Gross sums released after 3 years from suspense to POL P&amp;L (in SS letter 15/02/2015)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0B20ADA-B8C3-00B5-ED86-7C91D4982128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" name="Picture 9" descr="A close-up of a camera lens&#10;&#10;Description automatically generated">
            <a:extLst>
              <a:ext uri="{FF2B5EF4-FFF2-40B4-BE49-F238E27FC236}">
                <a16:creationId xmlns:a16="http://schemas.microsoft.com/office/drawing/2014/main" xmlns="" id="{72B4854E-68B6-4030-2D79-EC9E3B801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5578" y="0"/>
            <a:ext cx="6256421" cy="56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11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AEFE71-6C1C-F6F1-055E-0C634C2EF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EF3542-D380-B50F-9191-904B0D95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SS CONCLUSIONS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0EA933-8E13-CB70-F9AA-876829411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900863" cy="4021722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No evidence of SPM personal gain </a:t>
            </a:r>
          </a:p>
          <a:p>
            <a:pPr>
              <a:lnSpc>
                <a:spcPct val="120000"/>
              </a:lnSpc>
            </a:pPr>
            <a:r>
              <a:rPr lang="en-GB" dirty="0"/>
              <a:t>Horizon errors established </a:t>
            </a:r>
          </a:p>
          <a:p>
            <a:pPr>
              <a:lnSpc>
                <a:spcPct val="120000"/>
              </a:lnSpc>
            </a:pPr>
            <a:r>
              <a:rPr lang="en-GB" dirty="0"/>
              <a:t>Second Sight access to documents limited </a:t>
            </a:r>
          </a:p>
          <a:p>
            <a:pPr>
              <a:lnSpc>
                <a:spcPct val="120000"/>
              </a:lnSpc>
            </a:pPr>
            <a:r>
              <a:rPr lang="en-GB" dirty="0"/>
              <a:t>POL cover up from 2012 after break from Royal Mail </a:t>
            </a:r>
          </a:p>
          <a:p>
            <a:pPr>
              <a:lnSpc>
                <a:spcPct val="120000"/>
              </a:lnSpc>
            </a:pPr>
            <a:r>
              <a:rPr lang="en-GB" dirty="0"/>
              <a:t>POL Brand protection over duty of relational contract to SPM </a:t>
            </a:r>
          </a:p>
          <a:p>
            <a:pPr>
              <a:lnSpc>
                <a:spcPct val="120000"/>
              </a:lnSpc>
            </a:pPr>
            <a:r>
              <a:rPr lang="en-GB" dirty="0"/>
              <a:t>POL Board included DBT nominated Directors </a:t>
            </a:r>
          </a:p>
          <a:p>
            <a:pPr>
              <a:lnSpc>
                <a:spcPct val="120000"/>
              </a:lnSpc>
            </a:pPr>
            <a:r>
              <a:rPr lang="en-GB" dirty="0"/>
              <a:t>Fujitsu / POL contract and meetings </a:t>
            </a:r>
          </a:p>
          <a:p>
            <a:pPr>
              <a:lnSpc>
                <a:spcPct val="120000"/>
              </a:lnSpc>
            </a:pPr>
            <a:r>
              <a:rPr lang="en-GB" dirty="0"/>
              <a:t>Role of HM Governments</a:t>
            </a:r>
          </a:p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FD1577B-4C63-3F07-5B89-ED5A192445BD}"/>
              </a:ext>
            </a:extLst>
          </p:cNvPr>
          <p:cNvSpPr txBox="1"/>
          <p:nvPr/>
        </p:nvSpPr>
        <p:spPr>
          <a:xfrm>
            <a:off x="257908" y="6134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BY Dr KAY LINNELL   </a:t>
            </a:r>
            <a:r>
              <a:rPr lang="en-GB" i="0" dirty="0">
                <a:solidFill>
                  <a:schemeClr val="bg1"/>
                </a:solidFill>
                <a:effectLst/>
              </a:rPr>
              <a:t>FCA MBA FCI Arb CFE FEWI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8" name="Picture 7" descr="A group of camera lenses&#10;&#10;Description automatically generated">
            <a:extLst>
              <a:ext uri="{FF2B5EF4-FFF2-40B4-BE49-F238E27FC236}">
                <a16:creationId xmlns:a16="http://schemas.microsoft.com/office/drawing/2014/main" xmlns="" id="{873BBD03-DF7E-9AFA-DC4A-0E0216F6FA1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212B7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3171" y="0"/>
            <a:ext cx="9966639" cy="566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8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d22bf12-77be-40e3-bb27-458e68f0cc57" xsi:nil="true"/>
    <lcf76f155ced4ddcb4097134ff3c332f xmlns="a271825e-a186-4e81-b290-457bbe1ac5d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4FA4E08D4CB4C958340AC6A785312" ma:contentTypeVersion="13" ma:contentTypeDescription="Create a new document." ma:contentTypeScope="" ma:versionID="b2f5049265de500d2e0938ac185eb11d">
  <xsd:schema xmlns:xsd="http://www.w3.org/2001/XMLSchema" xmlns:xs="http://www.w3.org/2001/XMLSchema" xmlns:p="http://schemas.microsoft.com/office/2006/metadata/properties" xmlns:ns2="a271825e-a186-4e81-b290-457bbe1ac5de" xmlns:ns3="4d22bf12-77be-40e3-bb27-458e68f0cc57" targetNamespace="http://schemas.microsoft.com/office/2006/metadata/properties" ma:root="true" ma:fieldsID="940020e9776b6e3f9bde3fc73dbb2188" ns2:_="" ns3:_="">
    <xsd:import namespace="a271825e-a186-4e81-b290-457bbe1ac5de"/>
    <xsd:import namespace="4d22bf12-77be-40e3-bb27-458e68f0cc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71825e-a186-4e81-b290-457bbe1ac5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2d9464e3-7c65-4277-862b-31f2f0f756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22bf12-77be-40e3-bb27-458e68f0cc5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92e8b096-4a45-4cfe-a0b1-37ea44a1c82a}" ma:internalName="TaxCatchAll" ma:showField="CatchAllData" ma:web="4d22bf12-77be-40e3-bb27-458e68f0cc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8F81848-6984-49DD-B061-1C6970B879B6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4d22bf12-77be-40e3-bb27-458e68f0cc57"/>
    <ds:schemaRef ds:uri="http://schemas.openxmlformats.org/package/2006/metadata/core-properties"/>
    <ds:schemaRef ds:uri="a271825e-a186-4e81-b290-457bbe1ac5de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D884CB04-616E-411B-BBB1-7E9A947ACC0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B6C01C-DC9F-4522-8620-4ADB86DFD6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71825e-a186-4e81-b290-457bbe1ac5de"/>
    <ds:schemaRef ds:uri="4d22bf12-77be-40e3-bb27-458e68f0cc5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1510</TotalTime>
  <Words>801</Words>
  <Application>Microsoft Office PowerPoint</Application>
  <PresentationFormat>Widescreen</PresentationFormat>
  <Paragraphs>144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Aptos</vt:lpstr>
      <vt:lpstr>Arial</vt:lpstr>
      <vt:lpstr>Calibri</vt:lpstr>
      <vt:lpstr>Garamond</vt:lpstr>
      <vt:lpstr>Office Theme</vt:lpstr>
      <vt:lpstr> The Post Office Limited treatment and abuse of Sub Post Masters (SPM) - A perfect storm  NIFA Annual Conference  21st. November 2024</vt:lpstr>
      <vt:lpstr>CONTRACTS</vt:lpstr>
      <vt:lpstr>POL STRUCTURE</vt:lpstr>
      <vt:lpstr>ACCOUNTABILTY </vt:lpstr>
      <vt:lpstr>HISTORY </vt:lpstr>
      <vt:lpstr>SECOND SIGHT</vt:lpstr>
      <vt:lpstr>FINDINGS OF ERRORS / BUGS / DEFECTS IN HORIZON  </vt:lpstr>
      <vt:lpstr>SS ADVICE TO BIS (DBT)  RE SUSPENSE ACCOUNTS</vt:lpstr>
      <vt:lpstr>SS CONCLUSIONS </vt:lpstr>
      <vt:lpstr>FORENSIC ACCOUNTANT'S ROLES </vt:lpstr>
      <vt:lpstr>THE PERFECT STORM  - FOR AN INVESTIGATOR </vt:lpstr>
      <vt:lpstr>A SALUTORY TALE</vt:lpstr>
      <vt:lpstr>THE PERFECT STORM - FOR AN EXPERT</vt:lpstr>
      <vt:lpstr>THE PERFECT STORM - FOR THE GOVERNMENT</vt:lpstr>
      <vt:lpstr>FORENSIC ACCOUNTANTS</vt:lpstr>
      <vt:lpstr>CONSEQUENCES FOR SPMS</vt:lpstr>
      <vt:lpstr>PUBLIC VIEW OF THE PROFESSION</vt:lpstr>
      <vt:lpstr>INDEPENDENCE </vt:lpstr>
      <vt:lpstr>ADMISSABILITY  </vt:lpstr>
      <vt:lpstr>Thank you  Q&amp;A  NIFA Forensic Accountancy Conference 21st. November 2024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WSTA’s experience help SMEs to combat fraud?</dc:title>
  <dc:creator>Karen Woods</dc:creator>
  <cp:lastModifiedBy>Microsoft account</cp:lastModifiedBy>
  <cp:revision>25</cp:revision>
  <cp:lastPrinted>2024-11-20T09:32:48Z</cp:lastPrinted>
  <dcterms:created xsi:type="dcterms:W3CDTF">2024-10-15T18:38:28Z</dcterms:created>
  <dcterms:modified xsi:type="dcterms:W3CDTF">2024-11-20T09:34:10Z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0x0101007DE4FA4E08D4CB4C958340AC6A785312</vt:lpwstr>
  </property>
</Properties>
</file>