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9" r:id="rId3"/>
    <p:sldId id="258" r:id="rId4"/>
    <p:sldId id="260" r:id="rId5"/>
    <p:sldId id="261" r:id="rId6"/>
    <p:sldId id="263" r:id="rId7"/>
    <p:sldId id="264" r:id="rId8"/>
    <p:sldId id="262" r:id="rId9"/>
    <p:sldId id="265" r:id="rId10"/>
    <p:sldId id="266" r:id="rId11"/>
    <p:sldId id="273" r:id="rId12"/>
    <p:sldId id="274" r:id="rId13"/>
    <p:sldId id="268" r:id="rId14"/>
    <p:sldId id="271" r:id="rId15"/>
    <p:sldId id="269" r:id="rId16"/>
    <p:sldId id="276" r:id="rId17"/>
    <p:sldId id="272" r:id="rId18"/>
    <p:sldId id="270"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424" autoAdjust="0"/>
  </p:normalViewPr>
  <p:slideViewPr>
    <p:cSldViewPr snapToGrid="0">
      <p:cViewPr varScale="1">
        <p:scale>
          <a:sx n="65" d="100"/>
          <a:sy n="65" d="100"/>
        </p:scale>
        <p:origin x="864" y="67"/>
      </p:cViewPr>
      <p:guideLst/>
    </p:cSldViewPr>
  </p:slideViewPr>
  <p:notesTextViewPr>
    <p:cViewPr>
      <p:scale>
        <a:sx n="1" d="1"/>
        <a:sy n="1" d="1"/>
      </p:scale>
      <p:origin x="0" y="0"/>
    </p:cViewPr>
  </p:notesTextViewPr>
  <p:sorterViewPr>
    <p:cViewPr varScale="1">
      <p:scale>
        <a:sx n="1" d="1"/>
        <a:sy n="1" d="1"/>
      </p:scale>
      <p:origin x="0" y="-328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Pirrie" userId="7d91b960-753c-40d8-9601-527a4d4434ff" providerId="ADAL" clId="{FDC6F1FE-CB56-4AFB-AE99-8FB7DA2740F6}"/>
    <pc:docChg chg="custSel modSld">
      <pc:chgData name="James Pirrie" userId="7d91b960-753c-40d8-9601-527a4d4434ff" providerId="ADAL" clId="{FDC6F1FE-CB56-4AFB-AE99-8FB7DA2740F6}" dt="2023-11-28T14:35:28.633" v="291" actId="478"/>
      <pc:docMkLst>
        <pc:docMk/>
      </pc:docMkLst>
      <pc:sldChg chg="modNotesTx">
        <pc:chgData name="James Pirrie" userId="7d91b960-753c-40d8-9601-527a4d4434ff" providerId="ADAL" clId="{FDC6F1FE-CB56-4AFB-AE99-8FB7DA2740F6}" dt="2023-11-28T14:24:34.684" v="0" actId="20577"/>
        <pc:sldMkLst>
          <pc:docMk/>
          <pc:sldMk cId="2683918124" sldId="256"/>
        </pc:sldMkLst>
      </pc:sldChg>
      <pc:sldChg chg="modNotesTx">
        <pc:chgData name="James Pirrie" userId="7d91b960-753c-40d8-9601-527a4d4434ff" providerId="ADAL" clId="{FDC6F1FE-CB56-4AFB-AE99-8FB7DA2740F6}" dt="2023-11-28T14:24:52.559" v="4" actId="20577"/>
        <pc:sldMkLst>
          <pc:docMk/>
          <pc:sldMk cId="237274595" sldId="258"/>
        </pc:sldMkLst>
      </pc:sldChg>
      <pc:sldChg chg="modNotesTx">
        <pc:chgData name="James Pirrie" userId="7d91b960-753c-40d8-9601-527a4d4434ff" providerId="ADAL" clId="{FDC6F1FE-CB56-4AFB-AE99-8FB7DA2740F6}" dt="2023-11-28T14:24:47.900" v="3" actId="20577"/>
        <pc:sldMkLst>
          <pc:docMk/>
          <pc:sldMk cId="2981465888" sldId="259"/>
        </pc:sldMkLst>
      </pc:sldChg>
      <pc:sldChg chg="modNotesTx">
        <pc:chgData name="James Pirrie" userId="7d91b960-753c-40d8-9601-527a4d4434ff" providerId="ADAL" clId="{FDC6F1FE-CB56-4AFB-AE99-8FB7DA2740F6}" dt="2023-11-28T14:24:56.738" v="5" actId="20577"/>
        <pc:sldMkLst>
          <pc:docMk/>
          <pc:sldMk cId="1938691618" sldId="260"/>
        </pc:sldMkLst>
      </pc:sldChg>
      <pc:sldChg chg="delSp modSp mod">
        <pc:chgData name="James Pirrie" userId="7d91b960-753c-40d8-9601-527a4d4434ff" providerId="ADAL" clId="{FDC6F1FE-CB56-4AFB-AE99-8FB7DA2740F6}" dt="2023-11-28T14:35:28.633" v="291" actId="478"/>
        <pc:sldMkLst>
          <pc:docMk/>
          <pc:sldMk cId="1327653609" sldId="261"/>
        </pc:sldMkLst>
        <pc:spChg chg="mod">
          <ac:chgData name="James Pirrie" userId="7d91b960-753c-40d8-9601-527a4d4434ff" providerId="ADAL" clId="{FDC6F1FE-CB56-4AFB-AE99-8FB7DA2740F6}" dt="2023-11-28T14:32:15.305" v="290" actId="20577"/>
          <ac:spMkLst>
            <pc:docMk/>
            <pc:sldMk cId="1327653609" sldId="261"/>
            <ac:spMk id="3" creationId="{677A8F3E-556C-8346-8A2E-D320983F0E28}"/>
          </ac:spMkLst>
        </pc:spChg>
        <pc:spChg chg="del mod">
          <ac:chgData name="James Pirrie" userId="7d91b960-753c-40d8-9601-527a4d4434ff" providerId="ADAL" clId="{FDC6F1FE-CB56-4AFB-AE99-8FB7DA2740F6}" dt="2023-11-28T14:35:28.633" v="291" actId="478"/>
          <ac:spMkLst>
            <pc:docMk/>
            <pc:sldMk cId="1327653609" sldId="261"/>
            <ac:spMk id="6" creationId="{5B0A4FF2-12D7-E240-8F31-5A86C1A53CD2}"/>
          </ac:spMkLst>
        </pc:spChg>
      </pc:sldChg>
      <pc:sldChg chg="modNotesTx">
        <pc:chgData name="James Pirrie" userId="7d91b960-753c-40d8-9601-527a4d4434ff" providerId="ADAL" clId="{FDC6F1FE-CB56-4AFB-AE99-8FB7DA2740F6}" dt="2023-11-28T14:25:10.182" v="7" actId="20577"/>
        <pc:sldMkLst>
          <pc:docMk/>
          <pc:sldMk cId="889137559" sldId="262"/>
        </pc:sldMkLst>
      </pc:sldChg>
      <pc:sldChg chg="modNotesTx">
        <pc:chgData name="James Pirrie" userId="7d91b960-753c-40d8-9601-527a4d4434ff" providerId="ADAL" clId="{FDC6F1FE-CB56-4AFB-AE99-8FB7DA2740F6}" dt="2023-11-28T14:25:03.191" v="6" actId="20577"/>
        <pc:sldMkLst>
          <pc:docMk/>
          <pc:sldMk cId="2123961635"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ACBD19-CE1A-4291-A7FC-D0784DC94E03}" type="datetimeFigureOut">
              <a:rPr lang="en-GB" smtClean="0"/>
              <a:t>28/11/2023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4B939-F77A-401C-A348-583B3B170EB2}" type="slidenum">
              <a:rPr lang="en-GB" smtClean="0"/>
              <a:t>‹#›</a:t>
            </a:fld>
            <a:endParaRPr lang="en-GB"/>
          </a:p>
        </p:txBody>
      </p:sp>
    </p:spTree>
    <p:extLst>
      <p:ext uri="{BB962C8B-B14F-4D97-AF65-F5344CB8AC3E}">
        <p14:creationId xmlns:p14="http://schemas.microsoft.com/office/powerpoint/2010/main" val="3920439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resolution.org.uk/instructing-accountant-expert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4B939-F77A-401C-A348-583B3B170EB2}" type="slidenum">
              <a:rPr lang="en-GB" smtClean="0"/>
              <a:t>1</a:t>
            </a:fld>
            <a:endParaRPr lang="en-GB"/>
          </a:p>
        </p:txBody>
      </p:sp>
    </p:spTree>
    <p:extLst>
      <p:ext uri="{BB962C8B-B14F-4D97-AF65-F5344CB8AC3E}">
        <p14:creationId xmlns:p14="http://schemas.microsoft.com/office/powerpoint/2010/main" val="1183103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https://resolution.org.uk/instructing-accountant-experts/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Slide Number Placeholder 3"/>
          <p:cNvSpPr>
            <a:spLocks noGrp="1"/>
          </p:cNvSpPr>
          <p:nvPr>
            <p:ph type="sldNum" sz="quarter" idx="5"/>
          </p:nvPr>
        </p:nvSpPr>
        <p:spPr/>
        <p:txBody>
          <a:bodyPr/>
          <a:lstStyle/>
          <a:p>
            <a:fld id="{EE34B939-F77A-401C-A348-583B3B170EB2}" type="slidenum">
              <a:rPr lang="en-GB" smtClean="0"/>
              <a:t>2</a:t>
            </a:fld>
            <a:endParaRPr lang="en-GB"/>
          </a:p>
        </p:txBody>
      </p:sp>
    </p:spTree>
    <p:extLst>
      <p:ext uri="{BB962C8B-B14F-4D97-AF65-F5344CB8AC3E}">
        <p14:creationId xmlns:p14="http://schemas.microsoft.com/office/powerpoint/2010/main" val="1467029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E34B939-F77A-401C-A348-583B3B170EB2}" type="slidenum">
              <a:rPr lang="en-GB" smtClean="0"/>
              <a:t>3</a:t>
            </a:fld>
            <a:endParaRPr lang="en-GB"/>
          </a:p>
        </p:txBody>
      </p:sp>
    </p:spTree>
    <p:extLst>
      <p:ext uri="{BB962C8B-B14F-4D97-AF65-F5344CB8AC3E}">
        <p14:creationId xmlns:p14="http://schemas.microsoft.com/office/powerpoint/2010/main" val="1698573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4B939-F77A-401C-A348-583B3B170EB2}" type="slidenum">
              <a:rPr lang="en-GB" smtClean="0"/>
              <a:t>4</a:t>
            </a:fld>
            <a:endParaRPr lang="en-GB"/>
          </a:p>
        </p:txBody>
      </p:sp>
    </p:spTree>
    <p:extLst>
      <p:ext uri="{BB962C8B-B14F-4D97-AF65-F5344CB8AC3E}">
        <p14:creationId xmlns:p14="http://schemas.microsoft.com/office/powerpoint/2010/main" val="2026499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4B939-F77A-401C-A348-583B3B170EB2}" type="slidenum">
              <a:rPr lang="en-GB" smtClean="0"/>
              <a:t>6</a:t>
            </a:fld>
            <a:endParaRPr lang="en-GB"/>
          </a:p>
        </p:txBody>
      </p:sp>
    </p:spTree>
    <p:extLst>
      <p:ext uri="{BB962C8B-B14F-4D97-AF65-F5344CB8AC3E}">
        <p14:creationId xmlns:p14="http://schemas.microsoft.com/office/powerpoint/2010/main" val="3593433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Calibri" panose="020F0502020204030204" pitchFamily="34" charset="0"/>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E34B939-F77A-401C-A348-583B3B170EB2}" type="slidenum">
              <a:rPr lang="en-GB" smtClean="0"/>
              <a:t>8</a:t>
            </a:fld>
            <a:endParaRPr lang="en-GB"/>
          </a:p>
        </p:txBody>
      </p:sp>
    </p:spTree>
    <p:extLst>
      <p:ext uri="{BB962C8B-B14F-4D97-AF65-F5344CB8AC3E}">
        <p14:creationId xmlns:p14="http://schemas.microsoft.com/office/powerpoint/2010/main" val="2126681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34B939-F77A-401C-A348-583B3B170EB2}" type="slidenum">
              <a:rPr lang="en-GB" smtClean="0"/>
              <a:t>12</a:t>
            </a:fld>
            <a:endParaRPr lang="en-GB"/>
          </a:p>
        </p:txBody>
      </p:sp>
    </p:spTree>
    <p:extLst>
      <p:ext uri="{BB962C8B-B14F-4D97-AF65-F5344CB8AC3E}">
        <p14:creationId xmlns:p14="http://schemas.microsoft.com/office/powerpoint/2010/main" val="1371987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9F90-557C-048A-8307-0594870FCE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7D3F692-44AA-6A31-1837-AA1F99F37E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54C0A1-9908-BEE6-42C8-04F461E4FB52}"/>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5" name="Footer Placeholder 4">
            <a:extLst>
              <a:ext uri="{FF2B5EF4-FFF2-40B4-BE49-F238E27FC236}">
                <a16:creationId xmlns:a16="http://schemas.microsoft.com/office/drawing/2014/main" id="{5BA72AFF-02F1-A62D-9D1D-7228086B40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7D3A57-0A81-28E9-DFE6-C1D910224E19}"/>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403544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D8241-5BCD-270A-556D-03CF4B1505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27310B-2D34-778B-5149-14FCCD91CC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0FC316-6A58-2678-0C73-9C5EE0313BB9}"/>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5" name="Footer Placeholder 4">
            <a:extLst>
              <a:ext uri="{FF2B5EF4-FFF2-40B4-BE49-F238E27FC236}">
                <a16:creationId xmlns:a16="http://schemas.microsoft.com/office/drawing/2014/main" id="{A9721A2F-A8F4-B699-2F16-116C0D54DF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E36DA7-4972-D379-80A0-1D6ECDE838B9}"/>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425399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8E2609-2D0D-45A3-D93D-DC1BA7E790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128EA4-BDD0-1E15-97F1-24E3FC3A23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8D83C0-2867-65F0-488B-2E66F28A226F}"/>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5" name="Footer Placeholder 4">
            <a:extLst>
              <a:ext uri="{FF2B5EF4-FFF2-40B4-BE49-F238E27FC236}">
                <a16:creationId xmlns:a16="http://schemas.microsoft.com/office/drawing/2014/main" id="{EFA5A254-C661-DAE3-B938-B54676D8DC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DC3863-2202-DDEA-E5E2-F203D963626A}"/>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1256251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5A404-4FE2-DBC4-363A-46E3147924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A69879-9362-DAC3-171C-4B656DF311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8FD40C-1ED0-367A-D91B-C6EC1A414294}"/>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5" name="Footer Placeholder 4">
            <a:extLst>
              <a:ext uri="{FF2B5EF4-FFF2-40B4-BE49-F238E27FC236}">
                <a16:creationId xmlns:a16="http://schemas.microsoft.com/office/drawing/2014/main" id="{7A9B01A5-0128-8630-0E13-CA7AA5B26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A81BAC-3E7B-B46A-8652-CA3A55D5B56F}"/>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2634547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30C63-0D56-95E2-D9FF-ADB13014CE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4E858C-1447-C502-BA7C-21D55D052D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705587-4D24-1F77-BBB8-85833DAFCA6C}"/>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5" name="Footer Placeholder 4">
            <a:extLst>
              <a:ext uri="{FF2B5EF4-FFF2-40B4-BE49-F238E27FC236}">
                <a16:creationId xmlns:a16="http://schemas.microsoft.com/office/drawing/2014/main" id="{3A41D0C1-B791-955E-BE96-255BDE4FE4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5D9B8F-2995-A4DF-3A50-86E2BCF3DD25}"/>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140010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676B4-6A11-9063-1486-11F0BF9321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371A25-5FD5-AB28-263B-500D3643DC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5EF7431-2563-8E7E-82D7-EE8E0E9A8C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76C3FE9-6244-B503-BDD0-CD5FAC1D978F}"/>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6" name="Footer Placeholder 5">
            <a:extLst>
              <a:ext uri="{FF2B5EF4-FFF2-40B4-BE49-F238E27FC236}">
                <a16:creationId xmlns:a16="http://schemas.microsoft.com/office/drawing/2014/main" id="{585695C6-2D87-C6C3-4471-DF741CCB05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69E1B-FBA4-9D0A-93AE-F9F27125AAB1}"/>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350172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120C3-C9D1-8AD4-A2FE-3FD31F533A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EE387D-1A5A-C5F9-82ED-2C773D631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2CD6C2-43C2-9231-28CD-F2595B026F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C218C1-7078-B353-14B7-55E90CA415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7907BE-659D-763A-2E37-E4ADFAB211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FD9F49-8E4E-147B-4DBE-BD9BF4403C73}"/>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8" name="Footer Placeholder 7">
            <a:extLst>
              <a:ext uri="{FF2B5EF4-FFF2-40B4-BE49-F238E27FC236}">
                <a16:creationId xmlns:a16="http://schemas.microsoft.com/office/drawing/2014/main" id="{55F94277-94AE-FEDD-BE9B-972362A056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C1679C-BD4A-0CED-2549-1FC2E746AD74}"/>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329537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3EF36-018A-869F-3933-FF52222CD5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2483D3-CB86-DC57-37FD-61FF199DFE35}"/>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4" name="Footer Placeholder 3">
            <a:extLst>
              <a:ext uri="{FF2B5EF4-FFF2-40B4-BE49-F238E27FC236}">
                <a16:creationId xmlns:a16="http://schemas.microsoft.com/office/drawing/2014/main" id="{A8C6455E-5D1F-C1B3-3CDA-1C0DE6BAEBB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99697B-626B-1085-BEBD-60F78B733DA1}"/>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708091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92155C-28DC-A529-4221-5CA71F87E4DD}"/>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3" name="Footer Placeholder 2">
            <a:extLst>
              <a:ext uri="{FF2B5EF4-FFF2-40B4-BE49-F238E27FC236}">
                <a16:creationId xmlns:a16="http://schemas.microsoft.com/office/drawing/2014/main" id="{FAED9EE2-C6DC-43D7-788A-EBC1FBD24C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3EDCD6-F2C2-FCD8-84A8-1A29AE00E260}"/>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1059383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3982B-20D4-BC95-10F3-8DD1F7D116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CE8737C-05E1-7AC4-1D42-B176559A32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9ED355-DFF7-F5BF-38E8-74EA10BAD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F4D79B-E3BE-6DD2-A670-B5A38772667A}"/>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6" name="Footer Placeholder 5">
            <a:extLst>
              <a:ext uri="{FF2B5EF4-FFF2-40B4-BE49-F238E27FC236}">
                <a16:creationId xmlns:a16="http://schemas.microsoft.com/office/drawing/2014/main" id="{5166A03C-465C-3576-B9C4-75766D84D6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54E65E-F92B-8E06-C0C3-E9E5ABABA272}"/>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473369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9DC50-0EFD-57B5-319C-0573A0AF60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ADBE722-0B47-71D1-AFDC-EE4A22CCED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2D5893D-B6B8-A890-AED8-1757FA070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766D0D-4FA8-5C73-BFE2-26AF8BD9B922}"/>
              </a:ext>
            </a:extLst>
          </p:cNvPr>
          <p:cNvSpPr>
            <a:spLocks noGrp="1"/>
          </p:cNvSpPr>
          <p:nvPr>
            <p:ph type="dt" sz="half" idx="10"/>
          </p:nvPr>
        </p:nvSpPr>
        <p:spPr/>
        <p:txBody>
          <a:bodyPr/>
          <a:lstStyle/>
          <a:p>
            <a:fld id="{CC2CED76-F4E0-4F05-B874-39A72FBD64A1}" type="datetimeFigureOut">
              <a:rPr lang="en-GB" smtClean="0"/>
              <a:t>28/11/2023</a:t>
            </a:fld>
            <a:endParaRPr lang="en-GB"/>
          </a:p>
        </p:txBody>
      </p:sp>
      <p:sp>
        <p:nvSpPr>
          <p:cNvPr id="6" name="Footer Placeholder 5">
            <a:extLst>
              <a:ext uri="{FF2B5EF4-FFF2-40B4-BE49-F238E27FC236}">
                <a16:creationId xmlns:a16="http://schemas.microsoft.com/office/drawing/2014/main" id="{76FA2D10-177D-CF06-A6D4-02BF5DD659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3AD6CC-E822-F353-3088-21A1293951CC}"/>
              </a:ext>
            </a:extLst>
          </p:cNvPr>
          <p:cNvSpPr>
            <a:spLocks noGrp="1"/>
          </p:cNvSpPr>
          <p:nvPr>
            <p:ph type="sldNum" sz="quarter" idx="12"/>
          </p:nvPr>
        </p:nvSpPr>
        <p:spPr/>
        <p:txBody>
          <a:bodyPr/>
          <a:lstStyle/>
          <a:p>
            <a:fld id="{121D2743-C8CE-4170-A904-1E2FC7B4597D}" type="slidenum">
              <a:rPr lang="en-GB" smtClean="0"/>
              <a:t>‹#›</a:t>
            </a:fld>
            <a:endParaRPr lang="en-GB"/>
          </a:p>
        </p:txBody>
      </p:sp>
    </p:spTree>
    <p:extLst>
      <p:ext uri="{BB962C8B-B14F-4D97-AF65-F5344CB8AC3E}">
        <p14:creationId xmlns:p14="http://schemas.microsoft.com/office/powerpoint/2010/main" val="2096978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47A06-5E44-3DE9-BECC-FF1FA15A1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D583AA-F3A5-3B15-0E22-8766D3F3AB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E056C0-669E-41F9-68BB-A8EB1DEEBF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CED76-F4E0-4F05-B874-39A72FBD64A1}" type="datetimeFigureOut">
              <a:rPr lang="en-GB" smtClean="0"/>
              <a:t>28/11/2023</a:t>
            </a:fld>
            <a:endParaRPr lang="en-GB"/>
          </a:p>
        </p:txBody>
      </p:sp>
      <p:sp>
        <p:nvSpPr>
          <p:cNvPr id="5" name="Footer Placeholder 4">
            <a:extLst>
              <a:ext uri="{FF2B5EF4-FFF2-40B4-BE49-F238E27FC236}">
                <a16:creationId xmlns:a16="http://schemas.microsoft.com/office/drawing/2014/main" id="{84B32454-413A-5872-0E51-C253174C69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8949B0-DBA1-6534-0B20-47D935AB30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1D2743-C8CE-4170-A904-1E2FC7B4597D}" type="slidenum">
              <a:rPr lang="en-GB" smtClean="0"/>
              <a:t>‹#›</a:t>
            </a:fld>
            <a:endParaRPr lang="en-GB"/>
          </a:p>
        </p:txBody>
      </p:sp>
    </p:spTree>
    <p:extLst>
      <p:ext uri="{BB962C8B-B14F-4D97-AF65-F5344CB8AC3E}">
        <p14:creationId xmlns:p14="http://schemas.microsoft.com/office/powerpoint/2010/main" val="1247643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ailii.org/ew/cases/EWCA/Civ/2013/655.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ailii.org/ew/cases/EWFC/HCJ/2022/2.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4DE2-11D4-0E54-AACA-52DDF8814C1C}"/>
              </a:ext>
            </a:extLst>
          </p:cNvPr>
          <p:cNvSpPr>
            <a:spLocks noGrp="1"/>
          </p:cNvSpPr>
          <p:nvPr>
            <p:ph type="ctrTitle"/>
          </p:nvPr>
        </p:nvSpPr>
        <p:spPr/>
        <p:txBody>
          <a:bodyPr>
            <a:normAutofit/>
          </a:bodyPr>
          <a:lstStyle/>
          <a:p>
            <a:r>
              <a:rPr lang="en-GB" sz="4800" dirty="0"/>
              <a:t>How do we start to do this better</a:t>
            </a:r>
          </a:p>
        </p:txBody>
      </p:sp>
      <p:sp>
        <p:nvSpPr>
          <p:cNvPr id="3" name="Subtitle 2">
            <a:extLst>
              <a:ext uri="{FF2B5EF4-FFF2-40B4-BE49-F238E27FC236}">
                <a16:creationId xmlns:a16="http://schemas.microsoft.com/office/drawing/2014/main" id="{AE6DEF2B-E65E-2F91-C1EC-6F5B6C241492}"/>
              </a:ext>
            </a:extLst>
          </p:cNvPr>
          <p:cNvSpPr>
            <a:spLocks noGrp="1"/>
          </p:cNvSpPr>
          <p:nvPr>
            <p:ph type="subTitle" idx="1"/>
          </p:nvPr>
        </p:nvSpPr>
        <p:spPr/>
        <p:txBody>
          <a:bodyPr/>
          <a:lstStyle/>
          <a:p>
            <a:endParaRPr lang="en-GB" dirty="0"/>
          </a:p>
          <a:p>
            <a:r>
              <a:rPr lang="en-GB" sz="1800" b="1" i="1" u="sng" kern="100" dirty="0">
                <a:effectLst/>
                <a:latin typeface="Calibri" panose="020F0502020204030204" pitchFamily="34" charset="0"/>
                <a:ea typeface="Calibri" panose="020F0502020204030204" pitchFamily="34" charset="0"/>
                <a:cs typeface="Times New Roman" panose="02020603050405020304" pitchFamily="18" charset="0"/>
              </a:rPr>
              <a:t>Can our professions help each other to improve outcomes for clients?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683918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FF56E-6E65-F1CD-90B0-765D11E0D5BD}"/>
              </a:ext>
            </a:extLst>
          </p:cNvPr>
          <p:cNvSpPr>
            <a:spLocks noGrp="1"/>
          </p:cNvSpPr>
          <p:nvPr>
            <p:ph type="title"/>
          </p:nvPr>
        </p:nvSpPr>
        <p:spPr>
          <a:xfrm>
            <a:off x="838200" y="365126"/>
            <a:ext cx="10515600" cy="537552"/>
          </a:xfrm>
        </p:spPr>
        <p:txBody>
          <a:bodyPr>
            <a:normAutofit fontScale="90000"/>
          </a:bodyPr>
          <a:lstStyle/>
          <a:p>
            <a:r>
              <a:rPr lang="en-GB" dirty="0"/>
              <a:t>NIFA ‘</a:t>
            </a:r>
            <a:r>
              <a:rPr lang="en-GB" dirty="0" err="1"/>
              <a:t>nitiative</a:t>
            </a:r>
            <a:r>
              <a:rPr lang="en-GB" dirty="0"/>
              <a:t>?</a:t>
            </a:r>
          </a:p>
        </p:txBody>
      </p:sp>
      <p:sp>
        <p:nvSpPr>
          <p:cNvPr id="3" name="Content Placeholder 2">
            <a:extLst>
              <a:ext uri="{FF2B5EF4-FFF2-40B4-BE49-F238E27FC236}">
                <a16:creationId xmlns:a16="http://schemas.microsoft.com/office/drawing/2014/main" id="{D88CC5F3-6607-F8EA-A52F-48C866A14044}"/>
              </a:ext>
            </a:extLst>
          </p:cNvPr>
          <p:cNvSpPr>
            <a:spLocks noGrp="1"/>
          </p:cNvSpPr>
          <p:nvPr>
            <p:ph idx="1"/>
          </p:nvPr>
        </p:nvSpPr>
        <p:spPr>
          <a:xfrm>
            <a:off x="527538" y="902678"/>
            <a:ext cx="10826262" cy="5756029"/>
          </a:xfrm>
        </p:spPr>
        <p:txBody>
          <a:bodyPr>
            <a:normAutofit lnSpcReduction="10000"/>
          </a:bodyPr>
          <a:lstStyle/>
          <a:p>
            <a:pPr marL="0" indent="0">
              <a:buNone/>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Could NIFA not move itself forward by generating the standard enquiry </a:t>
            </a:r>
          </a:p>
          <a:p>
            <a:pPr marL="342900" lvl="0" indent="-342900">
              <a:buFont typeface="+mj-lt"/>
              <a:buAutoNum type="arabi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First we would get away from all that nonsense of names [we could quote why this was reasonable and must be done]</a:t>
            </a:r>
          </a:p>
          <a:p>
            <a:pPr marL="342900" lvl="0" indent="-342900">
              <a:buFont typeface="+mj-lt"/>
              <a:buAutoNum type="arabi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Secondly you could lay down the information that you have to have</a:t>
            </a:r>
          </a:p>
          <a:p>
            <a:pPr marL="342900" lvl="0" indent="-342900">
              <a:buFont typeface="+mj-lt"/>
              <a:buAutoNum type="arabi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Thirdly you could get the parties to focus on the question that is being raised [you could even put on the website standard questions?]</a:t>
            </a:r>
          </a:p>
          <a:p>
            <a:pPr marL="342900" lvl="0" indent="-342900">
              <a:buFont typeface="+mj-lt"/>
              <a:buAutoNum type="arabi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You could take control of the process a bit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buFont typeface="+mj-lt"/>
              <a:buAutoNum type="alphaL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Refining the question </a:t>
            </a:r>
          </a:p>
          <a:p>
            <a:pPr marL="742950" lvl="1" indent="-285750">
              <a:buFont typeface="+mj-lt"/>
              <a:buAutoNum type="alphaL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When to be notified</a:t>
            </a:r>
          </a:p>
          <a:p>
            <a:pPr marL="742950" lvl="1" indent="-285750">
              <a:buFont typeface="+mj-lt"/>
              <a:buAutoNum type="alphaLcPeriod"/>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Budget  </a:t>
            </a:r>
          </a:p>
          <a:p>
            <a:pPr marL="0" indent="0">
              <a:buNone/>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What of standard NIFA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tobs</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from you with [key box on front re </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Who is liable for fees</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What is the rate</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What is the likely sum </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When is it due</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When does interest start </a:t>
            </a:r>
          </a:p>
          <a:p>
            <a:r>
              <a:rPr lang="en-GB" sz="1600" kern="100" dirty="0">
                <a:effectLst/>
                <a:latin typeface="Calibri" panose="020F0502020204030204" pitchFamily="34" charset="0"/>
                <a:ea typeface="Calibri" panose="020F0502020204030204" pitchFamily="34" charset="0"/>
                <a:cs typeface="Times New Roman" panose="02020603050405020304" pitchFamily="18" charset="0"/>
              </a:rPr>
              <a:t>You could also add in </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This is what we expect from you in terms of the timeframe </a:t>
            </a:r>
          </a:p>
          <a:p>
            <a:pPr marL="342900" lvl="0" indent="-342900">
              <a:buFont typeface="Calibri" panose="020F0502020204030204" pitchFamily="34" charset="0"/>
              <a:buChar char="-"/>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You could build in a discussion point </a:t>
            </a:r>
          </a:p>
        </p:txBody>
      </p:sp>
    </p:spTree>
    <p:extLst>
      <p:ext uri="{BB962C8B-B14F-4D97-AF65-F5344CB8AC3E}">
        <p14:creationId xmlns:p14="http://schemas.microsoft.com/office/powerpoint/2010/main" val="34063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27B52-47DD-EAB4-5A28-EB46EFD2A3EB}"/>
              </a:ext>
            </a:extLst>
          </p:cNvPr>
          <p:cNvSpPr>
            <a:spLocks noGrp="1"/>
          </p:cNvSpPr>
          <p:nvPr>
            <p:ph type="title"/>
          </p:nvPr>
        </p:nvSpPr>
        <p:spPr>
          <a:xfrm>
            <a:off x="838200" y="365126"/>
            <a:ext cx="10515600" cy="689952"/>
          </a:xfrm>
        </p:spPr>
        <p:txBody>
          <a:bodyPr>
            <a:normAutofit fontScale="90000"/>
          </a:bodyPr>
          <a:lstStyle/>
          <a:p>
            <a:r>
              <a:rPr lang="en-GB" dirty="0"/>
              <a:t>GDPR – conflict checks and caution</a:t>
            </a:r>
          </a:p>
        </p:txBody>
      </p:sp>
      <p:sp>
        <p:nvSpPr>
          <p:cNvPr id="3" name="Content Placeholder 2">
            <a:extLst>
              <a:ext uri="{FF2B5EF4-FFF2-40B4-BE49-F238E27FC236}">
                <a16:creationId xmlns:a16="http://schemas.microsoft.com/office/drawing/2014/main" id="{28F3FACA-E635-45A5-910C-96ED87A4DA7B}"/>
              </a:ext>
            </a:extLst>
          </p:cNvPr>
          <p:cNvSpPr>
            <a:spLocks noGrp="1"/>
          </p:cNvSpPr>
          <p:nvPr>
            <p:ph idx="1"/>
          </p:nvPr>
        </p:nvSpPr>
        <p:spPr>
          <a:xfrm>
            <a:off x="838200" y="1148862"/>
            <a:ext cx="10515600" cy="5028101"/>
          </a:xfrm>
        </p:spPr>
        <p:txBody>
          <a:bodyPr/>
          <a:lstStyle/>
          <a:p>
            <a:r>
              <a:rPr lang="en-GB" dirty="0"/>
              <a:t>This is the question about whether you should demand full information about personal and corporate identities.</a:t>
            </a:r>
          </a:p>
          <a:p>
            <a:r>
              <a:rPr lang="en-GB" dirty="0"/>
              <a:t>In my view yes … Data Protection Act 2018 schedule 9 permits the processing of data that is necessary   a) for the administration of justice; or b) for the 3</a:t>
            </a:r>
            <a:r>
              <a:rPr lang="en-GB" baseline="30000" dirty="0"/>
              <a:t>rd</a:t>
            </a:r>
            <a:r>
              <a:rPr lang="en-GB" dirty="0"/>
              <a:t> party [how can you proceed without conflict checks].</a:t>
            </a:r>
          </a:p>
          <a:p>
            <a:r>
              <a:rPr lang="en-GB" dirty="0"/>
              <a:t>Sched 10 permits processing in connection with legal proceedings, to get advice or to exercise or defend legal rights.</a:t>
            </a:r>
          </a:p>
        </p:txBody>
      </p:sp>
    </p:spTree>
    <p:extLst>
      <p:ext uri="{BB962C8B-B14F-4D97-AF65-F5344CB8AC3E}">
        <p14:creationId xmlns:p14="http://schemas.microsoft.com/office/powerpoint/2010/main" val="3527863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30932-1EAF-546C-253B-CEF462B6E0CE}"/>
              </a:ext>
            </a:extLst>
          </p:cNvPr>
          <p:cNvSpPr>
            <a:spLocks noGrp="1"/>
          </p:cNvSpPr>
          <p:nvPr>
            <p:ph type="title"/>
          </p:nvPr>
        </p:nvSpPr>
        <p:spPr>
          <a:xfrm>
            <a:off x="838200" y="154110"/>
            <a:ext cx="10515600" cy="678229"/>
          </a:xfrm>
        </p:spPr>
        <p:txBody>
          <a:bodyPr>
            <a:normAutofit fontScale="90000"/>
          </a:bodyPr>
          <a:lstStyle/>
          <a:p>
            <a:r>
              <a:rPr lang="en-GB" dirty="0"/>
              <a:t>Necessity </a:t>
            </a:r>
          </a:p>
        </p:txBody>
      </p:sp>
      <p:sp>
        <p:nvSpPr>
          <p:cNvPr id="3" name="Content Placeholder 2">
            <a:extLst>
              <a:ext uri="{FF2B5EF4-FFF2-40B4-BE49-F238E27FC236}">
                <a16:creationId xmlns:a16="http://schemas.microsoft.com/office/drawing/2014/main" id="{5CCE0617-ACB2-E8CB-43BC-E5F26B4D6B94}"/>
              </a:ext>
            </a:extLst>
          </p:cNvPr>
          <p:cNvSpPr>
            <a:spLocks noGrp="1"/>
          </p:cNvSpPr>
          <p:nvPr>
            <p:ph idx="1"/>
          </p:nvPr>
        </p:nvSpPr>
        <p:spPr>
          <a:xfrm>
            <a:off x="838200" y="832340"/>
            <a:ext cx="10515600" cy="5660536"/>
          </a:xfrm>
        </p:spPr>
        <p:txBody>
          <a:bodyPr>
            <a:normAutofit fontScale="92500" lnSpcReduction="20000"/>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FPR r25.4( 3) The court may give permission as mentioned in paragraph (2) only if the court is of the opinion that the expert evidence is </a:t>
            </a:r>
            <a:r>
              <a:rPr lang="en-GB" sz="1800" i="1" u="sng" dirty="0">
                <a:effectLst/>
                <a:latin typeface="Calibri" panose="020F0502020204030204" pitchFamily="34" charset="0"/>
                <a:ea typeface="Calibri" panose="020F0502020204030204" pitchFamily="34" charset="0"/>
                <a:cs typeface="Times New Roman" panose="02020603050405020304" pitchFamily="18" charset="0"/>
              </a:rPr>
              <a:t>necessary to assist the court to resolve the proceedings</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800" dirty="0">
                <a:latin typeface="Calibri" panose="020F0502020204030204" pitchFamily="34" charset="0"/>
                <a:cs typeface="Times New Roman" panose="02020603050405020304" pitchFamily="18" charset="0"/>
              </a:rPr>
              <a:t>25.5 (2) When deciding whether to give permission as mentioned in rule 25.4(1) in proceedings other than children  proceedings, the court is to have regard in particular to –</a:t>
            </a:r>
          </a:p>
          <a:p>
            <a:pPr marL="0" indent="0">
              <a:lnSpc>
                <a:spcPct val="107000"/>
              </a:lnSpc>
              <a:spcAft>
                <a:spcPts val="800"/>
              </a:spcAft>
              <a:buNone/>
            </a:pPr>
            <a:r>
              <a:rPr lang="en-GB" sz="1800" dirty="0">
                <a:latin typeface="Calibri" panose="020F0502020204030204" pitchFamily="34" charset="0"/>
                <a:cs typeface="Times New Roman" panose="02020603050405020304" pitchFamily="18" charset="0"/>
              </a:rPr>
              <a:t>	(a) the issues to which the expert evidence would relate;</a:t>
            </a:r>
          </a:p>
          <a:p>
            <a:pPr marL="0" indent="0">
              <a:lnSpc>
                <a:spcPct val="107000"/>
              </a:lnSpc>
              <a:spcAft>
                <a:spcPts val="800"/>
              </a:spcAft>
              <a:buNone/>
            </a:pPr>
            <a:r>
              <a:rPr lang="en-GB" sz="1800" dirty="0">
                <a:latin typeface="Calibri" panose="020F0502020204030204" pitchFamily="34" charset="0"/>
                <a:cs typeface="Times New Roman" panose="02020603050405020304" pitchFamily="18" charset="0"/>
              </a:rPr>
              <a:t>	(b) the questions which the court would require the expert to answer;</a:t>
            </a:r>
          </a:p>
          <a:p>
            <a:pPr marL="0" indent="0">
              <a:lnSpc>
                <a:spcPct val="107000"/>
              </a:lnSpc>
              <a:spcAft>
                <a:spcPts val="800"/>
              </a:spcAft>
              <a:buNone/>
            </a:pPr>
            <a:r>
              <a:rPr lang="en-GB" sz="1800" dirty="0">
                <a:latin typeface="Calibri" panose="020F0502020204030204" pitchFamily="34" charset="0"/>
                <a:cs typeface="Times New Roman" panose="02020603050405020304" pitchFamily="18" charset="0"/>
              </a:rPr>
              <a:t>	(c) the impact which giving permission would be likely to have on the timetable, duration and 	conduct of the proceedings;</a:t>
            </a:r>
          </a:p>
          <a:p>
            <a:pPr marL="0" indent="0">
              <a:lnSpc>
                <a:spcPct val="107000"/>
              </a:lnSpc>
              <a:spcAft>
                <a:spcPts val="800"/>
              </a:spcAft>
              <a:buNone/>
            </a:pPr>
            <a:r>
              <a:rPr lang="en-GB" sz="1800" dirty="0">
                <a:latin typeface="Calibri" panose="020F0502020204030204" pitchFamily="34" charset="0"/>
                <a:cs typeface="Times New Roman" panose="02020603050405020304" pitchFamily="18" charset="0"/>
              </a:rPr>
              <a:t>	(d) any failure to comply with rule 25.6 or any direction of the court about expert evidence; and</a:t>
            </a:r>
          </a:p>
          <a:p>
            <a:pPr marL="0" indent="0">
              <a:lnSpc>
                <a:spcPct val="107000"/>
              </a:lnSpc>
              <a:spcAft>
                <a:spcPts val="800"/>
              </a:spcAft>
              <a:buNone/>
            </a:pPr>
            <a:r>
              <a:rPr lang="en-GB" sz="1800" dirty="0">
                <a:latin typeface="Calibri" panose="020F0502020204030204" pitchFamily="34" charset="0"/>
                <a:cs typeface="Times New Roman" panose="02020603050405020304" pitchFamily="18" charset="0"/>
              </a:rPr>
              <a:t>	e) the cost of the expert evidence.</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There may be occasions where covering these aspects in your responses to enquiries may be very helpful.</a:t>
            </a:r>
          </a:p>
          <a:p>
            <a:pPr mar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[Accepting too that often you may not know]</a:t>
            </a:r>
          </a:p>
          <a:p>
            <a:pPr marL="0" indent="0">
              <a:buNone/>
            </a:pPr>
            <a:r>
              <a:rPr lang="en-GB" sz="1800"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Sir James Munby P in </a:t>
            </a:r>
            <a:r>
              <a:rPr lang="en-GB" sz="1800" b="1"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 H L (A Child)</a:t>
            </a:r>
            <a:r>
              <a:rPr lang="en-GB" sz="1800" b="1" i="1"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b="1"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Link to BAILII version"/>
              </a:rPr>
              <a:t>[2013] EWCA </a:t>
            </a:r>
            <a:r>
              <a:rPr lang="en-GB" sz="1800" b="1" u="sng" kern="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Link to BAILII version"/>
              </a:rPr>
              <a:t>Civ</a:t>
            </a:r>
            <a:r>
              <a:rPr lang="en-GB" sz="1800" b="1"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Link to BAILII version"/>
              </a:rPr>
              <a:t> 655</a:t>
            </a: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defined "necessary" as: "Lying somewhere between 'indispensable' on the one hand and 'useful', 'reasonable' or 'desirable' on the other hand", having "the connotation of the imperative, what is demanded rather than what is merely optional or reasonable or desirable". Although those were children proceedings, I regard his dicta as equally applicable to financial remedy proceedings. [per Peel J GA v EL 2023 EWFC 187</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556997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4967-5749-C395-E155-0990A1F2AB16}"/>
              </a:ext>
            </a:extLst>
          </p:cNvPr>
          <p:cNvSpPr>
            <a:spLocks noGrp="1"/>
          </p:cNvSpPr>
          <p:nvPr>
            <p:ph type="title"/>
          </p:nvPr>
        </p:nvSpPr>
        <p:spPr>
          <a:xfrm>
            <a:off x="838200" y="140678"/>
            <a:ext cx="10515600" cy="738554"/>
          </a:xfrm>
        </p:spPr>
        <p:txBody>
          <a:bodyPr/>
          <a:lstStyle/>
          <a:p>
            <a:r>
              <a:rPr lang="en-GB" dirty="0"/>
              <a:t>Cost capping </a:t>
            </a:r>
          </a:p>
        </p:txBody>
      </p:sp>
      <p:sp>
        <p:nvSpPr>
          <p:cNvPr id="3" name="Content Placeholder 2">
            <a:extLst>
              <a:ext uri="{FF2B5EF4-FFF2-40B4-BE49-F238E27FC236}">
                <a16:creationId xmlns:a16="http://schemas.microsoft.com/office/drawing/2014/main" id="{DA2FFBE3-53E7-9664-5E0A-D144E0A6DBF0}"/>
              </a:ext>
            </a:extLst>
          </p:cNvPr>
          <p:cNvSpPr>
            <a:spLocks noGrp="1"/>
          </p:cNvSpPr>
          <p:nvPr>
            <p:ph idx="1"/>
          </p:nvPr>
        </p:nvSpPr>
        <p:spPr>
          <a:xfrm>
            <a:off x="838200" y="1113692"/>
            <a:ext cx="10515600" cy="5063271"/>
          </a:xfrm>
        </p:spPr>
        <p:txBody>
          <a:bodyPr>
            <a:normAutofit fontScale="92500" lnSpcReduction="20000"/>
          </a:bodyPr>
          <a:lstStyle/>
          <a:p>
            <a:r>
              <a:rPr lang="en-GB" b="0" i="1" dirty="0">
                <a:solidFill>
                  <a:srgbClr val="666666"/>
                </a:solidFill>
                <a:effectLst/>
                <a:latin typeface="omnes-pro"/>
              </a:rPr>
              <a:t>Loggie v Loggie</a:t>
            </a:r>
            <a:r>
              <a:rPr lang="en-GB" b="0" i="0" dirty="0">
                <a:solidFill>
                  <a:srgbClr val="666666"/>
                </a:solidFill>
                <a:effectLst/>
                <a:latin typeface="omnes-pro"/>
              </a:rPr>
              <a:t> </a:t>
            </a:r>
            <a:r>
              <a:rPr lang="en-GB" b="0" i="0" u="none" strike="noStrike" dirty="0">
                <a:solidFill>
                  <a:srgbClr val="CA1341"/>
                </a:solidFill>
                <a:effectLst/>
                <a:latin typeface="omnes-pro"/>
                <a:hlinkClick r:id="rId2"/>
              </a:rPr>
              <a:t>[2022] EWFC 2</a:t>
            </a:r>
            <a:endParaRPr lang="en-GB" b="0" i="0" u="none" strike="noStrike" dirty="0">
              <a:solidFill>
                <a:srgbClr val="CA1341"/>
              </a:solidFill>
              <a:effectLst/>
              <a:latin typeface="omnes-pro"/>
            </a:endParaRPr>
          </a:p>
          <a:p>
            <a:pPr marL="0" indent="0">
              <a:buNone/>
            </a:pPr>
            <a:endParaRPr lang="en-GB" b="0" i="0" u="none" strike="noStrike" dirty="0">
              <a:solidFill>
                <a:srgbClr val="CA1341"/>
              </a:solidFill>
              <a:effectLst/>
              <a:latin typeface="omnes-pro"/>
            </a:endParaRPr>
          </a:p>
          <a:p>
            <a:pPr algn="l"/>
            <a:r>
              <a:rPr lang="en-GB" b="0" i="0" dirty="0">
                <a:solidFill>
                  <a:srgbClr val="666666"/>
                </a:solidFill>
                <a:effectLst/>
                <a:latin typeface="omnes-pro"/>
              </a:rPr>
              <a:t> “The moral of this unhappy tale is that the parties must ensure that the court is asked, prior to the instruction of a SJE, to place a cap on the expert's costs pursuant to FPR rule 25(12)(5).</a:t>
            </a:r>
          </a:p>
          <a:p>
            <a:pPr algn="l"/>
            <a:r>
              <a:rPr lang="en-GB" b="0" i="0" dirty="0">
                <a:solidFill>
                  <a:srgbClr val="666666"/>
                </a:solidFill>
                <a:effectLst/>
                <a:latin typeface="omnes-pro"/>
              </a:rPr>
              <a:t>“Prior to the court making an order for the instruction of an SJE, there will have been preliminary enquiries raised with the proposed expert and responses given thereto. By virtue of PD 25D para 3.4, incorporating PD 25B para 8.1(e), the expert will have stated his/her costs, including hourly or other charging rates, and the likely hours to be spent conducting interviews, writing the report and attending court.</a:t>
            </a:r>
          </a:p>
          <a:p>
            <a:pPr algn="l"/>
            <a:r>
              <a:rPr lang="en-GB" b="0" i="0" dirty="0">
                <a:solidFill>
                  <a:srgbClr val="666666"/>
                </a:solidFill>
                <a:effectLst/>
                <a:latin typeface="omnes-pro"/>
              </a:rPr>
              <a:t>“The court will thereby be fully equipped to be in a position fairly to consider these figures and to impose a cap on the expert's costs. Of course, should circumstances unexpectedly change causing far more work to be done by the expert, then it will be open for the expert to apply for the order imposing the cap to be varied under FPR r 4.1(6).”</a:t>
            </a:r>
          </a:p>
        </p:txBody>
      </p:sp>
    </p:spTree>
    <p:extLst>
      <p:ext uri="{BB962C8B-B14F-4D97-AF65-F5344CB8AC3E}">
        <p14:creationId xmlns:p14="http://schemas.microsoft.com/office/powerpoint/2010/main" val="907608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3F33-13B0-F624-5A5F-517A0F4872F5}"/>
              </a:ext>
            </a:extLst>
          </p:cNvPr>
          <p:cNvSpPr>
            <a:spLocks noGrp="1"/>
          </p:cNvSpPr>
          <p:nvPr>
            <p:ph type="title"/>
          </p:nvPr>
        </p:nvSpPr>
        <p:spPr/>
        <p:txBody>
          <a:bodyPr/>
          <a:lstStyle/>
          <a:p>
            <a:r>
              <a:rPr lang="en-GB" dirty="0"/>
              <a:t>Impasse – your right / duty to seek court direction [and up the budget!]</a:t>
            </a:r>
          </a:p>
        </p:txBody>
      </p:sp>
      <p:sp>
        <p:nvSpPr>
          <p:cNvPr id="3" name="Content Placeholder 2">
            <a:extLst>
              <a:ext uri="{FF2B5EF4-FFF2-40B4-BE49-F238E27FC236}">
                <a16:creationId xmlns:a16="http://schemas.microsoft.com/office/drawing/2014/main" id="{5FBA04F6-7D29-13E2-D041-71014E280AD8}"/>
              </a:ext>
            </a:extLst>
          </p:cNvPr>
          <p:cNvSpPr>
            <a:spLocks noGrp="1"/>
          </p:cNvSpPr>
          <p:nvPr>
            <p:ph idx="1"/>
          </p:nvPr>
        </p:nvSpPr>
        <p:spPr/>
        <p:txBody>
          <a:bodyPr/>
          <a:lstStyle/>
          <a:p>
            <a:r>
              <a:rPr lang="en-GB" dirty="0"/>
              <a:t>See FPR 25.17</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(1) </a:t>
            </a:r>
            <a:r>
              <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Experts may file written requests for directions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for the purpose of assisting them in carrying out their functions.</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(2) Experts must, unless the court directs otherwise, provide copies of the proposed requests for directions under paragraph (1) –</a:t>
            </a:r>
          </a:p>
          <a:p>
            <a:pPr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 to the party instructing them, at least 7 days before they file the requests; and</a:t>
            </a:r>
          </a:p>
          <a:p>
            <a:pPr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(b) to all other parties, at least 4 days before they file them.</a:t>
            </a:r>
          </a:p>
          <a:p>
            <a:pPr marL="0" indent="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(3) The court, when it gives directions, may also direct that a party be served with a copy of the directions.</a:t>
            </a:r>
          </a:p>
          <a:p>
            <a:pPr marL="0" indent="0">
              <a:buNone/>
            </a:pPr>
            <a:endParaRPr lang="en-GB" dirty="0"/>
          </a:p>
        </p:txBody>
      </p:sp>
    </p:spTree>
    <p:extLst>
      <p:ext uri="{BB962C8B-B14F-4D97-AF65-F5344CB8AC3E}">
        <p14:creationId xmlns:p14="http://schemas.microsoft.com/office/powerpoint/2010/main" val="2676629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2F98-CCA7-F8D7-E00F-CA311F0AFED1}"/>
              </a:ext>
            </a:extLst>
          </p:cNvPr>
          <p:cNvSpPr>
            <a:spLocks noGrp="1"/>
          </p:cNvSpPr>
          <p:nvPr>
            <p:ph type="title"/>
          </p:nvPr>
        </p:nvSpPr>
        <p:spPr>
          <a:xfrm>
            <a:off x="838200" y="167268"/>
            <a:ext cx="10515600" cy="653788"/>
          </a:xfrm>
        </p:spPr>
        <p:txBody>
          <a:bodyPr>
            <a:normAutofit fontScale="90000"/>
          </a:bodyPr>
          <a:lstStyle/>
          <a:p>
            <a:r>
              <a:rPr lang="en-GB" dirty="0"/>
              <a:t>The report </a:t>
            </a:r>
          </a:p>
        </p:txBody>
      </p:sp>
      <p:graphicFrame>
        <p:nvGraphicFramePr>
          <p:cNvPr id="5" name="Content Placeholder 4">
            <a:extLst>
              <a:ext uri="{FF2B5EF4-FFF2-40B4-BE49-F238E27FC236}">
                <a16:creationId xmlns:a16="http://schemas.microsoft.com/office/drawing/2014/main" id="{A9DA254B-9F59-6CC5-46F6-6FAAAAA9CD86}"/>
              </a:ext>
            </a:extLst>
          </p:cNvPr>
          <p:cNvGraphicFramePr>
            <a:graphicFrameLocks noGrp="1"/>
          </p:cNvGraphicFramePr>
          <p:nvPr>
            <p:ph idx="1"/>
            <p:extLst>
              <p:ext uri="{D42A27DB-BD31-4B8C-83A1-F6EECF244321}">
                <p14:modId xmlns:p14="http://schemas.microsoft.com/office/powerpoint/2010/main" val="3698207924"/>
              </p:ext>
            </p:extLst>
          </p:nvPr>
        </p:nvGraphicFramePr>
        <p:xfrm>
          <a:off x="838200" y="821056"/>
          <a:ext cx="10515600" cy="5945308"/>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092849060"/>
                    </a:ext>
                  </a:extLst>
                </a:gridCol>
              </a:tblGrid>
              <a:tr h="1812034">
                <a:tc>
                  <a:txBody>
                    <a:bodyPr/>
                    <a:lstStyle/>
                    <a:p>
                      <a:r>
                        <a:rPr lang="en-GB" sz="1800" b="1" kern="1200" dirty="0">
                          <a:solidFill>
                            <a:schemeClr val="lt1"/>
                          </a:solidFill>
                          <a:effectLst/>
                          <a:latin typeface="+mn-lt"/>
                          <a:ea typeface="+mn-ea"/>
                          <a:cs typeface="+mn-cs"/>
                        </a:rPr>
                        <a:t>Business owner’s notional income </a:t>
                      </a:r>
                    </a:p>
                    <a:p>
                      <a:r>
                        <a:rPr lang="en-GB" sz="1800" b="1" kern="1200" dirty="0">
                          <a:solidFill>
                            <a:schemeClr val="lt1"/>
                          </a:solidFill>
                          <a:effectLst/>
                          <a:latin typeface="+mn-lt"/>
                          <a:ea typeface="+mn-ea"/>
                          <a:cs typeface="+mn-cs"/>
                        </a:rPr>
                        <a:t> </a:t>
                      </a:r>
                    </a:p>
                    <a:p>
                      <a:r>
                        <a:rPr lang="en-GB" sz="1800" b="1" kern="1200" dirty="0">
                          <a:solidFill>
                            <a:schemeClr val="lt1"/>
                          </a:solidFill>
                          <a:effectLst/>
                          <a:latin typeface="+mn-lt"/>
                          <a:ea typeface="+mn-ea"/>
                          <a:cs typeface="+mn-cs"/>
                        </a:rPr>
                        <a:t>Should we have input on that?</a:t>
                      </a:r>
                    </a:p>
                    <a:p>
                      <a:r>
                        <a:rPr lang="en-GB" sz="1800" b="1" kern="1200" dirty="0">
                          <a:solidFill>
                            <a:schemeClr val="lt1"/>
                          </a:solidFill>
                          <a:effectLst/>
                          <a:latin typeface="+mn-lt"/>
                          <a:ea typeface="+mn-ea"/>
                          <a:cs typeface="+mn-cs"/>
                        </a:rPr>
                        <a:t> </a:t>
                      </a:r>
                    </a:p>
                    <a:p>
                      <a:r>
                        <a:rPr lang="en-GB" sz="1800" b="1" kern="1200" dirty="0">
                          <a:solidFill>
                            <a:schemeClr val="lt1"/>
                          </a:solidFill>
                          <a:effectLst/>
                          <a:latin typeface="+mn-lt"/>
                          <a:ea typeface="+mn-ea"/>
                          <a:cs typeface="+mn-cs"/>
                        </a:rPr>
                        <a:t>What is income and what is double dipping </a:t>
                      </a:r>
                      <a:endParaRPr lang="en-GB" dirty="0"/>
                    </a:p>
                  </a:txBody>
                  <a:tcPr/>
                </a:tc>
                <a:extLst>
                  <a:ext uri="{0D108BD9-81ED-4DB2-BD59-A6C34878D82A}">
                    <a16:rowId xmlns:a16="http://schemas.microsoft.com/office/drawing/2014/main" val="2305425336"/>
                  </a:ext>
                </a:extLst>
              </a:tr>
              <a:tr h="1472277">
                <a:tc>
                  <a:txBody>
                    <a:bodyPr/>
                    <a:lstStyle/>
                    <a:p>
                      <a:r>
                        <a:rPr lang="en-GB" sz="1800" kern="1200" dirty="0">
                          <a:solidFill>
                            <a:schemeClr val="dk1"/>
                          </a:solidFill>
                          <a:effectLst/>
                          <a:latin typeface="+mn-lt"/>
                          <a:ea typeface="+mn-ea"/>
                          <a:cs typeface="+mn-cs"/>
                        </a:rPr>
                        <a:t>Can I have help on valuation </a:t>
                      </a:r>
                    </a:p>
                    <a:p>
                      <a:pPr lvl="0"/>
                      <a:r>
                        <a:rPr lang="en-GB" sz="1800" kern="1200" dirty="0">
                          <a:solidFill>
                            <a:schemeClr val="dk1"/>
                          </a:solidFill>
                          <a:effectLst/>
                          <a:latin typeface="+mn-lt"/>
                          <a:ea typeface="+mn-ea"/>
                          <a:cs typeface="+mn-cs"/>
                        </a:rPr>
                        <a:t>You are sort of telling me what it is likely it could sell for  - </a:t>
                      </a:r>
                    </a:p>
                    <a:p>
                      <a:r>
                        <a:rPr lang="en-GB" sz="1800" kern="1200" dirty="0">
                          <a:solidFill>
                            <a:schemeClr val="dk1"/>
                          </a:solidFill>
                          <a:effectLst/>
                          <a:latin typeface="+mn-lt"/>
                          <a:ea typeface="+mn-ea"/>
                          <a:cs typeface="+mn-cs"/>
                        </a:rPr>
                        <a:t>But shouldn’t we be asking a different question?  </a:t>
                      </a:r>
                      <a:r>
                        <a:rPr lang="en-GB" sz="1800" i="1" kern="1200" dirty="0">
                          <a:solidFill>
                            <a:schemeClr val="dk1"/>
                          </a:solidFill>
                          <a:effectLst/>
                          <a:latin typeface="+mn-lt"/>
                          <a:ea typeface="+mn-ea"/>
                          <a:cs typeface="+mn-cs"/>
                        </a:rPr>
                        <a:t>What resources will this marriage-generated thing create during the period ahead? </a:t>
                      </a:r>
                      <a:endParaRPr lang="en-GB" dirty="0"/>
                    </a:p>
                  </a:txBody>
                  <a:tcPr/>
                </a:tc>
                <a:extLst>
                  <a:ext uri="{0D108BD9-81ED-4DB2-BD59-A6C34878D82A}">
                    <a16:rowId xmlns:a16="http://schemas.microsoft.com/office/drawing/2014/main" val="2915388829"/>
                  </a:ext>
                </a:extLst>
              </a:tr>
              <a:tr h="1472277">
                <a:tc>
                  <a:txBody>
                    <a:bodyPr/>
                    <a:lstStyle/>
                    <a:p>
                      <a:r>
                        <a:rPr lang="en-GB" sz="1800" kern="1200" dirty="0">
                          <a:solidFill>
                            <a:schemeClr val="dk1"/>
                          </a:solidFill>
                          <a:effectLst/>
                          <a:latin typeface="+mn-lt"/>
                          <a:ea typeface="+mn-ea"/>
                          <a:cs typeface="+mn-cs"/>
                        </a:rPr>
                        <a:t>I have one at the moment where a failure to see what I need  - in effect report says “if the director’s loan is repaid then its value is £x</a:t>
                      </a:r>
                    </a:p>
                    <a:p>
                      <a:r>
                        <a:rPr lang="en-GB" sz="1800" kern="1200" dirty="0">
                          <a:solidFill>
                            <a:schemeClr val="dk1"/>
                          </a:solidFill>
                          <a:effectLst/>
                          <a:latin typeface="+mn-lt"/>
                          <a:ea typeface="+mn-ea"/>
                          <a:cs typeface="+mn-cs"/>
                        </a:rPr>
                        <a:t> </a:t>
                      </a:r>
                    </a:p>
                    <a:p>
                      <a:r>
                        <a:rPr lang="en-GB" sz="1800" kern="1200" dirty="0">
                          <a:solidFill>
                            <a:schemeClr val="dk1"/>
                          </a:solidFill>
                          <a:effectLst/>
                          <a:latin typeface="+mn-lt"/>
                          <a:ea typeface="+mn-ea"/>
                          <a:cs typeface="+mn-cs"/>
                        </a:rPr>
                        <a:t>But there is no money to repay that loan so how does this begin to be helpful</a:t>
                      </a:r>
                      <a:endParaRPr lang="en-GB" dirty="0"/>
                    </a:p>
                  </a:txBody>
                  <a:tcPr/>
                </a:tc>
                <a:extLst>
                  <a:ext uri="{0D108BD9-81ED-4DB2-BD59-A6C34878D82A}">
                    <a16:rowId xmlns:a16="http://schemas.microsoft.com/office/drawing/2014/main" val="2195356821"/>
                  </a:ext>
                </a:extLst>
              </a:tr>
              <a:tr h="459300">
                <a:tc>
                  <a:txBody>
                    <a:bodyPr/>
                    <a:lstStyle/>
                    <a:p>
                      <a:r>
                        <a:rPr lang="en-GB" dirty="0"/>
                        <a:t>And note latest comments in GA v EL on Historic valuations </a:t>
                      </a:r>
                    </a:p>
                    <a:p>
                      <a:r>
                        <a:rPr lang="en-GB" dirty="0"/>
                        <a:t>- </a:t>
                      </a:r>
                      <a:r>
                        <a:rPr lang="en-GB" u="sng" dirty="0"/>
                        <a:t>chill:</a:t>
                      </a:r>
                      <a:r>
                        <a:rPr lang="en-GB" u="none" dirty="0"/>
                        <a:t> they are not the be all and the end all </a:t>
                      </a:r>
                    </a:p>
                    <a:p>
                      <a:r>
                        <a:rPr lang="en-GB" u="none" dirty="0"/>
                        <a:t>- </a:t>
                      </a:r>
                      <a:r>
                        <a:rPr lang="en-GB" u="sng" dirty="0"/>
                        <a:t>caution:</a:t>
                      </a:r>
                      <a:r>
                        <a:rPr lang="en-GB" u="none" dirty="0"/>
                        <a:t> the further back you go the more inaccurate they will be</a:t>
                      </a:r>
                    </a:p>
                    <a:p>
                      <a:r>
                        <a:rPr lang="en-GB" u="none" dirty="0"/>
                        <a:t>- </a:t>
                      </a:r>
                      <a:r>
                        <a:rPr lang="en-GB" u="sng" dirty="0"/>
                        <a:t>control:</a:t>
                      </a:r>
                      <a:r>
                        <a:rPr lang="en-GB" u="none" dirty="0"/>
                        <a:t> the court not the expert decides pre and post marital wealth </a:t>
                      </a:r>
                      <a:endParaRPr lang="en-GB" dirty="0"/>
                    </a:p>
                  </a:txBody>
                  <a:tcPr/>
                </a:tc>
                <a:extLst>
                  <a:ext uri="{0D108BD9-81ED-4DB2-BD59-A6C34878D82A}">
                    <a16:rowId xmlns:a16="http://schemas.microsoft.com/office/drawing/2014/main" val="4077717037"/>
                  </a:ext>
                </a:extLst>
              </a:tr>
            </a:tbl>
          </a:graphicData>
        </a:graphic>
      </p:graphicFrame>
    </p:spTree>
    <p:extLst>
      <p:ext uri="{BB962C8B-B14F-4D97-AF65-F5344CB8AC3E}">
        <p14:creationId xmlns:p14="http://schemas.microsoft.com/office/powerpoint/2010/main" val="3225333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46B75-786F-F525-6319-815F8695E060}"/>
              </a:ext>
            </a:extLst>
          </p:cNvPr>
          <p:cNvSpPr>
            <a:spLocks noGrp="1"/>
          </p:cNvSpPr>
          <p:nvPr>
            <p:ph type="title"/>
          </p:nvPr>
        </p:nvSpPr>
        <p:spPr>
          <a:xfrm>
            <a:off x="838200" y="122663"/>
            <a:ext cx="10515600" cy="880947"/>
          </a:xfrm>
        </p:spPr>
        <p:txBody>
          <a:bodyPr>
            <a:normAutofit fontScale="90000"/>
          </a:bodyPr>
          <a:lstStyle/>
          <a:p>
            <a:r>
              <a:rPr lang="en-GB" dirty="0"/>
              <a:t>Daniels v Walker [appointing 2</a:t>
            </a:r>
            <a:r>
              <a:rPr lang="en-GB" baseline="30000" dirty="0"/>
              <a:t>nd</a:t>
            </a:r>
            <a:r>
              <a:rPr lang="en-GB" dirty="0"/>
              <a:t> expert] update</a:t>
            </a:r>
            <a:br>
              <a:rPr lang="en-GB" dirty="0"/>
            </a:br>
            <a:r>
              <a:rPr lang="en-GB" sz="3600" dirty="0"/>
              <a:t>The post FPR 2010 law per Peel J in GA </a:t>
            </a:r>
            <a:r>
              <a:rPr lang="en-GB" sz="3600" dirty="0" err="1"/>
              <a:t>vEL</a:t>
            </a:r>
            <a:r>
              <a:rPr lang="en-GB" sz="3600" dirty="0"/>
              <a:t> 2023</a:t>
            </a:r>
            <a:endParaRPr lang="en-GB" dirty="0"/>
          </a:p>
        </p:txBody>
      </p:sp>
      <p:sp>
        <p:nvSpPr>
          <p:cNvPr id="3" name="Content Placeholder 2">
            <a:extLst>
              <a:ext uri="{FF2B5EF4-FFF2-40B4-BE49-F238E27FC236}">
                <a16:creationId xmlns:a16="http://schemas.microsoft.com/office/drawing/2014/main" id="{ACEE5977-B6AF-9A69-304D-4D8814790E7F}"/>
              </a:ext>
            </a:extLst>
          </p:cNvPr>
          <p:cNvSpPr>
            <a:spLocks noGrp="1"/>
          </p:cNvSpPr>
          <p:nvPr>
            <p:ph idx="1"/>
          </p:nvPr>
        </p:nvSpPr>
        <p:spPr>
          <a:xfrm>
            <a:off x="301083" y="1003610"/>
            <a:ext cx="11052717" cy="5508702"/>
          </a:xfrm>
        </p:spPr>
        <p:txBody>
          <a:bodyPr>
            <a:normAutofit fontScale="92500" lnSpcReduction="10000"/>
          </a:bodyPr>
          <a:lstStyle/>
          <a:p>
            <a:pPr marL="457200">
              <a:lnSpc>
                <a:spcPct val="107000"/>
              </a:lnSpc>
              <a:spcAft>
                <a:spcPts val="800"/>
              </a:spcAft>
            </a:pPr>
            <a:r>
              <a:rPr lang="en-GB" sz="1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party seeking to adduce expert evidence of their own, notwithstanding the fact that a single joint expert has already reported, must advance reasons which are not fanciful for doing so.</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 It will then be for the court to decide, in the exercise of its discretion, whether to permit the party to adduce such further evidence.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 When considering whether to permit the application, the following non-exhaustive list of factors adumbrated in </a:t>
            </a:r>
            <a:r>
              <a:rPr lang="en-GB"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Cosgrove &amp; Anor v Pattison (supra)</a:t>
            </a: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may fall for consideration: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a:lnSpc>
                <a:spcPct val="107000"/>
              </a:lnSpc>
              <a:spcAft>
                <a:spcPts val="500"/>
              </a:spcAft>
            </a:pP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although it would be wrong to pretend that this is an exhaustive list, the factors to be taken into account when considering an application to permit a further expert to be called are these. First, the nature of the issue or issues; secondly, the number of issues between the parties; thirdly, the reason the new expert is wanted; fourthly, the amount at stake and, if it is not purely money, the nature of the issues at stake and their importance; fifthly, the effect of permitting one party to call further expert evidence on the conduct of the trial; sixthly, the delay, if any, in making the application; seventhly, any delay that the instructing and calling of the new expert will cause; eighthly, any special features of the case; and finally, and in a sense all embracing, the overall justice to the parties in the context of the litigation'.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GB"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iv) For my own part, I would draw particular attention to the words "the overall justice to the parties in the context of the litigation" which seems to me to encapsulate neatly the court's task.</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7593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E806-71D8-91E3-0C80-07FFCEC6543F}"/>
              </a:ext>
            </a:extLst>
          </p:cNvPr>
          <p:cNvSpPr>
            <a:spLocks noGrp="1"/>
          </p:cNvSpPr>
          <p:nvPr>
            <p:ph type="title"/>
          </p:nvPr>
        </p:nvSpPr>
        <p:spPr/>
        <p:txBody>
          <a:bodyPr/>
          <a:lstStyle/>
          <a:p>
            <a:r>
              <a:rPr lang="en-GB" dirty="0"/>
              <a:t>The role of the lawyer </a:t>
            </a:r>
          </a:p>
        </p:txBody>
      </p:sp>
      <p:sp>
        <p:nvSpPr>
          <p:cNvPr id="3" name="Content Placeholder 2">
            <a:extLst>
              <a:ext uri="{FF2B5EF4-FFF2-40B4-BE49-F238E27FC236}">
                <a16:creationId xmlns:a16="http://schemas.microsoft.com/office/drawing/2014/main" id="{8342052B-B441-726B-4A77-8CA96D8AEB89}"/>
              </a:ext>
            </a:extLst>
          </p:cNvPr>
          <p:cNvSpPr>
            <a:spLocks noGrp="1"/>
          </p:cNvSpPr>
          <p:nvPr>
            <p:ph idx="1"/>
          </p:nvPr>
        </p:nvSpPr>
        <p:spPr/>
        <p:txBody>
          <a:bodyPr>
            <a:normAutofit/>
          </a:bodyPr>
          <a:lstStyle/>
          <a:p>
            <a:r>
              <a:rPr lang="en-US" sz="2400" dirty="0">
                <a:solidFill>
                  <a:srgbClr val="363435"/>
                </a:solidFill>
                <a:effectLst/>
                <a:latin typeface="Times New Roman" panose="02020603050405020304" pitchFamily="18" charset="0"/>
                <a:ea typeface="Times New Roman" panose="02020603050405020304" pitchFamily="18" charset="0"/>
              </a:rPr>
              <a:t>In</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respect</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of</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what</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issues</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spc="-10" dirty="0">
                <a:solidFill>
                  <a:srgbClr val="363435"/>
                </a:solidFill>
                <a:effectLst/>
                <a:latin typeface="Times New Roman" panose="02020603050405020304" pitchFamily="18" charset="0"/>
                <a:ea typeface="Times New Roman" panose="02020603050405020304" pitchFamily="18" charset="0"/>
              </a:rPr>
              <a:t>w</a:t>
            </a:r>
            <a:r>
              <a:rPr lang="en-US" sz="2400" dirty="0">
                <a:solidFill>
                  <a:srgbClr val="363435"/>
                </a:solidFill>
                <a:effectLst/>
                <a:latin typeface="Times New Roman" panose="02020603050405020304" pitchFamily="18" charset="0"/>
                <a:ea typeface="Times New Roman" panose="02020603050405020304" pitchFamily="18" charset="0"/>
              </a:rPr>
              <a:t>as</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permission</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g</a:t>
            </a:r>
            <a:r>
              <a:rPr lang="en-US" sz="2400" spc="-25" dirty="0">
                <a:solidFill>
                  <a:srgbClr val="363435"/>
                </a:solidFill>
                <a:effectLst/>
                <a:latin typeface="Times New Roman" panose="02020603050405020304" pitchFamily="18" charset="0"/>
                <a:ea typeface="Times New Roman" panose="02020603050405020304" pitchFamily="18" charset="0"/>
              </a:rPr>
              <a:t>i</a:t>
            </a:r>
            <a:r>
              <a:rPr lang="en-US" sz="2400" spc="-15" dirty="0">
                <a:solidFill>
                  <a:srgbClr val="363435"/>
                </a:solidFill>
                <a:effectLst/>
                <a:latin typeface="Times New Roman" panose="02020603050405020304" pitchFamily="18" charset="0"/>
                <a:ea typeface="Times New Roman" panose="02020603050405020304" pitchFamily="18" charset="0"/>
              </a:rPr>
              <a:t>v</a:t>
            </a:r>
            <a:r>
              <a:rPr lang="en-US" sz="2400" dirty="0">
                <a:solidFill>
                  <a:srgbClr val="363435"/>
                </a:solidFill>
                <a:effectLst/>
                <a:latin typeface="Times New Roman" panose="02020603050405020304" pitchFamily="18" charset="0"/>
                <a:ea typeface="Times New Roman" panose="02020603050405020304" pitchFamily="18" charset="0"/>
              </a:rPr>
              <a:t>en?</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Does</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report</a:t>
            </a:r>
            <a:r>
              <a:rPr lang="en-US" sz="2400" spc="16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answer those questions? Does it stray b</a:t>
            </a:r>
            <a:r>
              <a:rPr lang="en-US" sz="2400" spc="-15" dirty="0">
                <a:solidFill>
                  <a:srgbClr val="363435"/>
                </a:solidFill>
                <a:effectLst/>
                <a:latin typeface="Times New Roman" panose="02020603050405020304" pitchFamily="18" charset="0"/>
                <a:ea typeface="Times New Roman" panose="02020603050405020304" pitchFamily="18" charset="0"/>
              </a:rPr>
              <a:t>e</a:t>
            </a:r>
            <a:r>
              <a:rPr lang="en-US" sz="2400" dirty="0">
                <a:solidFill>
                  <a:srgbClr val="363435"/>
                </a:solidFill>
                <a:effectLst/>
                <a:latin typeface="Times New Roman" panose="02020603050405020304" pitchFamily="18" charset="0"/>
                <a:ea typeface="Times New Roman" panose="02020603050405020304" pitchFamily="18" charset="0"/>
              </a:rPr>
              <a:t>yond them?</a:t>
            </a:r>
          </a:p>
          <a:p>
            <a:r>
              <a:rPr lang="en-US" sz="2400" dirty="0">
                <a:solidFill>
                  <a:srgbClr val="363435"/>
                </a:solidFill>
                <a:effectLst/>
                <a:latin typeface="Times New Roman" panose="02020603050405020304" pitchFamily="18" charset="0"/>
                <a:ea typeface="Times New Roman" panose="02020603050405020304" pitchFamily="18" charset="0"/>
              </a:rPr>
              <a:t>Are</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those</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opinions</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within</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spc="-15" dirty="0">
                <a:solidFill>
                  <a:srgbClr val="363435"/>
                </a:solidFill>
                <a:effectLst/>
                <a:latin typeface="Times New Roman" panose="02020603050405020304" pitchFamily="18" charset="0"/>
                <a:ea typeface="Times New Roman" panose="02020603050405020304" pitchFamily="18" charset="0"/>
              </a:rPr>
              <a:t>e</a:t>
            </a:r>
            <a:r>
              <a:rPr lang="en-US" sz="2400" dirty="0">
                <a:solidFill>
                  <a:srgbClr val="363435"/>
                </a:solidFill>
                <a:effectLst/>
                <a:latin typeface="Times New Roman" panose="02020603050405020304" pitchFamily="18" charset="0"/>
                <a:ea typeface="Times New Roman" panose="02020603050405020304" pitchFamily="18" charset="0"/>
              </a:rPr>
              <a:t>xpertise</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of</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this</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spc="-15" dirty="0">
                <a:solidFill>
                  <a:srgbClr val="363435"/>
                </a:solidFill>
                <a:effectLst/>
                <a:latin typeface="Times New Roman" panose="02020603050405020304" pitchFamily="18" charset="0"/>
                <a:ea typeface="Times New Roman" panose="02020603050405020304" pitchFamily="18" charset="0"/>
              </a:rPr>
              <a:t>e</a:t>
            </a:r>
            <a:r>
              <a:rPr lang="en-US" sz="2400" dirty="0">
                <a:solidFill>
                  <a:srgbClr val="363435"/>
                </a:solidFill>
                <a:effectLst/>
                <a:latin typeface="Times New Roman" panose="02020603050405020304" pitchFamily="18" charset="0"/>
                <a:ea typeface="Times New Roman" panose="02020603050405020304" pitchFamily="18" charset="0"/>
              </a:rPr>
              <a:t>xpert?</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H</a:t>
            </a:r>
            <a:r>
              <a:rPr lang="en-US" sz="2400" spc="-20" dirty="0">
                <a:solidFill>
                  <a:srgbClr val="363435"/>
                </a:solidFill>
                <a:effectLst/>
                <a:latin typeface="Times New Roman" panose="02020603050405020304" pitchFamily="18" charset="0"/>
                <a:ea typeface="Times New Roman" panose="02020603050405020304" pitchFamily="18" charset="0"/>
              </a:rPr>
              <a:t>a</a:t>
            </a:r>
            <a:r>
              <a:rPr lang="en-US" sz="2400" spc="-15" dirty="0">
                <a:solidFill>
                  <a:srgbClr val="363435"/>
                </a:solidFill>
                <a:effectLst/>
                <a:latin typeface="Times New Roman" panose="02020603050405020304" pitchFamily="18" charset="0"/>
                <a:ea typeface="Times New Roman" panose="02020603050405020304" pitchFamily="18" charset="0"/>
              </a:rPr>
              <a:t>v</a:t>
            </a:r>
            <a:r>
              <a:rPr lang="en-US" sz="2400" dirty="0">
                <a:solidFill>
                  <a:srgbClr val="363435"/>
                </a:solidFill>
                <a:effectLst/>
                <a:latin typeface="Times New Roman" panose="02020603050405020304" pitchFamily="18" charset="0"/>
                <a:ea typeface="Times New Roman" panose="02020603050405020304" pitchFamily="18" charset="0"/>
              </a:rPr>
              <a:t>e</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a:t>
            </a:r>
            <a:r>
              <a:rPr lang="en-US" sz="2400" spc="-15" dirty="0">
                <a:solidFill>
                  <a:srgbClr val="363435"/>
                </a:solidFill>
                <a:effectLst/>
                <a:latin typeface="Times New Roman" panose="02020603050405020304" pitchFamily="18" charset="0"/>
                <a:ea typeface="Times New Roman" panose="02020603050405020304" pitchFamily="18" charset="0"/>
              </a:rPr>
              <a:t>e</a:t>
            </a:r>
            <a:r>
              <a:rPr lang="en-US" sz="2400" dirty="0">
                <a:solidFill>
                  <a:srgbClr val="363435"/>
                </a:solidFill>
                <a:effectLst/>
                <a:latin typeface="Times New Roman" panose="02020603050405020304" pitchFamily="18" charset="0"/>
                <a:ea typeface="Times New Roman" panose="02020603050405020304" pitchFamily="18" charset="0"/>
              </a:rPr>
              <a:t>y</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sh</a:t>
            </a:r>
            <a:r>
              <a:rPr lang="en-US" sz="2400" spc="-25" dirty="0">
                <a:solidFill>
                  <a:srgbClr val="363435"/>
                </a:solidFill>
                <a:effectLst/>
                <a:latin typeface="Times New Roman" panose="02020603050405020304" pitchFamily="18" charset="0"/>
                <a:ea typeface="Times New Roman" panose="02020603050405020304" pitchFamily="18" charset="0"/>
              </a:rPr>
              <a:t>o</a:t>
            </a:r>
            <a:r>
              <a:rPr lang="en-US" sz="2400" dirty="0">
                <a:solidFill>
                  <a:srgbClr val="363435"/>
                </a:solidFill>
                <a:effectLst/>
                <a:latin typeface="Times New Roman" panose="02020603050405020304" pitchFamily="18" charset="0"/>
                <a:ea typeface="Times New Roman" panose="02020603050405020304" pitchFamily="18" charset="0"/>
              </a:rPr>
              <a:t>wn</a:t>
            </a:r>
            <a:r>
              <a:rPr lang="en-US" sz="2400" spc="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 basis upon which their conclusions were reached? Is it object</a:t>
            </a:r>
            <a:r>
              <a:rPr lang="en-US" sz="2400" spc="-25" dirty="0">
                <a:solidFill>
                  <a:srgbClr val="363435"/>
                </a:solidFill>
                <a:effectLst/>
                <a:latin typeface="Times New Roman" panose="02020603050405020304" pitchFamily="18" charset="0"/>
                <a:ea typeface="Times New Roman" panose="02020603050405020304" pitchFamily="18" charset="0"/>
              </a:rPr>
              <a:t>i</a:t>
            </a:r>
            <a:r>
              <a:rPr lang="en-US" sz="2400" spc="-15" dirty="0">
                <a:solidFill>
                  <a:srgbClr val="363435"/>
                </a:solidFill>
                <a:effectLst/>
                <a:latin typeface="Times New Roman" panose="02020603050405020304" pitchFamily="18" charset="0"/>
                <a:ea typeface="Times New Roman" panose="02020603050405020304" pitchFamily="18" charset="0"/>
              </a:rPr>
              <a:t>v</a:t>
            </a:r>
            <a:r>
              <a:rPr lang="en-US" sz="2400" dirty="0">
                <a:solidFill>
                  <a:srgbClr val="363435"/>
                </a:solidFill>
                <a:effectLst/>
                <a:latin typeface="Times New Roman" panose="02020603050405020304" pitchFamily="18" charset="0"/>
                <a:ea typeface="Times New Roman" panose="02020603050405020304" pitchFamily="18" charset="0"/>
              </a:rPr>
              <a:t>e or more conjectural?</a:t>
            </a:r>
            <a:endParaRPr lang="en-US" sz="2400" dirty="0">
              <a:solidFill>
                <a:srgbClr val="363435"/>
              </a:solidFill>
              <a:latin typeface="Times New Roman" panose="02020603050405020304" pitchFamily="18" charset="0"/>
              <a:ea typeface="Times New Roman" panose="02020603050405020304" pitchFamily="18" charset="0"/>
            </a:endParaRPr>
          </a:p>
          <a:p>
            <a:r>
              <a:rPr lang="en-US" sz="2400" dirty="0">
                <a:solidFill>
                  <a:srgbClr val="363435"/>
                </a:solidFill>
                <a:effectLst/>
                <a:latin typeface="Times New Roman" panose="02020603050405020304" pitchFamily="18" charset="0"/>
                <a:ea typeface="Times New Roman" panose="02020603050405020304" pitchFamily="18" charset="0"/>
              </a:rPr>
              <a:t>What</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spc="-10" dirty="0">
                <a:solidFill>
                  <a:srgbClr val="363435"/>
                </a:solidFill>
                <a:effectLst/>
                <a:latin typeface="Times New Roman" panose="02020603050405020304" pitchFamily="18" charset="0"/>
                <a:ea typeface="Times New Roman" panose="02020603050405020304" pitchFamily="18" charset="0"/>
              </a:rPr>
              <a:t>l</a:t>
            </a:r>
            <a:r>
              <a:rPr lang="en-US" sz="2400" dirty="0">
                <a:solidFill>
                  <a:srgbClr val="363435"/>
                </a:solidFill>
                <a:effectLst/>
                <a:latin typeface="Times New Roman" panose="02020603050405020304" pitchFamily="18" charset="0"/>
                <a:ea typeface="Times New Roman" panose="02020603050405020304" pitchFamily="18" charset="0"/>
              </a:rPr>
              <a:t>acunae</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are</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left</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are</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a:t>
            </a:r>
            <a:r>
              <a:rPr lang="en-US" sz="2400" spc="-15" dirty="0">
                <a:solidFill>
                  <a:srgbClr val="363435"/>
                </a:solidFill>
                <a:effectLst/>
                <a:latin typeface="Times New Roman" panose="02020603050405020304" pitchFamily="18" charset="0"/>
                <a:ea typeface="Times New Roman" panose="02020603050405020304" pitchFamily="18" charset="0"/>
              </a:rPr>
              <a:t>e</a:t>
            </a:r>
            <a:r>
              <a:rPr lang="en-US" sz="2400" dirty="0">
                <a:solidFill>
                  <a:srgbClr val="363435"/>
                </a:solidFill>
                <a:effectLst/>
                <a:latin typeface="Times New Roman" panose="02020603050405020304" pitchFamily="18" charset="0"/>
                <a:ea typeface="Times New Roman" panose="02020603050405020304" pitchFamily="18" charset="0"/>
              </a:rPr>
              <a:t>y</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appropr</a:t>
            </a:r>
            <a:r>
              <a:rPr lang="en-US" sz="2400" spc="-10" dirty="0">
                <a:solidFill>
                  <a:srgbClr val="363435"/>
                </a:solidFill>
                <a:effectLst/>
                <a:latin typeface="Times New Roman" panose="02020603050405020304" pitchFamily="18" charset="0"/>
                <a:ea typeface="Times New Roman" panose="02020603050405020304" pitchFamily="18" charset="0"/>
              </a:rPr>
              <a:t>i</a:t>
            </a:r>
            <a:r>
              <a:rPr lang="en-US" sz="2400" dirty="0">
                <a:solidFill>
                  <a:srgbClr val="363435"/>
                </a:solidFill>
                <a:effectLst/>
                <a:latin typeface="Times New Roman" panose="02020603050405020304" pitchFamily="18" charset="0"/>
                <a:ea typeface="Times New Roman" panose="02020603050405020304" pitchFamily="18" charset="0"/>
              </a:rPr>
              <a:t>ately</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c</a:t>
            </a:r>
            <a:r>
              <a:rPr lang="en-US" sz="2400" spc="-20" dirty="0">
                <a:solidFill>
                  <a:srgbClr val="363435"/>
                </a:solidFill>
                <a:effectLst/>
                <a:latin typeface="Times New Roman" panose="02020603050405020304" pitchFamily="18" charset="0"/>
                <a:ea typeface="Times New Roman" panose="02020603050405020304" pitchFamily="18" charset="0"/>
              </a:rPr>
              <a:t>o</a:t>
            </a:r>
            <a:r>
              <a:rPr lang="en-US" sz="2400" spc="-15" dirty="0">
                <a:solidFill>
                  <a:srgbClr val="363435"/>
                </a:solidFill>
                <a:effectLst/>
                <a:latin typeface="Times New Roman" panose="02020603050405020304" pitchFamily="18" charset="0"/>
                <a:ea typeface="Times New Roman" panose="02020603050405020304" pitchFamily="18" charset="0"/>
              </a:rPr>
              <a:t>v</a:t>
            </a:r>
            <a:r>
              <a:rPr lang="en-US" sz="2400" dirty="0">
                <a:solidFill>
                  <a:srgbClr val="363435"/>
                </a:solidFill>
                <a:effectLst/>
                <a:latin typeface="Times New Roman" panose="02020603050405020304" pitchFamily="18" charset="0"/>
                <a:ea typeface="Times New Roman" panose="02020603050405020304" pitchFamily="18" charset="0"/>
              </a:rPr>
              <a:t>ered?</a:t>
            </a:r>
            <a:r>
              <a:rPr lang="en-US" sz="2400" spc="125"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Are</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there</a:t>
            </a:r>
            <a:r>
              <a:rPr lang="en-US" sz="2400" spc="19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other </a:t>
            </a:r>
            <a:r>
              <a:rPr lang="en-US" sz="2400" spc="-10" dirty="0">
                <a:solidFill>
                  <a:srgbClr val="363435"/>
                </a:solidFill>
                <a:effectLst/>
                <a:latin typeface="Times New Roman" panose="02020603050405020304" pitchFamily="18" charset="0"/>
                <a:ea typeface="Times New Roman" panose="02020603050405020304" pitchFamily="18" charset="0"/>
              </a:rPr>
              <a:t>f</a:t>
            </a:r>
            <a:r>
              <a:rPr lang="en-US" sz="2400" dirty="0">
                <a:solidFill>
                  <a:srgbClr val="363435"/>
                </a:solidFill>
                <a:effectLst/>
                <a:latin typeface="Times New Roman" panose="02020603050405020304" pitchFamily="18" charset="0"/>
                <a:ea typeface="Times New Roman" panose="02020603050405020304" pitchFamily="18" charset="0"/>
              </a:rPr>
              <a:t>acts that h</a:t>
            </a:r>
            <a:r>
              <a:rPr lang="en-US" sz="2400" spc="-20" dirty="0">
                <a:solidFill>
                  <a:srgbClr val="363435"/>
                </a:solidFill>
                <a:effectLst/>
                <a:latin typeface="Times New Roman" panose="02020603050405020304" pitchFamily="18" charset="0"/>
                <a:ea typeface="Times New Roman" panose="02020603050405020304" pitchFamily="18" charset="0"/>
              </a:rPr>
              <a:t>a</a:t>
            </a:r>
            <a:r>
              <a:rPr lang="en-US" sz="2400" spc="-15" dirty="0">
                <a:solidFill>
                  <a:srgbClr val="363435"/>
                </a:solidFill>
                <a:effectLst/>
                <a:latin typeface="Times New Roman" panose="02020603050405020304" pitchFamily="18" charset="0"/>
                <a:ea typeface="Times New Roman" panose="02020603050405020304" pitchFamily="18" charset="0"/>
              </a:rPr>
              <a:t>v</a:t>
            </a:r>
            <a:r>
              <a:rPr lang="en-US" sz="2400" dirty="0">
                <a:solidFill>
                  <a:srgbClr val="363435"/>
                </a:solidFill>
                <a:effectLst/>
                <a:latin typeface="Times New Roman" panose="02020603050405020304" pitchFamily="18" charset="0"/>
                <a:ea typeface="Times New Roman" panose="02020603050405020304" pitchFamily="18" charset="0"/>
              </a:rPr>
              <a:t>e not been properly addressed and that might h</a:t>
            </a:r>
            <a:r>
              <a:rPr lang="en-US" sz="2400" spc="-20" dirty="0">
                <a:solidFill>
                  <a:srgbClr val="363435"/>
                </a:solidFill>
                <a:effectLst/>
                <a:latin typeface="Times New Roman" panose="02020603050405020304" pitchFamily="18" charset="0"/>
                <a:ea typeface="Times New Roman" panose="02020603050405020304" pitchFamily="18" charset="0"/>
              </a:rPr>
              <a:t>a</a:t>
            </a:r>
            <a:r>
              <a:rPr lang="en-US" sz="2400" spc="-15" dirty="0">
                <a:solidFill>
                  <a:srgbClr val="363435"/>
                </a:solidFill>
                <a:effectLst/>
                <a:latin typeface="Times New Roman" panose="02020603050405020304" pitchFamily="18" charset="0"/>
                <a:ea typeface="Times New Roman" panose="02020603050405020304" pitchFamily="18" charset="0"/>
              </a:rPr>
              <a:t>v</a:t>
            </a:r>
            <a:r>
              <a:rPr lang="en-US" sz="2400" dirty="0">
                <a:solidFill>
                  <a:srgbClr val="363435"/>
                </a:solidFill>
                <a:effectLst/>
                <a:latin typeface="Times New Roman" panose="02020603050405020304" pitchFamily="18" charset="0"/>
                <a:ea typeface="Times New Roman" panose="02020603050405020304" pitchFamily="18" charset="0"/>
              </a:rPr>
              <a:t>e led to other conclusions?</a:t>
            </a:r>
          </a:p>
          <a:p>
            <a:r>
              <a:rPr lang="en-US" sz="2400" dirty="0">
                <a:solidFill>
                  <a:srgbClr val="363435"/>
                </a:solidFill>
                <a:effectLst/>
                <a:latin typeface="Times New Roman" panose="02020603050405020304" pitchFamily="18" charset="0"/>
                <a:ea typeface="Times New Roman" panose="02020603050405020304" pitchFamily="18" charset="0"/>
              </a:rPr>
              <a:t>Has</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duty</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under</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PD25B</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para</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9</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(to</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indicate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range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of</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opinions</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where appropr</a:t>
            </a:r>
            <a:r>
              <a:rPr lang="en-US" sz="2400" spc="-10" dirty="0">
                <a:solidFill>
                  <a:srgbClr val="363435"/>
                </a:solidFill>
                <a:effectLst/>
                <a:latin typeface="Times New Roman" panose="02020603050405020304" pitchFamily="18" charset="0"/>
                <a:ea typeface="Times New Roman" panose="02020603050405020304" pitchFamily="18" charset="0"/>
              </a:rPr>
              <a:t>i</a:t>
            </a:r>
            <a:r>
              <a:rPr lang="en-US" sz="2400" dirty="0">
                <a:solidFill>
                  <a:srgbClr val="363435"/>
                </a:solidFill>
                <a:effectLst/>
                <a:latin typeface="Times New Roman" panose="02020603050405020304" pitchFamily="18" charset="0"/>
                <a:ea typeface="Times New Roman" panose="02020603050405020304" pitchFamily="18" charset="0"/>
              </a:rPr>
              <a:t>ate) been discha</a:t>
            </a:r>
            <a:r>
              <a:rPr lang="en-US" sz="2400" spc="-20" dirty="0">
                <a:solidFill>
                  <a:srgbClr val="363435"/>
                </a:solidFill>
                <a:effectLst/>
                <a:latin typeface="Times New Roman" panose="02020603050405020304" pitchFamily="18" charset="0"/>
                <a:ea typeface="Times New Roman" panose="02020603050405020304" pitchFamily="18" charset="0"/>
              </a:rPr>
              <a:t>r</a:t>
            </a:r>
            <a:r>
              <a:rPr lang="en-US" sz="2400" dirty="0">
                <a:solidFill>
                  <a:srgbClr val="363435"/>
                </a:solidFill>
                <a:effectLst/>
                <a:latin typeface="Times New Roman" panose="02020603050405020304" pitchFamily="18" charset="0"/>
                <a:ea typeface="Times New Roman" panose="02020603050405020304" pitchFamily="18" charset="0"/>
              </a:rPr>
              <a:t>ged?</a:t>
            </a:r>
            <a:endParaRPr lang="en-US" sz="2400" dirty="0">
              <a:solidFill>
                <a:srgbClr val="363435"/>
              </a:solidFill>
              <a:latin typeface="Times New Roman" panose="02020603050405020304" pitchFamily="18" charset="0"/>
              <a:ea typeface="Times New Roman" panose="02020603050405020304" pitchFamily="18" charset="0"/>
            </a:endParaRPr>
          </a:p>
          <a:p>
            <a:r>
              <a:rPr lang="en-US" sz="2400" dirty="0">
                <a:solidFill>
                  <a:srgbClr val="363435"/>
                </a:solidFill>
                <a:effectLst/>
                <a:latin typeface="Times New Roman" panose="02020603050405020304" pitchFamily="18" charset="0"/>
                <a:ea typeface="Times New Roman" panose="02020603050405020304" pitchFamily="18" charset="0"/>
              </a:rPr>
              <a:t>Is</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report</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signed</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and</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with</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appropr</a:t>
            </a:r>
            <a:r>
              <a:rPr lang="en-US" sz="2400" spc="-10" dirty="0">
                <a:solidFill>
                  <a:srgbClr val="363435"/>
                </a:solidFill>
                <a:effectLst/>
                <a:latin typeface="Times New Roman" panose="02020603050405020304" pitchFamily="18" charset="0"/>
                <a:ea typeface="Times New Roman" panose="02020603050405020304" pitchFamily="18" charset="0"/>
              </a:rPr>
              <a:t>i</a:t>
            </a:r>
            <a:r>
              <a:rPr lang="en-US" sz="2400" dirty="0">
                <a:solidFill>
                  <a:srgbClr val="363435"/>
                </a:solidFill>
                <a:effectLst/>
                <a:latin typeface="Times New Roman" panose="02020603050405020304" pitchFamily="18" charset="0"/>
                <a:ea typeface="Times New Roman" panose="02020603050405020304" pitchFamily="18" charset="0"/>
              </a:rPr>
              <a:t>ate</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statements</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and</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does</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it</a:t>
            </a:r>
            <a:r>
              <a:rPr lang="en-US" sz="2400" spc="-5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otherwise comply</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with</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rules</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(ma</a:t>
            </a:r>
            <a:r>
              <a:rPr lang="en-US" sz="2400" spc="-15" dirty="0">
                <a:solidFill>
                  <a:srgbClr val="363435"/>
                </a:solidFill>
                <a:effectLst/>
                <a:latin typeface="Times New Roman" panose="02020603050405020304" pitchFamily="18" charset="0"/>
                <a:ea typeface="Times New Roman" panose="02020603050405020304" pitchFamily="18" charset="0"/>
              </a:rPr>
              <a:t>n</a:t>
            </a:r>
            <a:r>
              <a:rPr lang="en-US" sz="2400" dirty="0">
                <a:solidFill>
                  <a:srgbClr val="363435"/>
                </a:solidFill>
                <a:effectLst/>
                <a:latin typeface="Times New Roman" panose="02020603050405020304" pitchFamily="18" charset="0"/>
                <a:ea typeface="Times New Roman" panose="02020603050405020304" pitchFamily="18" charset="0"/>
              </a:rPr>
              <a:t>y</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of</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the</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core</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elements</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are</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in</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para</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9.1</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of</a:t>
            </a:r>
            <a:r>
              <a:rPr lang="en-US" sz="2400" spc="-40" dirty="0">
                <a:solidFill>
                  <a:srgbClr val="363435"/>
                </a:solidFill>
                <a:effectLst/>
                <a:latin typeface="Times New Roman" panose="02020603050405020304" pitchFamily="18" charset="0"/>
                <a:ea typeface="Times New Roman" panose="02020603050405020304" pitchFamily="18" charset="0"/>
              </a:rPr>
              <a:t> </a:t>
            </a:r>
            <a:r>
              <a:rPr lang="en-US" sz="2400" dirty="0">
                <a:solidFill>
                  <a:srgbClr val="363435"/>
                </a:solidFill>
                <a:effectLst/>
                <a:latin typeface="Times New Roman" panose="02020603050405020304" pitchFamily="18" charset="0"/>
                <a:ea typeface="Times New Roman" panose="02020603050405020304" pitchFamily="18" charset="0"/>
              </a:rPr>
              <a:t>PD25B)?</a:t>
            </a:r>
            <a:endParaRPr lang="en-GB" sz="3600" dirty="0"/>
          </a:p>
        </p:txBody>
      </p:sp>
    </p:spTree>
    <p:extLst>
      <p:ext uri="{BB962C8B-B14F-4D97-AF65-F5344CB8AC3E}">
        <p14:creationId xmlns:p14="http://schemas.microsoft.com/office/powerpoint/2010/main" val="525038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378-8767-B207-921D-930687E091C2}"/>
              </a:ext>
            </a:extLst>
          </p:cNvPr>
          <p:cNvSpPr>
            <a:spLocks noGrp="1"/>
          </p:cNvSpPr>
          <p:nvPr>
            <p:ph type="title"/>
          </p:nvPr>
        </p:nvSpPr>
        <p:spPr/>
        <p:txBody>
          <a:bodyPr/>
          <a:lstStyle/>
          <a:p>
            <a:r>
              <a:rPr lang="en-GB" dirty="0"/>
              <a:t>Questions on your report </a:t>
            </a:r>
          </a:p>
        </p:txBody>
      </p:sp>
      <p:sp>
        <p:nvSpPr>
          <p:cNvPr id="3" name="Content Placeholder 2">
            <a:extLst>
              <a:ext uri="{FF2B5EF4-FFF2-40B4-BE49-F238E27FC236}">
                <a16:creationId xmlns:a16="http://schemas.microsoft.com/office/drawing/2014/main" id="{38CBF962-6700-8DF5-D70A-686DDDCD5D9B}"/>
              </a:ext>
            </a:extLst>
          </p:cNvPr>
          <p:cNvSpPr>
            <a:spLocks noGrp="1"/>
          </p:cNvSpPr>
          <p:nvPr>
            <p:ph idx="1"/>
          </p:nvPr>
        </p:nvSpPr>
        <p:spPr/>
        <p:txBody>
          <a:bodyPr/>
          <a:lstStyle/>
          <a:p>
            <a:pPr marL="0" indent="0">
              <a:buNone/>
            </a:pPr>
            <a:r>
              <a:rPr lang="en-GB" dirty="0"/>
              <a:t>See FPR 25.10 and </a:t>
            </a:r>
            <a:r>
              <a:rPr lang="en-US" dirty="0">
                <a:solidFill>
                  <a:srgbClr val="363435"/>
                </a:solidFill>
                <a:effectLst/>
                <a:latin typeface="Times New Roman" panose="02020603050405020304" pitchFamily="18" charset="0"/>
                <a:ea typeface="Times New Roman" panose="02020603050405020304" pitchFamily="18" charset="0"/>
              </a:rPr>
              <a:t>Deputy</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High</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Court</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Judge</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err="1">
                <a:solidFill>
                  <a:srgbClr val="363435"/>
                </a:solidFill>
                <a:effectLst/>
                <a:latin typeface="Times New Roman" panose="02020603050405020304" pitchFamily="18" charset="0"/>
                <a:ea typeface="Times New Roman" panose="02020603050405020304" pitchFamily="18" charset="0"/>
              </a:rPr>
              <a:t>Nicho</a:t>
            </a:r>
            <a:r>
              <a:rPr lang="en-US" spc="-10" dirty="0" err="1">
                <a:solidFill>
                  <a:srgbClr val="363435"/>
                </a:solidFill>
                <a:effectLst/>
                <a:latin typeface="Times New Roman" panose="02020603050405020304" pitchFamily="18" charset="0"/>
                <a:ea typeface="Times New Roman" panose="02020603050405020304" pitchFamily="18" charset="0"/>
              </a:rPr>
              <a:t>l</a:t>
            </a:r>
            <a:r>
              <a:rPr lang="en-US" dirty="0" err="1">
                <a:solidFill>
                  <a:srgbClr val="363435"/>
                </a:solidFill>
                <a:effectLst/>
                <a:latin typeface="Times New Roman" panose="02020603050405020304" pitchFamily="18" charset="0"/>
                <a:ea typeface="Times New Roman" panose="02020603050405020304" pitchFamily="18" charset="0"/>
              </a:rPr>
              <a:t>a</a:t>
            </a:r>
            <a:r>
              <a:rPr lang="en-US" spc="120" dirty="0" err="1">
                <a:solidFill>
                  <a:srgbClr val="363435"/>
                </a:solidFill>
                <a:effectLst/>
                <a:latin typeface="Times New Roman" panose="02020603050405020304" pitchFamily="18" charset="0"/>
                <a:ea typeface="Times New Roman" panose="02020603050405020304" pitchFamily="18" charset="0"/>
              </a:rPr>
              <a:t>s</a:t>
            </a:r>
            <a:r>
              <a:rPr lang="en-US" dirty="0" err="1">
                <a:solidFill>
                  <a:srgbClr val="363435"/>
                </a:solidFill>
                <a:effectLst/>
                <a:latin typeface="Times New Roman" panose="02020603050405020304" pitchFamily="18" charset="0"/>
                <a:ea typeface="Times New Roman" panose="02020603050405020304" pitchFamily="18" charset="0"/>
              </a:rPr>
              <a:t>Allen</a:t>
            </a:r>
            <a:r>
              <a:rPr lang="en-US" spc="-60" dirty="0" err="1">
                <a:solidFill>
                  <a:srgbClr val="363435"/>
                </a:solidFill>
                <a:effectLst/>
                <a:latin typeface="Times New Roman" panose="02020603050405020304" pitchFamily="18" charset="0"/>
                <a:ea typeface="Times New Roman" panose="02020603050405020304" pitchFamily="18" charset="0"/>
              </a:rPr>
              <a:t>’</a:t>
            </a:r>
            <a:r>
              <a:rPr lang="en-US" dirty="0" err="1">
                <a:solidFill>
                  <a:srgbClr val="363435"/>
                </a:solidFill>
                <a:effectLst/>
                <a:latin typeface="Times New Roman" panose="02020603050405020304" pitchFamily="18" charset="0"/>
                <a:ea typeface="Times New Roman" panose="02020603050405020304" pitchFamily="18" charset="0"/>
              </a:rPr>
              <a:t>s</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pit</a:t>
            </a:r>
            <a:r>
              <a:rPr lang="en-US" spc="-5" dirty="0">
                <a:solidFill>
                  <a:srgbClr val="363435"/>
                </a:solidFill>
                <a:effectLst/>
                <a:latin typeface="Times New Roman" panose="02020603050405020304" pitchFamily="18" charset="0"/>
                <a:ea typeface="Times New Roman" panose="02020603050405020304" pitchFamily="18" charset="0"/>
              </a:rPr>
              <a:t>h</a:t>
            </a:r>
            <a:r>
              <a:rPr lang="en-US" dirty="0">
                <a:solidFill>
                  <a:srgbClr val="363435"/>
                </a:solidFill>
                <a:effectLst/>
                <a:latin typeface="Times New Roman" panose="02020603050405020304" pitchFamily="18" charset="0"/>
                <a:ea typeface="Times New Roman" panose="02020603050405020304" pitchFamily="18" charset="0"/>
              </a:rPr>
              <a:t>y</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article</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in</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the</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Financ</a:t>
            </a:r>
            <a:r>
              <a:rPr lang="en-US" spc="-10" dirty="0">
                <a:solidFill>
                  <a:srgbClr val="363435"/>
                </a:solidFill>
                <a:effectLst/>
                <a:latin typeface="Times New Roman" panose="02020603050405020304" pitchFamily="18" charset="0"/>
                <a:ea typeface="Times New Roman" panose="02020603050405020304" pitchFamily="18" charset="0"/>
              </a:rPr>
              <a:t>i</a:t>
            </a:r>
            <a:r>
              <a:rPr lang="en-US" dirty="0">
                <a:solidFill>
                  <a:srgbClr val="363435"/>
                </a:solidFill>
                <a:effectLst/>
                <a:latin typeface="Times New Roman" panose="02020603050405020304" pitchFamily="18" charset="0"/>
                <a:ea typeface="Times New Roman" panose="02020603050405020304" pitchFamily="18" charset="0"/>
              </a:rPr>
              <a:t>al</a:t>
            </a:r>
            <a:r>
              <a:rPr lang="en-US" spc="-8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Remedies Journal</a:t>
            </a:r>
            <a:r>
              <a:rPr lang="en-US" spc="-40"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of</a:t>
            </a:r>
            <a:r>
              <a:rPr lang="en-US" spc="-40"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19</a:t>
            </a:r>
            <a:r>
              <a:rPr lang="en-US" spc="-40"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May</a:t>
            </a:r>
            <a:r>
              <a:rPr lang="en-US" spc="-40"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2022</a:t>
            </a:r>
          </a:p>
          <a:p>
            <a:r>
              <a:rPr lang="en-US" dirty="0">
                <a:solidFill>
                  <a:srgbClr val="363435"/>
                </a:solidFill>
                <a:effectLst/>
                <a:latin typeface="Times New Roman" panose="02020603050405020304" pitchFamily="18" charset="0"/>
                <a:ea typeface="Times New Roman" panose="02020603050405020304" pitchFamily="18" charset="0"/>
              </a:rPr>
              <a:t>questions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are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for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c</a:t>
            </a:r>
            <a:r>
              <a:rPr lang="en-US" spc="-10" dirty="0">
                <a:solidFill>
                  <a:srgbClr val="363435"/>
                </a:solidFill>
                <a:effectLst/>
                <a:latin typeface="Times New Roman" panose="02020603050405020304" pitchFamily="18" charset="0"/>
                <a:ea typeface="Times New Roman" panose="02020603050405020304" pitchFamily="18" charset="0"/>
              </a:rPr>
              <a:t>l</a:t>
            </a:r>
            <a:r>
              <a:rPr lang="en-US" dirty="0">
                <a:solidFill>
                  <a:srgbClr val="363435"/>
                </a:solidFill>
                <a:effectLst/>
                <a:latin typeface="Times New Roman" panose="02020603050405020304" pitchFamily="18" charset="0"/>
                <a:ea typeface="Times New Roman" panose="02020603050405020304" pitchFamily="18" charset="0"/>
              </a:rPr>
              <a:t>ar</a:t>
            </a:r>
            <a:r>
              <a:rPr lang="en-US" spc="-25" dirty="0">
                <a:solidFill>
                  <a:srgbClr val="363435"/>
                </a:solidFill>
                <a:effectLst/>
                <a:latin typeface="Times New Roman" panose="02020603050405020304" pitchFamily="18" charset="0"/>
                <a:ea typeface="Times New Roman" panose="02020603050405020304" pitchFamily="18" charset="0"/>
              </a:rPr>
              <a:t>i</a:t>
            </a:r>
            <a:r>
              <a:rPr lang="en-US" dirty="0">
                <a:solidFill>
                  <a:srgbClr val="363435"/>
                </a:solidFill>
                <a:effectLst/>
                <a:latin typeface="Times New Roman" panose="02020603050405020304" pitchFamily="18" charset="0"/>
                <a:ea typeface="Times New Roman" panose="02020603050405020304" pitchFamily="18" charset="0"/>
              </a:rPr>
              <a:t>fication, </a:t>
            </a:r>
            <a:r>
              <a:rPr lang="en-US" spc="1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are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as</a:t>
            </a:r>
            <a:r>
              <a:rPr lang="en-US" spc="-10" dirty="0">
                <a:solidFill>
                  <a:srgbClr val="363435"/>
                </a:solidFill>
                <a:effectLst/>
                <a:latin typeface="Times New Roman" panose="02020603050405020304" pitchFamily="18" charset="0"/>
                <a:ea typeface="Times New Roman" panose="02020603050405020304" pitchFamily="18" charset="0"/>
              </a:rPr>
              <a:t>k</a:t>
            </a:r>
            <a:r>
              <a:rPr lang="en-US" dirty="0">
                <a:solidFill>
                  <a:srgbClr val="363435"/>
                </a:solidFill>
                <a:effectLst/>
                <a:latin typeface="Times New Roman" panose="02020603050405020304" pitchFamily="18" charset="0"/>
                <a:ea typeface="Times New Roman" panose="02020603050405020304" pitchFamily="18" charset="0"/>
              </a:rPr>
              <a:t>ed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once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only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and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should </a:t>
            </a:r>
            <a:r>
              <a:rPr lang="en-US" spc="20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be proportionate;</a:t>
            </a:r>
            <a:endParaRPr lang="en-GB" dirty="0">
              <a:latin typeface="Times New Roman" panose="02020603050405020304" pitchFamily="18" charset="0"/>
              <a:ea typeface="Times New Roman" panose="02020603050405020304" pitchFamily="18" charset="0"/>
            </a:endParaRPr>
          </a:p>
          <a:p>
            <a:r>
              <a:rPr lang="en-US" dirty="0">
                <a:solidFill>
                  <a:srgbClr val="363435"/>
                </a:solidFill>
                <a:effectLst/>
                <a:latin typeface="Times New Roman" panose="02020603050405020304" pitchFamily="18" charset="0"/>
                <a:ea typeface="Times New Roman" panose="02020603050405020304" pitchFamily="18" charset="0"/>
              </a:rPr>
              <a:t>th</a:t>
            </a:r>
            <a:r>
              <a:rPr lang="en-US" spc="-15"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y</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should</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not</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require</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an</a:t>
            </a:r>
            <a:r>
              <a:rPr lang="en-US" spc="35" dirty="0">
                <a:solidFill>
                  <a:srgbClr val="363435"/>
                </a:solidFill>
                <a:effectLst/>
                <a:latin typeface="Times New Roman" panose="02020603050405020304" pitchFamily="18" charset="0"/>
                <a:ea typeface="Times New Roman" panose="02020603050405020304" pitchFamily="18" charset="0"/>
              </a:rPr>
              <a:t> </a:t>
            </a:r>
            <a:r>
              <a:rPr lang="en-US" spc="-15"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xpert</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to</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carry</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out</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n</a:t>
            </a:r>
            <a:r>
              <a:rPr lang="en-US" spc="-30"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w</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i</a:t>
            </a:r>
            <a:r>
              <a:rPr lang="en-US" spc="-40" dirty="0">
                <a:solidFill>
                  <a:srgbClr val="363435"/>
                </a:solidFill>
                <a:effectLst/>
                <a:latin typeface="Times New Roman" panose="02020603050405020304" pitchFamily="18" charset="0"/>
                <a:ea typeface="Times New Roman" panose="02020603050405020304" pitchFamily="18" charset="0"/>
              </a:rPr>
              <a:t>n</a:t>
            </a:r>
            <a:r>
              <a:rPr lang="en-US" spc="-15" dirty="0">
                <a:solidFill>
                  <a:srgbClr val="363435"/>
                </a:solidFill>
                <a:effectLst/>
                <a:latin typeface="Times New Roman" panose="02020603050405020304" pitchFamily="18" charset="0"/>
                <a:ea typeface="Times New Roman" panose="02020603050405020304" pitchFamily="18" charset="0"/>
              </a:rPr>
              <a:t>v</a:t>
            </a:r>
            <a:r>
              <a:rPr lang="en-US" dirty="0">
                <a:solidFill>
                  <a:srgbClr val="363435"/>
                </a:solidFill>
                <a:effectLst/>
                <a:latin typeface="Times New Roman" panose="02020603050405020304" pitchFamily="18" charset="0"/>
                <a:ea typeface="Times New Roman" panose="02020603050405020304" pitchFamily="18" charset="0"/>
              </a:rPr>
              <a:t>esti</a:t>
            </a:r>
            <a:r>
              <a:rPr lang="en-US" spc="-5" dirty="0">
                <a:solidFill>
                  <a:srgbClr val="363435"/>
                </a:solidFill>
                <a:effectLst/>
                <a:latin typeface="Times New Roman" panose="02020603050405020304" pitchFamily="18" charset="0"/>
                <a:ea typeface="Times New Roman" panose="02020603050405020304" pitchFamily="18" charset="0"/>
              </a:rPr>
              <a:t>g</a:t>
            </a:r>
            <a:r>
              <a:rPr lang="en-US" dirty="0">
                <a:solidFill>
                  <a:srgbClr val="363435"/>
                </a:solidFill>
                <a:effectLst/>
                <a:latin typeface="Times New Roman" panose="02020603050405020304" pitchFamily="18" charset="0"/>
                <a:ea typeface="Times New Roman" panose="02020603050405020304" pitchFamily="18" charset="0"/>
              </a:rPr>
              <a:t>ations</a:t>
            </a:r>
            <a:r>
              <a:rPr lang="en-US" spc="3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or</a:t>
            </a:r>
            <a:r>
              <a:rPr lang="en-US" spc="35" dirty="0">
                <a:solidFill>
                  <a:srgbClr val="363435"/>
                </a:solidFill>
                <a:effectLst/>
                <a:latin typeface="Times New Roman" panose="02020603050405020304" pitchFamily="18" charset="0"/>
                <a:ea typeface="Times New Roman" panose="02020603050405020304" pitchFamily="18" charset="0"/>
              </a:rPr>
              <a:t> </a:t>
            </a:r>
            <a:r>
              <a:rPr lang="en-US" spc="-15"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xpand sign</a:t>
            </a:r>
            <a:r>
              <a:rPr lang="en-US" spc="-25" dirty="0">
                <a:solidFill>
                  <a:srgbClr val="363435"/>
                </a:solidFill>
                <a:effectLst/>
                <a:latin typeface="Times New Roman" panose="02020603050405020304" pitchFamily="18" charset="0"/>
                <a:ea typeface="Times New Roman" panose="02020603050405020304" pitchFamily="18" charset="0"/>
              </a:rPr>
              <a:t>i</a:t>
            </a:r>
            <a:r>
              <a:rPr lang="en-US" dirty="0">
                <a:solidFill>
                  <a:srgbClr val="363435"/>
                </a:solidFill>
                <a:effectLst/>
                <a:latin typeface="Times New Roman" panose="02020603050405020304" pitchFamily="18" charset="0"/>
                <a:ea typeface="Times New Roman" panose="02020603050405020304" pitchFamily="18" charset="0"/>
              </a:rPr>
              <a:t>ficantly</a:t>
            </a:r>
            <a:r>
              <a:rPr lang="en-US" spc="-65" dirty="0">
                <a:solidFill>
                  <a:srgbClr val="363435"/>
                </a:solidFill>
                <a:effectLst/>
                <a:latin typeface="Times New Roman" panose="02020603050405020304" pitchFamily="18" charset="0"/>
                <a:ea typeface="Times New Roman" panose="02020603050405020304" pitchFamily="18" charset="0"/>
              </a:rPr>
              <a:t> </a:t>
            </a:r>
            <a:r>
              <a:rPr lang="en-US" dirty="0">
                <a:solidFill>
                  <a:srgbClr val="363435"/>
                </a:solidFill>
                <a:effectLst/>
                <a:latin typeface="Times New Roman" panose="02020603050405020304" pitchFamily="18" charset="0"/>
                <a:ea typeface="Times New Roman" panose="02020603050405020304" pitchFamily="18" charset="0"/>
              </a:rPr>
              <a:t>on the </a:t>
            </a:r>
            <a:r>
              <a:rPr lang="en-US" spc="-15"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xpert</a:t>
            </a:r>
            <a:r>
              <a:rPr lang="en-US" spc="-60" dirty="0">
                <a:solidFill>
                  <a:srgbClr val="363435"/>
                </a:solidFill>
                <a:effectLst/>
                <a:latin typeface="Times New Roman" panose="02020603050405020304" pitchFamily="18" charset="0"/>
                <a:ea typeface="Times New Roman" panose="02020603050405020304" pitchFamily="18" charset="0"/>
              </a:rPr>
              <a:t>’</a:t>
            </a:r>
            <a:r>
              <a:rPr lang="en-US" dirty="0">
                <a:solidFill>
                  <a:srgbClr val="363435"/>
                </a:solidFill>
                <a:effectLst/>
                <a:latin typeface="Times New Roman" panose="02020603050405020304" pitchFamily="18" charset="0"/>
                <a:ea typeface="Times New Roman" panose="02020603050405020304" pitchFamily="18" charset="0"/>
              </a:rPr>
              <a:t>s report; and</a:t>
            </a:r>
            <a:endParaRPr lang="en-GB" dirty="0">
              <a:latin typeface="Times New Roman" panose="02020603050405020304" pitchFamily="18" charset="0"/>
              <a:ea typeface="Times New Roman" panose="02020603050405020304" pitchFamily="18" charset="0"/>
            </a:endParaRPr>
          </a:p>
          <a:p>
            <a:r>
              <a:rPr lang="en-US" dirty="0">
                <a:solidFill>
                  <a:srgbClr val="363435"/>
                </a:solidFill>
                <a:effectLst/>
                <a:latin typeface="Times New Roman" panose="02020603050405020304" pitchFamily="18" charset="0"/>
                <a:ea typeface="Times New Roman" panose="02020603050405020304" pitchFamily="18" charset="0"/>
              </a:rPr>
              <a:t>th</a:t>
            </a:r>
            <a:r>
              <a:rPr lang="en-US" spc="-15"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y are not to form cross-</a:t>
            </a:r>
            <a:r>
              <a:rPr lang="en-US" spc="-15" dirty="0">
                <a:solidFill>
                  <a:srgbClr val="363435"/>
                </a:solidFill>
                <a:effectLst/>
                <a:latin typeface="Times New Roman" panose="02020603050405020304" pitchFamily="18" charset="0"/>
                <a:ea typeface="Times New Roman" panose="02020603050405020304" pitchFamily="18" charset="0"/>
              </a:rPr>
              <a:t>e</a:t>
            </a:r>
            <a:r>
              <a:rPr lang="en-US" dirty="0">
                <a:solidFill>
                  <a:srgbClr val="363435"/>
                </a:solidFill>
                <a:effectLst/>
                <a:latin typeface="Times New Roman" panose="02020603050405020304" pitchFamily="18" charset="0"/>
                <a:ea typeface="Times New Roman" panose="02020603050405020304" pitchFamily="18" charset="0"/>
              </a:rPr>
              <a:t>xamination by post without court permission.</a:t>
            </a:r>
            <a:endParaRPr lang="en-GB"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1703295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816EF-58EA-7654-7004-EB5585BB1EE5}"/>
              </a:ext>
            </a:extLst>
          </p:cNvPr>
          <p:cNvSpPr>
            <a:spLocks noGrp="1"/>
          </p:cNvSpPr>
          <p:nvPr>
            <p:ph type="title"/>
          </p:nvPr>
        </p:nvSpPr>
        <p:spPr/>
        <p:txBody>
          <a:bodyPr/>
          <a:lstStyle/>
          <a:p>
            <a:r>
              <a:rPr lang="en-GB" dirty="0"/>
              <a:t>Keep the discussions open </a:t>
            </a:r>
          </a:p>
        </p:txBody>
      </p:sp>
      <p:sp>
        <p:nvSpPr>
          <p:cNvPr id="3" name="Content Placeholder 2">
            <a:extLst>
              <a:ext uri="{FF2B5EF4-FFF2-40B4-BE49-F238E27FC236}">
                <a16:creationId xmlns:a16="http://schemas.microsoft.com/office/drawing/2014/main" id="{6D74CB8E-9084-6958-B224-6B6C6F54BB66}"/>
              </a:ext>
            </a:extLst>
          </p:cNvPr>
          <p:cNvSpPr>
            <a:spLocks noGrp="1"/>
          </p:cNvSpPr>
          <p:nvPr>
            <p:ph idx="1"/>
          </p:nvPr>
        </p:nvSpPr>
        <p:spPr>
          <a:xfrm>
            <a:off x="838200" y="1825625"/>
            <a:ext cx="5471160" cy="4351338"/>
          </a:xfrm>
        </p:spPr>
        <p:txBody>
          <a:bodyPr/>
          <a:lstStyle/>
          <a:p>
            <a:r>
              <a:rPr lang="en-GB" dirty="0"/>
              <a:t>All of these pinch points would be so much less likely to rub if we were having more 3-way discussions</a:t>
            </a:r>
          </a:p>
          <a:p>
            <a:r>
              <a:rPr lang="en-GB" dirty="0"/>
              <a:t>See possible agenda points document </a:t>
            </a:r>
          </a:p>
          <a:p>
            <a:endParaRPr lang="en-GB" dirty="0"/>
          </a:p>
          <a:p>
            <a:r>
              <a:rPr lang="en-GB" dirty="0"/>
              <a:t>What’s missing?</a:t>
            </a:r>
          </a:p>
        </p:txBody>
      </p:sp>
    </p:spTree>
    <p:extLst>
      <p:ext uri="{BB962C8B-B14F-4D97-AF65-F5344CB8AC3E}">
        <p14:creationId xmlns:p14="http://schemas.microsoft.com/office/powerpoint/2010/main" val="3220217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19ADA0D-B317-7655-4B62-F26665549589}"/>
              </a:ext>
            </a:extLst>
          </p:cNvPr>
          <p:cNvPicPr>
            <a:picLocks noChangeAspect="1"/>
          </p:cNvPicPr>
          <p:nvPr/>
        </p:nvPicPr>
        <p:blipFill>
          <a:blip r:embed="rId3"/>
          <a:stretch>
            <a:fillRect/>
          </a:stretch>
        </p:blipFill>
        <p:spPr>
          <a:xfrm>
            <a:off x="484631" y="1901049"/>
            <a:ext cx="8039391" cy="3657922"/>
          </a:xfrm>
          <a:prstGeom prst="rect">
            <a:avLst/>
          </a:prstGeom>
        </p:spPr>
      </p:pic>
      <p:pic>
        <p:nvPicPr>
          <p:cNvPr id="3074" name="Picture 2" descr="Tax Implications on Family Breakdown, Sofia Thomas - Picture 1 of 1">
            <a:extLst>
              <a:ext uri="{FF2B5EF4-FFF2-40B4-BE49-F238E27FC236}">
                <a16:creationId xmlns:a16="http://schemas.microsoft.com/office/drawing/2014/main" id="{CE4EF47C-4F77-04F2-0C74-278985D0218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116645" y="1901049"/>
            <a:ext cx="2113192" cy="3367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465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58ACD88-6B15-13E7-7BC5-10D62098C5D5}"/>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kern="1200">
                <a:solidFill>
                  <a:srgbClr val="FFFFFF"/>
                </a:solidFill>
                <a:latin typeface="+mj-lt"/>
                <a:ea typeface="+mj-ea"/>
                <a:cs typeface="+mj-cs"/>
              </a:rPr>
              <a:t>The path of process choices</a:t>
            </a:r>
          </a:p>
        </p:txBody>
      </p:sp>
      <p:pic>
        <p:nvPicPr>
          <p:cNvPr id="23" name="Picture 22">
            <a:extLst>
              <a:ext uri="{FF2B5EF4-FFF2-40B4-BE49-F238E27FC236}">
                <a16:creationId xmlns:a16="http://schemas.microsoft.com/office/drawing/2014/main" id="{F344F5CA-F8E0-5364-1985-B6C8BAF514FD}"/>
              </a:ext>
            </a:extLst>
          </p:cNvPr>
          <p:cNvPicPr>
            <a:picLocks noChangeAspect="1"/>
          </p:cNvPicPr>
          <p:nvPr/>
        </p:nvPicPr>
        <p:blipFill>
          <a:blip r:embed="rId3"/>
          <a:stretch>
            <a:fillRect/>
          </a:stretch>
        </p:blipFill>
        <p:spPr>
          <a:xfrm>
            <a:off x="4502428" y="501823"/>
            <a:ext cx="7225748" cy="5854354"/>
          </a:xfrm>
          <a:prstGeom prst="rect">
            <a:avLst/>
          </a:prstGeom>
        </p:spPr>
      </p:pic>
    </p:spTree>
    <p:extLst>
      <p:ext uri="{BB962C8B-B14F-4D97-AF65-F5344CB8AC3E}">
        <p14:creationId xmlns:p14="http://schemas.microsoft.com/office/powerpoint/2010/main" val="23727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FA3C2-2A47-4C70-7B03-7640BF7C6F86}"/>
              </a:ext>
            </a:extLst>
          </p:cNvPr>
          <p:cNvSpPr>
            <a:spLocks noGrp="1"/>
          </p:cNvSpPr>
          <p:nvPr>
            <p:ph type="title"/>
          </p:nvPr>
        </p:nvSpPr>
        <p:spPr/>
        <p:txBody>
          <a:bodyPr/>
          <a:lstStyle/>
          <a:p>
            <a:r>
              <a:rPr lang="en-GB" dirty="0"/>
              <a:t>Different approaches</a:t>
            </a:r>
            <a:r>
              <a:rPr lang="en-GB" sz="3200" dirty="0"/>
              <a:t> </a:t>
            </a:r>
            <a:br>
              <a:rPr lang="en-GB" sz="3200" dirty="0"/>
            </a:br>
            <a:r>
              <a:rPr lang="en-GB" sz="3200" dirty="0"/>
              <a:t>– a schism to keep in mind as we progress.</a:t>
            </a:r>
            <a:endParaRPr lang="en-GB" dirty="0"/>
          </a:p>
        </p:txBody>
      </p:sp>
      <p:sp>
        <p:nvSpPr>
          <p:cNvPr id="3" name="Content Placeholder 2">
            <a:extLst>
              <a:ext uri="{FF2B5EF4-FFF2-40B4-BE49-F238E27FC236}">
                <a16:creationId xmlns:a16="http://schemas.microsoft.com/office/drawing/2014/main" id="{CD2F8B7C-AC2A-547A-F0BE-F2337FA71535}"/>
              </a:ext>
            </a:extLst>
          </p:cNvPr>
          <p:cNvSpPr>
            <a:spLocks noGrp="1"/>
          </p:cNvSpPr>
          <p:nvPr>
            <p:ph sz="half" idx="1"/>
          </p:nvPr>
        </p:nvSpPr>
        <p:spPr/>
        <p:txBody>
          <a:bodyPr/>
          <a:lstStyle/>
          <a:p>
            <a:r>
              <a:rPr lang="en-GB" dirty="0">
                <a:solidFill>
                  <a:srgbClr val="FF0000"/>
                </a:solidFill>
              </a:rPr>
              <a:t>Court based </a:t>
            </a:r>
          </a:p>
          <a:p>
            <a:pPr lvl="1"/>
            <a:r>
              <a:rPr lang="en-GB" dirty="0">
                <a:solidFill>
                  <a:srgbClr val="FF0000"/>
                </a:solidFill>
              </a:rPr>
              <a:t>Hurdles – often about reducing costs / managing delay and containing court days</a:t>
            </a:r>
          </a:p>
          <a:p>
            <a:pPr marL="457200" lvl="1" indent="0">
              <a:buNone/>
            </a:pPr>
            <a:endParaRPr lang="en-GB" dirty="0">
              <a:solidFill>
                <a:srgbClr val="FF0000"/>
              </a:solidFill>
            </a:endParaRPr>
          </a:p>
          <a:p>
            <a:r>
              <a:rPr lang="en-GB" dirty="0">
                <a:solidFill>
                  <a:srgbClr val="FF0000"/>
                </a:solidFill>
              </a:rPr>
              <a:t>Arbitration </a:t>
            </a:r>
          </a:p>
          <a:p>
            <a:pPr lvl="1"/>
            <a:r>
              <a:rPr lang="en-GB" dirty="0">
                <a:solidFill>
                  <a:srgbClr val="FF0000"/>
                </a:solidFill>
              </a:rPr>
              <a:t>Arbitrator will usually do what the parties agree </a:t>
            </a:r>
          </a:p>
          <a:p>
            <a:pPr lvl="1"/>
            <a:r>
              <a:rPr lang="en-GB" dirty="0">
                <a:solidFill>
                  <a:srgbClr val="FF0000"/>
                </a:solidFill>
              </a:rPr>
              <a:t>Will use FPR as backdrop </a:t>
            </a:r>
          </a:p>
          <a:p>
            <a:pPr lvl="1"/>
            <a:r>
              <a:rPr lang="en-GB" dirty="0">
                <a:solidFill>
                  <a:srgbClr val="FF0000"/>
                </a:solidFill>
              </a:rPr>
              <a:t>But hurdles much easier to manage</a:t>
            </a:r>
          </a:p>
          <a:p>
            <a:pPr marL="457200" lvl="1" indent="0">
              <a:buNone/>
            </a:pPr>
            <a:endParaRPr lang="en-GB" dirty="0"/>
          </a:p>
        </p:txBody>
      </p:sp>
      <p:sp>
        <p:nvSpPr>
          <p:cNvPr id="4" name="Content Placeholder 3">
            <a:extLst>
              <a:ext uri="{FF2B5EF4-FFF2-40B4-BE49-F238E27FC236}">
                <a16:creationId xmlns:a16="http://schemas.microsoft.com/office/drawing/2014/main" id="{9223EAB0-115E-8844-5D81-95F91A73D32A}"/>
              </a:ext>
            </a:extLst>
          </p:cNvPr>
          <p:cNvSpPr>
            <a:spLocks noGrp="1"/>
          </p:cNvSpPr>
          <p:nvPr>
            <p:ph sz="half" idx="2"/>
          </p:nvPr>
        </p:nvSpPr>
        <p:spPr/>
        <p:txBody>
          <a:bodyPr/>
          <a:lstStyle/>
          <a:p>
            <a:r>
              <a:rPr lang="en-GB" dirty="0">
                <a:solidFill>
                  <a:schemeClr val="accent6">
                    <a:lumMod val="75000"/>
                  </a:schemeClr>
                </a:solidFill>
              </a:rPr>
              <a:t>DR based</a:t>
            </a:r>
          </a:p>
          <a:p>
            <a:pPr lvl="1"/>
            <a:r>
              <a:rPr lang="en-GB" dirty="0">
                <a:solidFill>
                  <a:schemeClr val="accent6">
                    <a:lumMod val="75000"/>
                  </a:schemeClr>
                </a:solidFill>
              </a:rPr>
              <a:t>Significantly more relaxed</a:t>
            </a:r>
          </a:p>
          <a:p>
            <a:pPr lvl="1"/>
            <a:r>
              <a:rPr lang="en-GB" dirty="0">
                <a:solidFill>
                  <a:schemeClr val="accent6">
                    <a:lumMod val="75000"/>
                  </a:schemeClr>
                </a:solidFill>
              </a:rPr>
              <a:t>In mediation we will do what the parties need from us </a:t>
            </a:r>
          </a:p>
          <a:p>
            <a:pPr lvl="1"/>
            <a:r>
              <a:rPr lang="en-GB" dirty="0">
                <a:solidFill>
                  <a:schemeClr val="accent6">
                    <a:lumMod val="75000"/>
                  </a:schemeClr>
                </a:solidFill>
              </a:rPr>
              <a:t>The design of the process up for grabs – the SJE will be integrated into the process</a:t>
            </a:r>
          </a:p>
          <a:p>
            <a:pPr lvl="1"/>
            <a:r>
              <a:rPr lang="en-GB" dirty="0">
                <a:solidFill>
                  <a:schemeClr val="accent6">
                    <a:lumMod val="75000"/>
                  </a:schemeClr>
                </a:solidFill>
              </a:rPr>
              <a:t>Reports may be given verbally etc</a:t>
            </a:r>
          </a:p>
        </p:txBody>
      </p:sp>
    </p:spTree>
    <p:extLst>
      <p:ext uri="{BB962C8B-B14F-4D97-AF65-F5344CB8AC3E}">
        <p14:creationId xmlns:p14="http://schemas.microsoft.com/office/powerpoint/2010/main" val="1938691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A08D3F-00DA-C4D4-E8CF-AFFF26592E18}"/>
              </a:ext>
            </a:extLst>
          </p:cNvPr>
          <p:cNvSpPr>
            <a:spLocks noGrp="1"/>
          </p:cNvSpPr>
          <p:nvPr>
            <p:ph type="title"/>
          </p:nvPr>
        </p:nvSpPr>
        <p:spPr>
          <a:xfrm>
            <a:off x="246185" y="350196"/>
            <a:ext cx="5162522" cy="1624520"/>
          </a:xfrm>
        </p:spPr>
        <p:txBody>
          <a:bodyPr anchor="ctr">
            <a:normAutofit/>
          </a:bodyPr>
          <a:lstStyle/>
          <a:p>
            <a:r>
              <a:rPr lang="en-GB" sz="4000" dirty="0"/>
              <a:t>Guidance &amp; materials</a:t>
            </a:r>
          </a:p>
        </p:txBody>
      </p:sp>
      <p:sp>
        <p:nvSpPr>
          <p:cNvPr id="3" name="Content Placeholder 2">
            <a:extLst>
              <a:ext uri="{FF2B5EF4-FFF2-40B4-BE49-F238E27FC236}">
                <a16:creationId xmlns:a16="http://schemas.microsoft.com/office/drawing/2014/main" id="{677A8F3E-556C-8346-8A2E-D320983F0E28}"/>
              </a:ext>
            </a:extLst>
          </p:cNvPr>
          <p:cNvSpPr>
            <a:spLocks noGrp="1"/>
          </p:cNvSpPr>
          <p:nvPr>
            <p:ph idx="1"/>
          </p:nvPr>
        </p:nvSpPr>
        <p:spPr>
          <a:xfrm>
            <a:off x="2521530" y="2285999"/>
            <a:ext cx="3151374" cy="4494435"/>
          </a:xfrm>
        </p:spPr>
        <p:txBody>
          <a:bodyPr anchor="ctr">
            <a:normAutofit fontScale="92500" lnSpcReduction="10000"/>
          </a:bodyPr>
          <a:lstStyle/>
          <a:p>
            <a:pPr marL="514350" indent="-514350">
              <a:buFont typeface="+mj-lt"/>
              <a:buAutoNum type="arabicPeriod"/>
            </a:pPr>
            <a:r>
              <a:rPr lang="en-GB" sz="2000" dirty="0"/>
              <a:t>(page 1) Part 25 and the related PDs … </a:t>
            </a:r>
            <a:r>
              <a:rPr lang="en-GB" sz="1400" dirty="0"/>
              <a:t>                       (Page 26) summary chronology</a:t>
            </a:r>
          </a:p>
          <a:p>
            <a:pPr marL="514350" indent="-514350">
              <a:buFont typeface="+mj-lt"/>
              <a:buAutoNum type="arabicPeriod"/>
            </a:pPr>
            <a:r>
              <a:rPr lang="en-GB" sz="2000" dirty="0"/>
              <a:t>(p31) Enquiry letter</a:t>
            </a:r>
          </a:p>
          <a:p>
            <a:pPr marL="514350" indent="-514350">
              <a:buFont typeface="+mj-lt"/>
              <a:buAutoNum type="arabicPeriod"/>
            </a:pPr>
            <a:r>
              <a:rPr lang="en-GB" sz="2000" dirty="0"/>
              <a:t>(p47) D11 application </a:t>
            </a:r>
          </a:p>
          <a:p>
            <a:pPr marL="514350" indent="-514350">
              <a:buFont typeface="+mj-lt"/>
              <a:buAutoNum type="arabicPeriod"/>
            </a:pPr>
            <a:r>
              <a:rPr lang="en-GB" sz="2000" dirty="0"/>
              <a:t>(p56) Directions order</a:t>
            </a:r>
          </a:p>
          <a:p>
            <a:pPr marL="514350" indent="-514350">
              <a:buFont typeface="+mj-lt"/>
              <a:buAutoNum type="arabicPeriod"/>
            </a:pPr>
            <a:r>
              <a:rPr lang="en-GB" sz="2000" dirty="0"/>
              <a:t>(p61) Instructions letter </a:t>
            </a:r>
          </a:p>
          <a:p>
            <a:pPr marL="514350" indent="-514350">
              <a:buFont typeface="+mj-lt"/>
              <a:buAutoNum type="arabicPeriod"/>
            </a:pPr>
            <a:r>
              <a:rPr lang="en-GB" sz="2000" dirty="0"/>
              <a:t>(p66) McFarlane on experts</a:t>
            </a:r>
          </a:p>
          <a:p>
            <a:pPr marL="514350" indent="-514350">
              <a:buFont typeface="+mj-lt"/>
              <a:buAutoNum type="arabicPeriod"/>
            </a:pPr>
            <a:r>
              <a:rPr lang="en-GB" sz="2000" dirty="0"/>
              <a:t>(p69) GA v EL</a:t>
            </a:r>
          </a:p>
          <a:p>
            <a:pPr marL="514350" indent="-514350">
              <a:buFont typeface="+mj-lt"/>
              <a:buAutoNum type="arabicPeriod"/>
            </a:pPr>
            <a:r>
              <a:rPr lang="en-GB" sz="2000" dirty="0"/>
              <a:t>(p86) Nick Allen article</a:t>
            </a:r>
          </a:p>
          <a:p>
            <a:pPr marL="514350" indent="-514350">
              <a:buFont typeface="+mj-lt"/>
              <a:buAutoNum type="arabicPeriod"/>
            </a:pPr>
            <a:r>
              <a:rPr lang="en-GB" sz="2000" dirty="0"/>
              <a:t>(p90)Resolution guidance</a:t>
            </a:r>
          </a:p>
          <a:p>
            <a:pPr marL="514350" indent="-514350">
              <a:buFont typeface="+mj-lt"/>
              <a:buAutoNum type="arabicPeriod"/>
            </a:pPr>
            <a:r>
              <a:rPr lang="en-GB" sz="2000" dirty="0"/>
              <a:t>(p114) Discussion points</a:t>
            </a:r>
          </a:p>
        </p:txBody>
      </p:sp>
      <p:pic>
        <p:nvPicPr>
          <p:cNvPr id="5" name="Picture 4" descr="Gold coloured compass">
            <a:extLst>
              <a:ext uri="{FF2B5EF4-FFF2-40B4-BE49-F238E27FC236}">
                <a16:creationId xmlns:a16="http://schemas.microsoft.com/office/drawing/2014/main" id="{FA5A110A-9DE9-33CB-D417-E901087C2763}"/>
              </a:ext>
            </a:extLst>
          </p:cNvPr>
          <p:cNvPicPr>
            <a:picLocks noChangeAspect="1"/>
          </p:cNvPicPr>
          <p:nvPr/>
        </p:nvPicPr>
        <p:blipFill rotWithShape="1">
          <a:blip r:embed="rId2"/>
          <a:srcRect l="39010" r="1589" b="-2"/>
          <a:stretch/>
        </p:blipFill>
        <p:spPr>
          <a:xfrm>
            <a:off x="6096000" y="1"/>
            <a:ext cx="6102825" cy="6858000"/>
          </a:xfrm>
          <a:prstGeom prst="rect">
            <a:avLst/>
          </a:prstGeom>
        </p:spPr>
      </p:pic>
      <p:sp>
        <p:nvSpPr>
          <p:cNvPr id="4" name="Content Placeholder 2">
            <a:extLst>
              <a:ext uri="{FF2B5EF4-FFF2-40B4-BE49-F238E27FC236}">
                <a16:creationId xmlns:a16="http://schemas.microsoft.com/office/drawing/2014/main" id="{18C85CA1-45C0-F4D7-1192-8851F892CBAE}"/>
              </a:ext>
            </a:extLst>
          </p:cNvPr>
          <p:cNvSpPr txBox="1">
            <a:spLocks/>
          </p:cNvSpPr>
          <p:nvPr/>
        </p:nvSpPr>
        <p:spPr>
          <a:xfrm>
            <a:off x="92365" y="2322260"/>
            <a:ext cx="2355271" cy="4342720"/>
          </a:xfrm>
          <a:prstGeom prst="rect">
            <a:avLst/>
          </a:prstGeom>
        </p:spPr>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GB" sz="2000" dirty="0"/>
              <a:t>Part 25 and the related PDs</a:t>
            </a:r>
          </a:p>
          <a:p>
            <a:pPr marL="514350" indent="-514350">
              <a:buFont typeface="+mj-lt"/>
              <a:buAutoNum type="arabicPeriod"/>
            </a:pPr>
            <a:r>
              <a:rPr lang="en-GB" sz="2000" dirty="0"/>
              <a:t>Directions order </a:t>
            </a:r>
          </a:p>
          <a:p>
            <a:pPr marL="514350" indent="-514350">
              <a:buFont typeface="+mj-lt"/>
              <a:buAutoNum type="arabicPeriod"/>
            </a:pPr>
            <a:r>
              <a:rPr lang="en-GB" sz="2000" dirty="0"/>
              <a:t>Time to time Memorandums</a:t>
            </a:r>
          </a:p>
          <a:p>
            <a:pPr marL="514350" indent="-514350">
              <a:buFont typeface="+mj-lt"/>
              <a:buAutoNum type="arabicPeriod"/>
            </a:pPr>
            <a:r>
              <a:rPr lang="en-GB" sz="2000" dirty="0"/>
              <a:t>The instructions </a:t>
            </a:r>
          </a:p>
          <a:p>
            <a:pPr marL="514350" indent="-514350">
              <a:buFont typeface="+mj-lt"/>
              <a:buAutoNum type="arabicPeriod"/>
            </a:pPr>
            <a:r>
              <a:rPr lang="en-GB" sz="2000" dirty="0"/>
              <a:t>Caselaw / CPR </a:t>
            </a:r>
          </a:p>
          <a:p>
            <a:pPr marL="457200" lvl="1" indent="0">
              <a:buNone/>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kern="100" dirty="0" err="1">
                <a:effectLst/>
                <a:latin typeface="Calibri" panose="020F0502020204030204" pitchFamily="34" charset="0"/>
                <a:ea typeface="Calibri" panose="020F0502020204030204" pitchFamily="34" charset="0"/>
                <a:cs typeface="Times New Roman" panose="02020603050405020304" pitchFamily="18" charset="0"/>
              </a:rPr>
              <a:t>Muyepa</a:t>
            </a:r>
            <a:r>
              <a:rPr lang="en-GB" sz="1600" kern="100" dirty="0">
                <a:latin typeface="Calibri" panose="020F0502020204030204" pitchFamily="34" charset="0"/>
                <a:ea typeface="Calibri" panose="020F0502020204030204" pitchFamily="34" charset="0"/>
                <a:cs typeface="Times New Roman" panose="02020603050405020304" pitchFamily="18" charset="0"/>
              </a:rPr>
              <a:t> v </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MOD  [2022] EWHC 2648 (KB) ]</a:t>
            </a:r>
            <a:endParaRPr lang="en-GB" sz="1600" dirty="0"/>
          </a:p>
          <a:p>
            <a:pPr marL="514350" indent="-514350">
              <a:buFont typeface="+mj-lt"/>
              <a:buAutoNum type="arabicPeriod"/>
            </a:pPr>
            <a:r>
              <a:rPr lang="en-GB" sz="2000" dirty="0"/>
              <a:t>Articles </a:t>
            </a:r>
          </a:p>
          <a:p>
            <a:pPr marL="514350" indent="-514350">
              <a:buFont typeface="+mj-lt"/>
              <a:buAutoNum type="arabicPeriod"/>
            </a:pPr>
            <a:r>
              <a:rPr lang="en-GB" sz="2000" dirty="0"/>
              <a:t>Direction from the court </a:t>
            </a:r>
          </a:p>
        </p:txBody>
      </p:sp>
    </p:spTree>
    <p:extLst>
      <p:ext uri="{BB962C8B-B14F-4D97-AF65-F5344CB8AC3E}">
        <p14:creationId xmlns:p14="http://schemas.microsoft.com/office/powerpoint/2010/main" val="132765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346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1BF1E1-6783-4EE7-9462-FC76736EDC87}"/>
              </a:ext>
            </a:extLst>
          </p:cNvPr>
          <p:cNvSpPr>
            <a:spLocks noGrp="1"/>
          </p:cNvSpPr>
          <p:nvPr>
            <p:ph type="title"/>
          </p:nvPr>
        </p:nvSpPr>
        <p:spPr>
          <a:xfrm>
            <a:off x="-375137" y="2074363"/>
            <a:ext cx="3767572" cy="2579699"/>
          </a:xfrm>
          <a:prstGeom prst="ellipse">
            <a:avLst/>
          </a:prstGeom>
          <a:solidFill>
            <a:srgbClr val="262626"/>
          </a:solidFill>
          <a:ln w="174625" cmpd="thinThick">
            <a:solidFill>
              <a:srgbClr val="262626"/>
            </a:solidFill>
          </a:ln>
        </p:spPr>
        <p:txBody>
          <a:bodyPr vert="horz" lIns="91440" tIns="45720" rIns="91440" bIns="45720" rtlCol="0" anchor="ctr">
            <a:normAutofit fontScale="90000"/>
          </a:bodyPr>
          <a:lstStyle/>
          <a:p>
            <a:pPr algn="ctr"/>
            <a:r>
              <a:rPr lang="en-US" sz="2200" kern="1200" dirty="0">
                <a:solidFill>
                  <a:srgbClr val="FFFFFF"/>
                </a:solidFill>
                <a:latin typeface="+mj-lt"/>
                <a:ea typeface="+mj-ea"/>
                <a:cs typeface="+mj-cs"/>
              </a:rPr>
              <a:t>What is and what is not an expert’s question?</a:t>
            </a:r>
            <a:br>
              <a:rPr lang="en-US" sz="2200" kern="1200" dirty="0">
                <a:solidFill>
                  <a:srgbClr val="FFFFFF"/>
                </a:solidFill>
                <a:latin typeface="+mj-lt"/>
                <a:ea typeface="+mj-ea"/>
                <a:cs typeface="+mj-cs"/>
              </a:rPr>
            </a:br>
            <a:br>
              <a:rPr lang="en-US" sz="2200" kern="1200" dirty="0">
                <a:solidFill>
                  <a:srgbClr val="FFFFFF"/>
                </a:solidFill>
                <a:latin typeface="+mj-lt"/>
                <a:ea typeface="+mj-ea"/>
                <a:cs typeface="+mj-cs"/>
              </a:rPr>
            </a:br>
            <a:r>
              <a:rPr lang="en-US" sz="2200" kern="1200" dirty="0">
                <a:solidFill>
                  <a:srgbClr val="FFFFFF"/>
                </a:solidFill>
                <a:latin typeface="+mj-lt"/>
                <a:ea typeface="+mj-ea"/>
                <a:cs typeface="+mj-cs"/>
              </a:rPr>
              <a:t>That is the question</a:t>
            </a:r>
            <a:br>
              <a:rPr lang="en-US" sz="2200" kern="1200" dirty="0">
                <a:solidFill>
                  <a:srgbClr val="FFFFFF"/>
                </a:solidFill>
                <a:latin typeface="+mj-lt"/>
                <a:ea typeface="+mj-ea"/>
                <a:cs typeface="+mj-cs"/>
              </a:rPr>
            </a:br>
            <a:br>
              <a:rPr lang="en-US" sz="2200" kern="1200" dirty="0">
                <a:solidFill>
                  <a:srgbClr val="FFFFFF"/>
                </a:solidFill>
                <a:latin typeface="+mj-lt"/>
                <a:ea typeface="+mj-ea"/>
                <a:cs typeface="+mj-cs"/>
              </a:rPr>
            </a:br>
            <a:r>
              <a:rPr lang="en-US" sz="1800" kern="1200" dirty="0">
                <a:solidFill>
                  <a:srgbClr val="FFFFFF"/>
                </a:solidFill>
                <a:latin typeface="+mj-lt"/>
                <a:ea typeface="+mj-ea"/>
                <a:cs typeface="+mj-cs"/>
              </a:rPr>
              <a:t>(quoted McFarlane memo)</a:t>
            </a:r>
            <a:endParaRPr lang="en-US" sz="2200" kern="1200" dirty="0">
              <a:solidFill>
                <a:srgbClr val="FFFFFF"/>
              </a:solidFill>
              <a:latin typeface="+mj-lt"/>
              <a:ea typeface="+mj-ea"/>
              <a:cs typeface="+mj-cs"/>
            </a:endParaRPr>
          </a:p>
        </p:txBody>
      </p:sp>
      <p:pic>
        <p:nvPicPr>
          <p:cNvPr id="8" name="Picture 7">
            <a:extLst>
              <a:ext uri="{FF2B5EF4-FFF2-40B4-BE49-F238E27FC236}">
                <a16:creationId xmlns:a16="http://schemas.microsoft.com/office/drawing/2014/main" id="{5DDAFBE2-91A2-D3EA-F9CE-5A9E17B9668D}"/>
              </a:ext>
            </a:extLst>
          </p:cNvPr>
          <p:cNvPicPr>
            <a:picLocks noChangeAspect="1"/>
          </p:cNvPicPr>
          <p:nvPr/>
        </p:nvPicPr>
        <p:blipFill>
          <a:blip r:embed="rId3"/>
          <a:stretch>
            <a:fillRect/>
          </a:stretch>
        </p:blipFill>
        <p:spPr>
          <a:xfrm>
            <a:off x="3423646" y="491490"/>
            <a:ext cx="8488516" cy="5920740"/>
          </a:xfrm>
          <a:prstGeom prst="rect">
            <a:avLst/>
          </a:prstGeom>
        </p:spPr>
      </p:pic>
    </p:spTree>
    <p:extLst>
      <p:ext uri="{BB962C8B-B14F-4D97-AF65-F5344CB8AC3E}">
        <p14:creationId xmlns:p14="http://schemas.microsoft.com/office/powerpoint/2010/main" val="212396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6906711-0AFB-47DD-A4B6-4E94B38B8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AA91F649-894C-41F6-A21D-3D1AC558E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877832"/>
          </a:xfrm>
          <a:custGeom>
            <a:avLst/>
            <a:gdLst>
              <a:gd name="connsiteX0" fmla="*/ 6789701 w 12192000"/>
              <a:gd name="connsiteY0" fmla="*/ 2809623 h 2877832"/>
              <a:gd name="connsiteX1" fmla="*/ 6788702 w 12192000"/>
              <a:gd name="connsiteY1" fmla="*/ 2809701 h 2877832"/>
              <a:gd name="connsiteX2" fmla="*/ 6788476 w 12192000"/>
              <a:gd name="connsiteY2" fmla="*/ 2810235 h 2877832"/>
              <a:gd name="connsiteX3" fmla="*/ 0 w 12192000"/>
              <a:gd name="connsiteY3" fmla="*/ 0 h 2877832"/>
              <a:gd name="connsiteX4" fmla="*/ 12192000 w 12192000"/>
              <a:gd name="connsiteY4" fmla="*/ 0 h 2877832"/>
              <a:gd name="connsiteX5" fmla="*/ 12192000 w 12192000"/>
              <a:gd name="connsiteY5" fmla="*/ 1915388 h 2877832"/>
              <a:gd name="connsiteX6" fmla="*/ 12061096 w 12192000"/>
              <a:gd name="connsiteY6" fmla="*/ 1954428 h 2877832"/>
              <a:gd name="connsiteX7" fmla="*/ 11676800 w 12192000"/>
              <a:gd name="connsiteY7" fmla="*/ 2058003 h 2877832"/>
              <a:gd name="connsiteX8" fmla="*/ 10425355 w 12192000"/>
              <a:gd name="connsiteY8" fmla="*/ 2341542 h 2877832"/>
              <a:gd name="connsiteX9" fmla="*/ 9424022 w 12192000"/>
              <a:gd name="connsiteY9" fmla="*/ 2516704 h 2877832"/>
              <a:gd name="connsiteX10" fmla="*/ 8458419 w 12192000"/>
              <a:gd name="connsiteY10" fmla="*/ 2650405 h 2877832"/>
              <a:gd name="connsiteX11" fmla="*/ 7715970 w 12192000"/>
              <a:gd name="connsiteY11" fmla="*/ 2730352 h 2877832"/>
              <a:gd name="connsiteX12" fmla="*/ 6951716 w 12192000"/>
              <a:gd name="connsiteY12" fmla="*/ 2796132 h 2877832"/>
              <a:gd name="connsiteX13" fmla="*/ 6936303 w 12192000"/>
              <a:gd name="connsiteY13" fmla="*/ 2798203 h 2877832"/>
              <a:gd name="connsiteX14" fmla="*/ 6790448 w 12192000"/>
              <a:gd name="connsiteY14" fmla="*/ 2809564 h 2877832"/>
              <a:gd name="connsiteX15" fmla="*/ 6799941 w 12192000"/>
              <a:gd name="connsiteY15" fmla="*/ 2811384 h 2877832"/>
              <a:gd name="connsiteX16" fmla="*/ 6835432 w 12192000"/>
              <a:gd name="connsiteY16" fmla="*/ 2809677 h 2877832"/>
              <a:gd name="connsiteX17" fmla="*/ 6884003 w 12192000"/>
              <a:gd name="connsiteY17" fmla="*/ 2806699 h 2877832"/>
              <a:gd name="connsiteX18" fmla="*/ 7578771 w 12192000"/>
              <a:gd name="connsiteY18" fmla="*/ 2774172 h 2877832"/>
              <a:gd name="connsiteX19" fmla="*/ 8623845 w 12192000"/>
              <a:gd name="connsiteY19" fmla="*/ 2687275 h 2877832"/>
              <a:gd name="connsiteX20" fmla="*/ 9479970 w 12192000"/>
              <a:gd name="connsiteY20" fmla="*/ 2583369 h 2877832"/>
              <a:gd name="connsiteX21" fmla="*/ 10629308 w 12192000"/>
              <a:gd name="connsiteY21" fmla="*/ 2389212 h 2877832"/>
              <a:gd name="connsiteX22" fmla="*/ 11998498 w 12192000"/>
              <a:gd name="connsiteY22" fmla="*/ 2063218 h 2877832"/>
              <a:gd name="connsiteX23" fmla="*/ 12192000 w 12192000"/>
              <a:gd name="connsiteY23" fmla="*/ 2006219 h 2877832"/>
              <a:gd name="connsiteX24" fmla="*/ 12192000 w 12192000"/>
              <a:gd name="connsiteY24" fmla="*/ 2060956 h 2877832"/>
              <a:gd name="connsiteX25" fmla="*/ 11829257 w 12192000"/>
              <a:gd name="connsiteY25" fmla="*/ 2166255 h 2877832"/>
              <a:gd name="connsiteX26" fmla="*/ 10939183 w 12192000"/>
              <a:gd name="connsiteY26" fmla="*/ 2380770 h 2877832"/>
              <a:gd name="connsiteX27" fmla="*/ 9985530 w 12192000"/>
              <a:gd name="connsiteY27" fmla="*/ 2560775 h 2877832"/>
              <a:gd name="connsiteX28" fmla="*/ 9186882 w 12192000"/>
              <a:gd name="connsiteY28" fmla="*/ 2676722 h 2877832"/>
              <a:gd name="connsiteX29" fmla="*/ 8578198 w 12192000"/>
              <a:gd name="connsiteY29" fmla="*/ 2746241 h 2877832"/>
              <a:gd name="connsiteX30" fmla="*/ 7864358 w 12192000"/>
              <a:gd name="connsiteY30" fmla="*/ 2807692 h 2877832"/>
              <a:gd name="connsiteX31" fmla="*/ 6935502 w 12192000"/>
              <a:gd name="connsiteY31" fmla="*/ 2859086 h 2877832"/>
              <a:gd name="connsiteX32" fmla="*/ 6477750 w 12192000"/>
              <a:gd name="connsiteY32" fmla="*/ 2872989 h 2877832"/>
              <a:gd name="connsiteX33" fmla="*/ 6362294 w 12192000"/>
              <a:gd name="connsiteY33" fmla="*/ 2877832 h 2877832"/>
              <a:gd name="connsiteX34" fmla="*/ 6057129 w 12192000"/>
              <a:gd name="connsiteY34" fmla="*/ 2877832 h 2877832"/>
              <a:gd name="connsiteX35" fmla="*/ 5977784 w 12192000"/>
              <a:gd name="connsiteY35" fmla="*/ 2873238 h 2877832"/>
              <a:gd name="connsiteX36" fmla="*/ 5265087 w 12192000"/>
              <a:gd name="connsiteY36" fmla="*/ 2836989 h 2877832"/>
              <a:gd name="connsiteX37" fmla="*/ 4346277 w 12192000"/>
              <a:gd name="connsiteY37" fmla="*/ 2774919 h 2877832"/>
              <a:gd name="connsiteX38" fmla="*/ 3373045 w 12192000"/>
              <a:gd name="connsiteY38" fmla="*/ 2676350 h 2877832"/>
              <a:gd name="connsiteX39" fmla="*/ 2362173 w 12192000"/>
              <a:gd name="connsiteY39" fmla="*/ 2557423 h 2877832"/>
              <a:gd name="connsiteX40" fmla="*/ 1233178 w 12192000"/>
              <a:gd name="connsiteY40" fmla="*/ 2384247 h 2877832"/>
              <a:gd name="connsiteX41" fmla="*/ 68500 w 12192000"/>
              <a:gd name="connsiteY41" fmla="*/ 2144540 h 2877832"/>
              <a:gd name="connsiteX42" fmla="*/ 0 w 12192000"/>
              <a:gd name="connsiteY42" fmla="*/ 2127185 h 2877832"/>
              <a:gd name="connsiteX43" fmla="*/ 0 w 12192000"/>
              <a:gd name="connsiteY43" fmla="*/ 2070696 h 2877832"/>
              <a:gd name="connsiteX44" fmla="*/ 72441 w 12192000"/>
              <a:gd name="connsiteY44" fmla="*/ 2089473 h 2877832"/>
              <a:gd name="connsiteX45" fmla="*/ 600716 w 12192000"/>
              <a:gd name="connsiteY45" fmla="*/ 2207843 h 2877832"/>
              <a:gd name="connsiteX46" fmla="*/ 1769512 w 12192000"/>
              <a:gd name="connsiteY46" fmla="*/ 2418011 h 2877832"/>
              <a:gd name="connsiteX47" fmla="*/ 2613554 w 12192000"/>
              <a:gd name="connsiteY47" fmla="*/ 2534953 h 2877832"/>
              <a:gd name="connsiteX48" fmla="*/ 2581134 w 12192000"/>
              <a:gd name="connsiteY48" fmla="*/ 2525022 h 2877832"/>
              <a:gd name="connsiteX49" fmla="*/ 1112635 w 12192000"/>
              <a:gd name="connsiteY49" fmla="*/ 2192325 h 2877832"/>
              <a:gd name="connsiteX50" fmla="*/ 420412 w 12192000"/>
              <a:gd name="connsiteY50" fmla="*/ 1992892 h 2877832"/>
              <a:gd name="connsiteX51" fmla="*/ 0 w 12192000"/>
              <a:gd name="connsiteY51" fmla="*/ 1853975 h 28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000" h="2877832">
                <a:moveTo>
                  <a:pt x="6789701" y="2809623"/>
                </a:moveTo>
                <a:lnTo>
                  <a:pt x="6788702" y="2809701"/>
                </a:lnTo>
                <a:lnTo>
                  <a:pt x="6788476" y="2810235"/>
                </a:lnTo>
                <a:close/>
                <a:moveTo>
                  <a:pt x="0" y="0"/>
                </a:moveTo>
                <a:lnTo>
                  <a:pt x="12192000" y="0"/>
                </a:lnTo>
                <a:lnTo>
                  <a:pt x="12192000" y="1915388"/>
                </a:lnTo>
                <a:lnTo>
                  <a:pt x="12061096" y="1954428"/>
                </a:lnTo>
                <a:cubicBezTo>
                  <a:pt x="11933500" y="1990642"/>
                  <a:pt x="11805390" y="2025171"/>
                  <a:pt x="11676800" y="2058003"/>
                </a:cubicBezTo>
                <a:cubicBezTo>
                  <a:pt x="11262789" y="2165510"/>
                  <a:pt x="10845343" y="2259112"/>
                  <a:pt x="10425355" y="2341542"/>
                </a:cubicBezTo>
                <a:cubicBezTo>
                  <a:pt x="10092810" y="2406753"/>
                  <a:pt x="9759033" y="2465150"/>
                  <a:pt x="9424022" y="2516704"/>
                </a:cubicBezTo>
                <a:cubicBezTo>
                  <a:pt x="9102997" y="2566361"/>
                  <a:pt x="8781133" y="2610928"/>
                  <a:pt x="8458419" y="2650405"/>
                </a:cubicBezTo>
                <a:cubicBezTo>
                  <a:pt x="8211360" y="2680571"/>
                  <a:pt x="7963792" y="2706144"/>
                  <a:pt x="7715970" y="2730352"/>
                </a:cubicBezTo>
                <a:lnTo>
                  <a:pt x="6951716" y="2796132"/>
                </a:lnTo>
                <a:lnTo>
                  <a:pt x="6936303" y="2798203"/>
                </a:lnTo>
                <a:lnTo>
                  <a:pt x="6790448" y="2809564"/>
                </a:lnTo>
                <a:lnTo>
                  <a:pt x="6799941" y="2811384"/>
                </a:lnTo>
                <a:cubicBezTo>
                  <a:pt x="6811623" y="2811850"/>
                  <a:pt x="6823734" y="2809677"/>
                  <a:pt x="6835432" y="2809677"/>
                </a:cubicBezTo>
                <a:cubicBezTo>
                  <a:pt x="6851580" y="2809677"/>
                  <a:pt x="6867729" y="2807070"/>
                  <a:pt x="6884003" y="2806699"/>
                </a:cubicBezTo>
                <a:cubicBezTo>
                  <a:pt x="7115805" y="2801237"/>
                  <a:pt x="7347351" y="2789070"/>
                  <a:pt x="7578771" y="2774172"/>
                </a:cubicBezTo>
                <a:cubicBezTo>
                  <a:pt x="7927552" y="2751704"/>
                  <a:pt x="8276080" y="2723525"/>
                  <a:pt x="8623845" y="2687275"/>
                </a:cubicBezTo>
                <a:cubicBezTo>
                  <a:pt x="8909939" y="2657977"/>
                  <a:pt x="9195310" y="2623342"/>
                  <a:pt x="9479970" y="2583369"/>
                </a:cubicBezTo>
                <a:cubicBezTo>
                  <a:pt x="9864901" y="2528995"/>
                  <a:pt x="10248014" y="2464281"/>
                  <a:pt x="10629308" y="2389212"/>
                </a:cubicBezTo>
                <a:cubicBezTo>
                  <a:pt x="11090114" y="2298092"/>
                  <a:pt x="11546975" y="2190586"/>
                  <a:pt x="11998498" y="2063218"/>
                </a:cubicBezTo>
                <a:lnTo>
                  <a:pt x="12192000" y="2006219"/>
                </a:lnTo>
                <a:lnTo>
                  <a:pt x="12192000" y="2060956"/>
                </a:lnTo>
                <a:lnTo>
                  <a:pt x="11829257" y="2166255"/>
                </a:lnTo>
                <a:cubicBezTo>
                  <a:pt x="11534769" y="2245952"/>
                  <a:pt x="11238120" y="2316838"/>
                  <a:pt x="10939183" y="2380770"/>
                </a:cubicBezTo>
                <a:cubicBezTo>
                  <a:pt x="10622824" y="2448552"/>
                  <a:pt x="10304941" y="2508549"/>
                  <a:pt x="9985530" y="2560775"/>
                </a:cubicBezTo>
                <a:cubicBezTo>
                  <a:pt x="9720036" y="2604224"/>
                  <a:pt x="9453814" y="2642869"/>
                  <a:pt x="9186882" y="2676722"/>
                </a:cubicBezTo>
                <a:cubicBezTo>
                  <a:pt x="8984197" y="2702296"/>
                  <a:pt x="8781514" y="2726379"/>
                  <a:pt x="8578198" y="2746241"/>
                </a:cubicBezTo>
                <a:cubicBezTo>
                  <a:pt x="8340547" y="2768961"/>
                  <a:pt x="8102644" y="2790436"/>
                  <a:pt x="7864358" y="2807692"/>
                </a:cubicBezTo>
                <a:cubicBezTo>
                  <a:pt x="7554994" y="2830036"/>
                  <a:pt x="7245502" y="2847914"/>
                  <a:pt x="6935502" y="2859086"/>
                </a:cubicBezTo>
                <a:cubicBezTo>
                  <a:pt x="6782917" y="2864549"/>
                  <a:pt x="6630334" y="2868397"/>
                  <a:pt x="6477750" y="2872989"/>
                </a:cubicBezTo>
                <a:cubicBezTo>
                  <a:pt x="6439195" y="2870905"/>
                  <a:pt x="6400529" y="2872530"/>
                  <a:pt x="6362294" y="2877832"/>
                </a:cubicBezTo>
                <a:lnTo>
                  <a:pt x="6057129" y="2877832"/>
                </a:lnTo>
                <a:lnTo>
                  <a:pt x="5977784" y="2873238"/>
                </a:lnTo>
                <a:cubicBezTo>
                  <a:pt x="5740261" y="2860825"/>
                  <a:pt x="5502739" y="2847046"/>
                  <a:pt x="5265087" y="2836989"/>
                </a:cubicBezTo>
                <a:cubicBezTo>
                  <a:pt x="4958267" y="2824573"/>
                  <a:pt x="4651826" y="2804093"/>
                  <a:pt x="4346277" y="2774919"/>
                </a:cubicBezTo>
                <a:cubicBezTo>
                  <a:pt x="4021654" y="2744007"/>
                  <a:pt x="3697795" y="2709372"/>
                  <a:pt x="3373045" y="2676350"/>
                </a:cubicBezTo>
                <a:cubicBezTo>
                  <a:pt x="3035412" y="2642088"/>
                  <a:pt x="2698456" y="2602449"/>
                  <a:pt x="2362173" y="2557423"/>
                </a:cubicBezTo>
                <a:cubicBezTo>
                  <a:pt x="1984692" y="2507270"/>
                  <a:pt x="1608364" y="2449544"/>
                  <a:pt x="1233178" y="2384247"/>
                </a:cubicBezTo>
                <a:cubicBezTo>
                  <a:pt x="842181" y="2315534"/>
                  <a:pt x="453758" y="2237046"/>
                  <a:pt x="68500" y="2144540"/>
                </a:cubicBezTo>
                <a:lnTo>
                  <a:pt x="0" y="2127185"/>
                </a:lnTo>
                <a:lnTo>
                  <a:pt x="0" y="2070696"/>
                </a:lnTo>
                <a:lnTo>
                  <a:pt x="72441" y="2089473"/>
                </a:lnTo>
                <a:cubicBezTo>
                  <a:pt x="247961" y="2131651"/>
                  <a:pt x="424164" y="2170911"/>
                  <a:pt x="600716" y="2207843"/>
                </a:cubicBezTo>
                <a:cubicBezTo>
                  <a:pt x="988279" y="2288657"/>
                  <a:pt x="1378133" y="2357555"/>
                  <a:pt x="1769512" y="2418011"/>
                </a:cubicBezTo>
                <a:cubicBezTo>
                  <a:pt x="2052426" y="2461587"/>
                  <a:pt x="2335725" y="2501684"/>
                  <a:pt x="2613554" y="2534953"/>
                </a:cubicBezTo>
                <a:cubicBezTo>
                  <a:pt x="2605544" y="2537560"/>
                  <a:pt x="2594611" y="2527504"/>
                  <a:pt x="2581134" y="2525022"/>
                </a:cubicBezTo>
                <a:cubicBezTo>
                  <a:pt x="2087178" y="2433070"/>
                  <a:pt x="1597684" y="2322177"/>
                  <a:pt x="1112635" y="2192325"/>
                </a:cubicBezTo>
                <a:cubicBezTo>
                  <a:pt x="880453" y="2130254"/>
                  <a:pt x="649713" y="2063776"/>
                  <a:pt x="420412" y="1992892"/>
                </a:cubicBezTo>
                <a:lnTo>
                  <a:pt x="0" y="18539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E18F07-1D04-5D6A-5432-8187693CA160}"/>
              </a:ext>
            </a:extLst>
          </p:cNvPr>
          <p:cNvSpPr>
            <a:spLocks noGrp="1"/>
          </p:cNvSpPr>
          <p:nvPr>
            <p:ph type="title"/>
          </p:nvPr>
        </p:nvSpPr>
        <p:spPr>
          <a:xfrm>
            <a:off x="638881" y="390525"/>
            <a:ext cx="10909640" cy="1510301"/>
          </a:xfrm>
          <a:prstGeom prst="ellipse">
            <a:avLst/>
          </a:prstGeom>
        </p:spPr>
        <p:txBody>
          <a:bodyPr vert="horz" lIns="91440" tIns="45720" rIns="91440" bIns="45720" rtlCol="0" anchor="ctr">
            <a:normAutofit fontScale="90000"/>
          </a:bodyPr>
          <a:lstStyle/>
          <a:p>
            <a:pPr algn="ctr"/>
            <a:r>
              <a:rPr lang="en-US" sz="4600" kern="1200" dirty="0">
                <a:solidFill>
                  <a:srgbClr val="FFFFFF"/>
                </a:solidFill>
                <a:latin typeface="+mj-lt"/>
                <a:ea typeface="+mj-ea"/>
                <a:cs typeface="+mj-cs"/>
              </a:rPr>
              <a:t>(</a:t>
            </a:r>
            <a:r>
              <a:rPr lang="en-US" sz="4600" kern="1200" dirty="0" err="1">
                <a:solidFill>
                  <a:srgbClr val="FFFFFF"/>
                </a:solidFill>
                <a:latin typeface="+mj-lt"/>
                <a:ea typeface="+mj-ea"/>
                <a:cs typeface="+mj-cs"/>
              </a:rPr>
              <a:t>i</a:t>
            </a:r>
            <a:r>
              <a:rPr lang="en-US" sz="4600" kern="1200" dirty="0">
                <a:solidFill>
                  <a:srgbClr val="FFFFFF"/>
                </a:solidFill>
                <a:latin typeface="+mj-lt"/>
                <a:ea typeface="+mj-ea"/>
                <a:cs typeface="+mj-cs"/>
              </a:rPr>
              <a:t>) Will it actually assist the court?</a:t>
            </a:r>
          </a:p>
        </p:txBody>
      </p:sp>
      <p:sp>
        <p:nvSpPr>
          <p:cNvPr id="29" name="sketch line">
            <a:extLst>
              <a:ext uri="{FF2B5EF4-FFF2-40B4-BE49-F238E27FC236}">
                <a16:creationId xmlns:a16="http://schemas.microsoft.com/office/drawing/2014/main" id="{56037404-66BD-46B5-9323-1B5313196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17532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17C4BD7-EE1D-D8F9-D497-5FA37E18AF4B}"/>
              </a:ext>
            </a:extLst>
          </p:cNvPr>
          <p:cNvPicPr>
            <a:picLocks noChangeAspect="1"/>
          </p:cNvPicPr>
          <p:nvPr/>
        </p:nvPicPr>
        <p:blipFill>
          <a:blip r:embed="rId2"/>
          <a:stretch>
            <a:fillRect/>
          </a:stretch>
        </p:blipFill>
        <p:spPr>
          <a:xfrm>
            <a:off x="1035177" y="3324642"/>
            <a:ext cx="10118598" cy="2504353"/>
          </a:xfrm>
          <a:prstGeom prst="rect">
            <a:avLst/>
          </a:prstGeom>
        </p:spPr>
      </p:pic>
    </p:spTree>
    <p:extLst>
      <p:ext uri="{BB962C8B-B14F-4D97-AF65-F5344CB8AC3E}">
        <p14:creationId xmlns:p14="http://schemas.microsoft.com/office/powerpoint/2010/main" val="868249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80074-C396-0ECA-2EE8-A2BA68C87B30}"/>
              </a:ext>
            </a:extLst>
          </p:cNvPr>
          <p:cNvSpPr>
            <a:spLocks noGrp="1"/>
          </p:cNvSpPr>
          <p:nvPr>
            <p:ph type="title"/>
          </p:nvPr>
        </p:nvSpPr>
        <p:spPr/>
        <p:txBody>
          <a:bodyPr/>
          <a:lstStyle/>
          <a:p>
            <a:r>
              <a:rPr lang="en-GB" dirty="0"/>
              <a:t>(iii) Impartiality and Zuber </a:t>
            </a:r>
            <a:r>
              <a:rPr lang="en-GB" dirty="0" err="1"/>
              <a:t>Bux</a:t>
            </a:r>
            <a:endParaRPr lang="en-GB" dirty="0"/>
          </a:p>
        </p:txBody>
      </p:sp>
      <p:sp>
        <p:nvSpPr>
          <p:cNvPr id="3" name="Content Placeholder 2">
            <a:extLst>
              <a:ext uri="{FF2B5EF4-FFF2-40B4-BE49-F238E27FC236}">
                <a16:creationId xmlns:a16="http://schemas.microsoft.com/office/drawing/2014/main" id="{56EC6786-EE90-B68F-C3D1-55D8D7C20E95}"/>
              </a:ext>
            </a:extLst>
          </p:cNvPr>
          <p:cNvSpPr>
            <a:spLocks noGrp="1"/>
          </p:cNvSpPr>
          <p:nvPr>
            <p:ph idx="1"/>
          </p:nvPr>
        </p:nvSpPr>
        <p:spPr>
          <a:xfrm>
            <a:off x="147782" y="1690688"/>
            <a:ext cx="11206018" cy="5033385"/>
          </a:xfrm>
        </p:spPr>
        <p:txBody>
          <a:bodyPr>
            <a:normAutofit fontScale="92500" lnSpcReduction="10000"/>
          </a:bodyPr>
          <a:lstStyle/>
          <a:p>
            <a:pPr marL="0" indent="0">
              <a:buNone/>
            </a:pPr>
            <a:r>
              <a:rPr lang="en-US" sz="1800" dirty="0">
                <a:solidFill>
                  <a:srgbClr val="363435"/>
                </a:solidFill>
                <a:effectLst/>
                <a:latin typeface="Times New Roman" panose="02020603050405020304" pitchFamily="18" charset="0"/>
                <a:ea typeface="Times New Roman" panose="02020603050405020304" pitchFamily="18" charset="0"/>
              </a:rPr>
              <a:t>Impart</a:t>
            </a:r>
            <a:r>
              <a:rPr lang="en-US" sz="1800" spc="-10" dirty="0">
                <a:solidFill>
                  <a:srgbClr val="363435"/>
                </a:solidFill>
                <a:effectLst/>
                <a:latin typeface="Times New Roman" panose="02020603050405020304" pitchFamily="18" charset="0"/>
                <a:ea typeface="Times New Roman" panose="02020603050405020304" pitchFamily="18" charset="0"/>
              </a:rPr>
              <a:t>i</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ity</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requires</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there</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to</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be</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no</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conf</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ict</a:t>
            </a:r>
            <a:r>
              <a:rPr lang="en-US" sz="1800" spc="-6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interest:</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spc="-2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vidence should be and should be seen to be the independent product of the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 uninfluenced</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as</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to</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form</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or</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content</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by</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xigencies</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35" dirty="0">
                <a:solidFill>
                  <a:srgbClr val="363435"/>
                </a:solidFill>
                <a:effectLst/>
                <a:latin typeface="Times New Roman" panose="02020603050405020304" pitchFamily="18" charset="0"/>
                <a:ea typeface="Times New Roman" panose="02020603050405020304" pitchFamily="18" charset="0"/>
              </a:rPr>
              <a:t> </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iti</a:t>
            </a:r>
            <a:r>
              <a:rPr lang="en-US" sz="1800" spc="-5" dirty="0">
                <a:solidFill>
                  <a:srgbClr val="363435"/>
                </a:solidFill>
                <a:effectLst/>
                <a:latin typeface="Times New Roman" panose="02020603050405020304" pitchFamily="18" charset="0"/>
                <a:ea typeface="Times New Roman" panose="02020603050405020304" pitchFamily="18" charset="0"/>
              </a:rPr>
              <a:t>g</a:t>
            </a:r>
            <a:r>
              <a:rPr lang="en-US" sz="1800" dirty="0">
                <a:solidFill>
                  <a:srgbClr val="363435"/>
                </a:solidFill>
                <a:effectLst/>
                <a:latin typeface="Times New Roman" panose="02020603050405020304" pitchFamily="18" charset="0"/>
                <a:ea typeface="Times New Roman" panose="02020603050405020304" pitchFamily="18" charset="0"/>
              </a:rPr>
              <a:t>ation</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i="1" spc="-30" dirty="0">
                <a:solidFill>
                  <a:srgbClr val="363435"/>
                </a:solidFill>
                <a:effectLst/>
                <a:latin typeface="Times New Roman" panose="02020603050405020304" pitchFamily="18" charset="0"/>
                <a:ea typeface="Times New Roman" panose="02020603050405020304" pitchFamily="18" charset="0"/>
              </a:rPr>
              <a:t>K</a:t>
            </a:r>
            <a:r>
              <a:rPr lang="en-US" sz="1800" i="1" dirty="0">
                <a:solidFill>
                  <a:srgbClr val="363435"/>
                </a:solidFill>
                <a:effectLst/>
                <a:latin typeface="Times New Roman" panose="02020603050405020304" pitchFamily="18" charset="0"/>
                <a:ea typeface="Times New Roman" panose="02020603050405020304" pitchFamily="18" charset="0"/>
              </a:rPr>
              <a:t>ennedy v Co</a:t>
            </a:r>
            <a:r>
              <a:rPr lang="en-US" sz="1800" i="1" spc="-30" dirty="0">
                <a:solidFill>
                  <a:srgbClr val="363435"/>
                </a:solidFill>
                <a:effectLst/>
                <a:latin typeface="Times New Roman" panose="02020603050405020304" pitchFamily="18" charset="0"/>
                <a:ea typeface="Times New Roman" panose="02020603050405020304" pitchFamily="18" charset="0"/>
              </a:rPr>
              <a:t>r</a:t>
            </a:r>
            <a:r>
              <a:rPr lang="en-US" sz="1800" i="1" dirty="0">
                <a:solidFill>
                  <a:srgbClr val="363435"/>
                </a:solidFill>
                <a:effectLst/>
                <a:latin typeface="Times New Roman" panose="02020603050405020304" pitchFamily="18" charset="0"/>
                <a:ea typeface="Times New Roman" panose="02020603050405020304" pitchFamily="18" charset="0"/>
              </a:rPr>
              <a:t>dia (Services) LLP (Scotland) </a:t>
            </a:r>
            <a:r>
              <a:rPr lang="en-US" sz="1800" dirty="0">
                <a:solidFill>
                  <a:srgbClr val="363435"/>
                </a:solidFill>
                <a:effectLst/>
                <a:latin typeface="Times New Roman" panose="02020603050405020304" pitchFamily="18" charset="0"/>
                <a:ea typeface="Times New Roman" panose="02020603050405020304" pitchFamily="18" charset="0"/>
              </a:rPr>
              <a:t>[2016] UKSC 6 @52(1) … now over to Mostyn J in Zuber – </a:t>
            </a:r>
            <a:r>
              <a:rPr lang="en-US" sz="1800" dirty="0" err="1">
                <a:solidFill>
                  <a:srgbClr val="363435"/>
                </a:solidFill>
                <a:effectLst/>
                <a:latin typeface="Times New Roman" panose="02020603050405020304" pitchFamily="18" charset="0"/>
                <a:ea typeface="Times New Roman" panose="02020603050405020304" pitchFamily="18" charset="0"/>
              </a:rPr>
              <a:t>Bux</a:t>
            </a:r>
            <a:r>
              <a:rPr lang="en-US" sz="1800" dirty="0">
                <a:solidFill>
                  <a:srgbClr val="363435"/>
                </a:solidFill>
                <a:effectLst/>
                <a:latin typeface="Times New Roman" panose="02020603050405020304" pitchFamily="18" charset="0"/>
                <a:ea typeface="Times New Roman" panose="02020603050405020304" pitchFamily="18" charset="0"/>
              </a:rPr>
              <a:t>:</a:t>
            </a:r>
            <a:endParaRPr lang="en-GB" sz="1800" dirty="0">
              <a:solidFill>
                <a:srgbClr val="363435"/>
              </a:solidFill>
              <a:effectLst/>
              <a:latin typeface="Times New Roman" panose="02020603050405020304" pitchFamily="18" charset="0"/>
              <a:ea typeface="Times New Roman" panose="02020603050405020304" pitchFamily="18" charset="0"/>
            </a:endParaRPr>
          </a:p>
          <a:p>
            <a:r>
              <a:rPr lang="en-GB" sz="1800" dirty="0">
                <a:solidFill>
                  <a:srgbClr val="363435"/>
                </a:solidFill>
                <a:latin typeface="Times New Roman" panose="02020603050405020304" pitchFamily="18" charset="0"/>
                <a:ea typeface="Times New Roman" panose="02020603050405020304" pitchFamily="18" charset="0"/>
              </a:rPr>
              <a:t>Conflicts can be   1) financial             2) a conflicting duty               3) a personal connection</a:t>
            </a:r>
          </a:p>
          <a:p>
            <a:r>
              <a:rPr lang="en-US" sz="1800" dirty="0">
                <a:solidFill>
                  <a:srgbClr val="363435"/>
                </a:solidFill>
                <a:effectLst/>
                <a:latin typeface="Times New Roman" panose="02020603050405020304" pitchFamily="18" charset="0"/>
                <a:ea typeface="Times New Roman" panose="02020603050405020304" pitchFamily="18" charset="0"/>
              </a:rPr>
              <a:t>It</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includes</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‘where</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you</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h</a:t>
            </a:r>
            <a:r>
              <a:rPr lang="en-US" sz="1800" spc="-20" dirty="0">
                <a:solidFill>
                  <a:srgbClr val="363435"/>
                </a:solidFill>
                <a:effectLst/>
                <a:latin typeface="Times New Roman" panose="02020603050405020304" pitchFamily="18" charset="0"/>
                <a:ea typeface="Times New Roman" panose="02020603050405020304" pitchFamily="18" charset="0"/>
              </a:rPr>
              <a:t>a</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been</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professionally</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or</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personally</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a:t>
            </a:r>
            <a:r>
              <a:rPr lang="en-US" sz="1800" spc="-40" dirty="0">
                <a:solidFill>
                  <a:srgbClr val="363435"/>
                </a:solidFill>
                <a:effectLst/>
                <a:latin typeface="Times New Roman" panose="02020603050405020304" pitchFamily="18" charset="0"/>
                <a:ea typeface="Times New Roman" panose="02020603050405020304" pitchFamily="18" charset="0"/>
              </a:rPr>
              <a:t>n</a:t>
            </a:r>
            <a:r>
              <a:rPr lang="en-US" sz="1800" spc="-20"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ol</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ed</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with one of the people i</a:t>
            </a:r>
            <a:r>
              <a:rPr lang="en-US" sz="1800" spc="-40" dirty="0">
                <a:solidFill>
                  <a:srgbClr val="363435"/>
                </a:solidFill>
                <a:effectLst/>
                <a:latin typeface="Times New Roman" panose="02020603050405020304" pitchFamily="18" charset="0"/>
                <a:ea typeface="Times New Roman" panose="02020603050405020304" pitchFamily="18" charset="0"/>
              </a:rPr>
              <a:t>n</a:t>
            </a:r>
            <a:r>
              <a:rPr lang="en-US" sz="1800" spc="-20"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ol</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ed in the case in the past or you h</a:t>
            </a:r>
            <a:r>
              <a:rPr lang="en-US" sz="1800" spc="-20" dirty="0">
                <a:solidFill>
                  <a:srgbClr val="363435"/>
                </a:solidFill>
                <a:effectLst/>
                <a:latin typeface="Times New Roman" panose="02020603050405020304" pitchFamily="18" charset="0"/>
                <a:ea typeface="Times New Roman" panose="02020603050405020304" pitchFamily="18" charset="0"/>
              </a:rPr>
              <a:t>a</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 a personal interest</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case’ –</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GMC</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Guidance</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on</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acting</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as</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witness</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l</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spc="-5" dirty="0">
                <a:solidFill>
                  <a:srgbClr val="363435"/>
                </a:solidFill>
                <a:effectLst/>
                <a:latin typeface="Times New Roman" panose="02020603050405020304" pitchFamily="18" charset="0"/>
                <a:ea typeface="Times New Roman" panose="02020603050405020304" pitchFamily="18" charset="0"/>
              </a:rPr>
              <a:t>g</a:t>
            </a:r>
            <a:r>
              <a:rPr lang="en-US" sz="1800" dirty="0">
                <a:solidFill>
                  <a:srgbClr val="363435"/>
                </a:solidFill>
                <a:effectLst/>
                <a:latin typeface="Times New Roman" panose="02020603050405020304" pitchFamily="18" charset="0"/>
                <a:ea typeface="Times New Roman" panose="02020603050405020304" pitchFamily="18" charset="0"/>
              </a:rPr>
              <a:t>al proceedings (at para 31).</a:t>
            </a:r>
          </a:p>
          <a:p>
            <a:r>
              <a:rPr lang="en-US" sz="1800" dirty="0">
                <a:solidFill>
                  <a:srgbClr val="363435"/>
                </a:solidFill>
                <a:latin typeface="Times New Roman" panose="02020603050405020304" pitchFamily="18" charset="0"/>
                <a:ea typeface="Times New Roman" panose="02020603050405020304" pitchFamily="18" charset="0"/>
              </a:rPr>
              <a:t>Conflict types are   1) actual    2) capable   3) potential </a:t>
            </a:r>
            <a:endParaRPr lang="en-GB" sz="1800" dirty="0">
              <a:effectLst/>
              <a:latin typeface="Times New Roman" panose="02020603050405020304" pitchFamily="18" charset="0"/>
              <a:ea typeface="Times New Roman" panose="02020603050405020304" pitchFamily="18" charset="0"/>
            </a:endParaRPr>
          </a:p>
          <a:p>
            <a:r>
              <a:rPr lang="en-US" sz="1800" dirty="0">
                <a:solidFill>
                  <a:srgbClr val="363435"/>
                </a:solidFill>
                <a:latin typeface="Times New Roman" panose="02020603050405020304" pitchFamily="18" charset="0"/>
                <a:ea typeface="Times New Roman" panose="02020603050405020304" pitchFamily="18" charset="0"/>
              </a:rPr>
              <a:t>W</a:t>
            </a:r>
            <a:r>
              <a:rPr lang="en-US" sz="1800" dirty="0">
                <a:solidFill>
                  <a:srgbClr val="363435"/>
                </a:solidFill>
                <a:effectLst/>
                <a:latin typeface="Times New Roman" panose="02020603050405020304" pitchFamily="18" charset="0"/>
                <a:ea typeface="Times New Roman" panose="02020603050405020304" pitchFamily="18" charset="0"/>
              </a:rPr>
              <a:t>here</a:t>
            </a:r>
            <a:r>
              <a:rPr lang="en-US" sz="1800" spc="-5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5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so</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icitor</a:t>
            </a:r>
            <a:r>
              <a:rPr lang="en-US" sz="1800" spc="-5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had</a:t>
            </a:r>
            <a:r>
              <a:rPr lang="en-US" sz="1800" spc="-5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ta</a:t>
            </a:r>
            <a:r>
              <a:rPr lang="en-US" sz="1800" spc="-10" dirty="0">
                <a:solidFill>
                  <a:srgbClr val="363435"/>
                </a:solidFill>
                <a:effectLst/>
                <a:latin typeface="Times New Roman" panose="02020603050405020304" pitchFamily="18" charset="0"/>
                <a:ea typeface="Times New Roman" panose="02020603050405020304" pitchFamily="18" charset="0"/>
              </a:rPr>
              <a:t>k</a:t>
            </a:r>
            <a:r>
              <a:rPr lang="en-US" sz="1800" dirty="0">
                <a:solidFill>
                  <a:srgbClr val="363435"/>
                </a:solidFill>
                <a:effectLst/>
                <a:latin typeface="Times New Roman" panose="02020603050405020304" pitchFamily="18" charset="0"/>
                <a:ea typeface="Times New Roman" panose="02020603050405020304" pitchFamily="18" charset="0"/>
              </a:rPr>
              <a:t>en</a:t>
            </a:r>
            <a:r>
              <a:rPr lang="en-US" sz="1800" spc="-5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to </a:t>
            </a:r>
            <a:r>
              <a:rPr lang="en-US" sz="1800" spc="-40" dirty="0">
                <a:solidFill>
                  <a:srgbClr val="363435"/>
                </a:solidFill>
                <a:effectLst/>
                <a:latin typeface="Times New Roman" panose="02020603050405020304" pitchFamily="18" charset="0"/>
                <a:ea typeface="Times New Roman" panose="02020603050405020304" pitchFamily="18" charset="0"/>
              </a:rPr>
              <a:t>W</a:t>
            </a:r>
            <a:r>
              <a:rPr lang="en-US" sz="1800" dirty="0">
                <a:solidFill>
                  <a:srgbClr val="363435"/>
                </a:solidFill>
                <a:effectLst/>
                <a:latin typeface="Times New Roman" panose="02020603050405020304" pitchFamily="18" charset="0"/>
                <a:ea typeface="Times New Roman" panose="02020603050405020304" pitchFamily="18" charset="0"/>
              </a:rPr>
              <a:t>imbledon</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for</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day</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with</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full</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hospita</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it</a:t>
            </a:r>
            <a:r>
              <a:rPr lang="en-US" sz="1800" spc="-70" dirty="0">
                <a:solidFill>
                  <a:srgbClr val="363435"/>
                </a:solidFill>
                <a:effectLst/>
                <a:latin typeface="Times New Roman" panose="02020603050405020304" pitchFamily="18" charset="0"/>
                <a:ea typeface="Times New Roman" panose="02020603050405020304" pitchFamily="18" charset="0"/>
              </a:rPr>
              <a:t>y</a:t>
            </a:r>
            <a:r>
              <a:rPr lang="en-US" sz="1800" dirty="0">
                <a:solidFill>
                  <a:srgbClr val="363435"/>
                </a:solidFill>
                <a:effectLst/>
                <a:latin typeface="Times New Roman" panose="02020603050405020304" pitchFamily="18" charset="0"/>
                <a:ea typeface="Times New Roman" panose="02020603050405020304" pitchFamily="18" charset="0"/>
              </a:rPr>
              <a:t>.</a:t>
            </a:r>
            <a:r>
              <a:rPr lang="en-US" sz="1800" spc="1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That</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spc="-10"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20" dirty="0">
                <a:solidFill>
                  <a:srgbClr val="363435"/>
                </a:solidFill>
                <a:effectLst/>
                <a:latin typeface="Times New Roman" panose="02020603050405020304" pitchFamily="18" charset="0"/>
                <a:ea typeface="Times New Roman" panose="02020603050405020304" pitchFamily="18" charset="0"/>
              </a:rPr>
              <a:t>r</a:t>
            </a:r>
            <a:r>
              <a:rPr lang="en-US" sz="1800" dirty="0">
                <a:solidFill>
                  <a:srgbClr val="363435"/>
                </a:solidFill>
                <a:effectLst/>
                <a:latin typeface="Times New Roman" panose="02020603050405020304" pitchFamily="18" charset="0"/>
                <a:ea typeface="Times New Roman" panose="02020603050405020304" pitchFamily="18" charset="0"/>
              </a:rPr>
              <a:t>gesse</a:t>
            </a:r>
            <a:r>
              <a:rPr lang="en-US" sz="1800" spc="30" dirty="0">
                <a:solidFill>
                  <a:srgbClr val="363435"/>
                </a:solidFill>
                <a:effectLst/>
                <a:latin typeface="Times New Roman" panose="02020603050405020304" pitchFamily="18" charset="0"/>
                <a:ea typeface="Times New Roman" panose="02020603050405020304" pitchFamily="18" charset="0"/>
              </a:rPr>
              <a:t> </a:t>
            </a:r>
            <a:r>
              <a:rPr lang="en-US" sz="1800" spc="-10" dirty="0">
                <a:solidFill>
                  <a:srgbClr val="363435"/>
                </a:solidFill>
                <a:effectLst/>
                <a:latin typeface="Times New Roman" panose="02020603050405020304" pitchFamily="18" charset="0"/>
                <a:ea typeface="Times New Roman" panose="02020603050405020304" pitchFamily="18" charset="0"/>
              </a:rPr>
              <a:t>w</a:t>
            </a:r>
            <a:r>
              <a:rPr lang="en-US" sz="1800" dirty="0">
                <a:solidFill>
                  <a:srgbClr val="363435"/>
                </a:solidFill>
                <a:effectLst/>
                <a:latin typeface="Times New Roman" panose="02020603050405020304" pitchFamily="18" charset="0"/>
                <a:ea typeface="Times New Roman" panose="02020603050405020304" pitchFamily="18" charset="0"/>
              </a:rPr>
              <a:t>ould not</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mean</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that</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state</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actual</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conf</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ict</a:t>
            </a:r>
            <a:r>
              <a:rPr lang="en-US" sz="1800" spc="-2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interest</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xisted</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between</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6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so</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icitor and</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H</a:t>
            </a:r>
            <a:r>
              <a:rPr lang="en-US" sz="1800" spc="-25" dirty="0">
                <a:solidFill>
                  <a:srgbClr val="363435"/>
                </a:solidFill>
                <a:effectLst/>
                <a:latin typeface="Times New Roman" panose="02020603050405020304" pitchFamily="18" charset="0"/>
                <a:ea typeface="Times New Roman" panose="02020603050405020304" pitchFamily="18" charset="0"/>
              </a:rPr>
              <a:t>o</a:t>
            </a:r>
            <a:r>
              <a:rPr lang="en-US" sz="1800" dirty="0">
                <a:solidFill>
                  <a:srgbClr val="363435"/>
                </a:solidFill>
                <a:effectLst/>
                <a:latin typeface="Times New Roman" panose="02020603050405020304" pitchFamily="18" charset="0"/>
                <a:ea typeface="Times New Roman" panose="02020603050405020304" pitchFamily="18" charset="0"/>
              </a:rPr>
              <a:t>w</a:t>
            </a:r>
            <a:r>
              <a:rPr lang="en-US" sz="1800" spc="-25" dirty="0">
                <a:solidFill>
                  <a:srgbClr val="363435"/>
                </a:solidFill>
                <a:effectLst/>
                <a:latin typeface="Times New Roman" panose="02020603050405020304" pitchFamily="18" charset="0"/>
                <a:ea typeface="Times New Roman" panose="02020603050405020304" pitchFamily="18" charset="0"/>
              </a:rPr>
              <a:t>e</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a:t>
            </a:r>
            <a:r>
              <a:rPr lang="en-US" sz="1800" spc="-40" dirty="0">
                <a:solidFill>
                  <a:srgbClr val="363435"/>
                </a:solidFill>
                <a:effectLst/>
                <a:latin typeface="Times New Roman" panose="02020603050405020304" pitchFamily="18" charset="0"/>
                <a:ea typeface="Times New Roman" panose="02020603050405020304" pitchFamily="18" charset="0"/>
              </a:rPr>
              <a:t>r</a:t>
            </a:r>
            <a:r>
              <a:rPr lang="en-US" sz="1800" dirty="0">
                <a:solidFill>
                  <a:srgbClr val="363435"/>
                </a:solidFill>
                <a:effectLst/>
                <a:latin typeface="Times New Roman" panose="02020603050405020304" pitchFamily="18" charset="0"/>
                <a:ea typeface="Times New Roman" panose="02020603050405020304" pitchFamily="18" charset="0"/>
              </a:rPr>
              <a:t>,</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there</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spc="-10" dirty="0">
                <a:solidFill>
                  <a:srgbClr val="363435"/>
                </a:solidFill>
                <a:effectLst/>
                <a:latin typeface="Times New Roman" panose="02020603050405020304" pitchFamily="18" charset="0"/>
                <a:ea typeface="Times New Roman" panose="02020603050405020304" pitchFamily="18" charset="0"/>
              </a:rPr>
              <a:t>w</a:t>
            </a:r>
            <a:r>
              <a:rPr lang="en-US" sz="1800" dirty="0">
                <a:solidFill>
                  <a:srgbClr val="363435"/>
                </a:solidFill>
                <a:effectLst/>
                <a:latin typeface="Times New Roman" panose="02020603050405020304" pitchFamily="18" charset="0"/>
                <a:ea typeface="Times New Roman" panose="02020603050405020304" pitchFamily="18" charset="0"/>
              </a:rPr>
              <a:t>ould</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be</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potent</a:t>
            </a:r>
            <a:r>
              <a:rPr lang="en-US" sz="1800" spc="-10" dirty="0">
                <a:solidFill>
                  <a:srgbClr val="363435"/>
                </a:solidFill>
                <a:effectLst/>
                <a:latin typeface="Times New Roman" panose="02020603050405020304" pitchFamily="18" charset="0"/>
                <a:ea typeface="Times New Roman" panose="02020603050405020304" pitchFamily="18" charset="0"/>
              </a:rPr>
              <a:t>i</a:t>
            </a:r>
            <a:r>
              <a:rPr lang="en-US" sz="1800" dirty="0">
                <a:solidFill>
                  <a:srgbClr val="363435"/>
                </a:solidFill>
                <a:effectLst/>
                <a:latin typeface="Times New Roman" panose="02020603050405020304" pitchFamily="18" charset="0"/>
                <a:ea typeface="Times New Roman" panose="02020603050405020304" pitchFamily="18" charset="0"/>
              </a:rPr>
              <a:t>al</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conf</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ict</a:t>
            </a:r>
            <a:r>
              <a:rPr lang="en-US" sz="1800" spc="-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interest</a:t>
            </a:r>
            <a:r>
              <a:rPr lang="en-US" sz="1800" spc="-4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which </a:t>
            </a:r>
            <a:r>
              <a:rPr lang="en-US" sz="1800" spc="-10" dirty="0">
                <a:solidFill>
                  <a:srgbClr val="363435"/>
                </a:solidFill>
                <a:effectLst/>
                <a:latin typeface="Times New Roman" panose="02020603050405020304" pitchFamily="18" charset="0"/>
                <a:ea typeface="Times New Roman" panose="02020603050405020304" pitchFamily="18" charset="0"/>
              </a:rPr>
              <a:t>w</a:t>
            </a:r>
            <a:r>
              <a:rPr lang="en-US" sz="1800" dirty="0">
                <a:solidFill>
                  <a:srgbClr val="363435"/>
                </a:solidFill>
                <a:effectLst/>
                <a:latin typeface="Times New Roman" panose="02020603050405020304" pitchFamily="18" charset="0"/>
                <a:ea typeface="Times New Roman" panose="02020603050405020304" pitchFamily="18" charset="0"/>
              </a:rPr>
              <a:t>ould need to be disclosed</a:t>
            </a:r>
            <a:r>
              <a:rPr lang="en-US" sz="1800" spc="-70" dirty="0">
                <a:solidFill>
                  <a:srgbClr val="363435"/>
                </a:solidFill>
                <a:effectLst/>
                <a:latin typeface="Times New Roman" panose="02020603050405020304" pitchFamily="18" charset="0"/>
                <a:ea typeface="Times New Roman" panose="02020603050405020304" pitchFamily="18" charset="0"/>
              </a:rPr>
              <a:t>.</a:t>
            </a:r>
            <a:r>
              <a:rPr lang="en-US" sz="1800" dirty="0">
                <a:solidFill>
                  <a:srgbClr val="363435"/>
                </a:solidFill>
                <a:effectLst/>
                <a:latin typeface="Times New Roman" panose="02020603050405020304" pitchFamily="18" charset="0"/>
                <a:ea typeface="Times New Roman" panose="02020603050405020304" pitchFamily="18" charset="0"/>
              </a:rPr>
              <a:t>’</a:t>
            </a:r>
            <a:r>
              <a:rPr lang="en-US" sz="1800" spc="-8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(at para 28)</a:t>
            </a:r>
          </a:p>
          <a:p>
            <a:r>
              <a:rPr lang="en-US" sz="1800" dirty="0">
                <a:solidFill>
                  <a:srgbClr val="363435"/>
                </a:solidFill>
                <a:effectLst/>
                <a:latin typeface="Times New Roman" panose="02020603050405020304" pitchFamily="18" charset="0"/>
                <a:ea typeface="Times New Roman" panose="02020603050405020304" pitchFamily="18" charset="0"/>
              </a:rPr>
              <a:t>Where</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an</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has</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an</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interest</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one</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kind</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or</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another</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outcome</a:t>
            </a:r>
            <a:r>
              <a:rPr lang="en-US" sz="1800" spc="7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 the case, this </a:t>
            </a:r>
            <a:r>
              <a:rPr lang="en-US" sz="1800" spc="-10" dirty="0">
                <a:solidFill>
                  <a:srgbClr val="363435"/>
                </a:solidFill>
                <a:effectLst/>
                <a:latin typeface="Times New Roman" panose="02020603050405020304" pitchFamily="18" charset="0"/>
                <a:ea typeface="Times New Roman" panose="02020603050405020304" pitchFamily="18" charset="0"/>
              </a:rPr>
              <a:t>f</a:t>
            </a:r>
            <a:r>
              <a:rPr lang="en-US" sz="1800" dirty="0">
                <a:solidFill>
                  <a:srgbClr val="363435"/>
                </a:solidFill>
                <a:effectLst/>
                <a:latin typeface="Times New Roman" panose="02020603050405020304" pitchFamily="18" charset="0"/>
                <a:ea typeface="Times New Roman" panose="02020603050405020304" pitchFamily="18" charset="0"/>
              </a:rPr>
              <a:t>act should be made kn</a:t>
            </a:r>
            <a:r>
              <a:rPr lang="en-US" sz="1800" spc="-25" dirty="0">
                <a:solidFill>
                  <a:srgbClr val="363435"/>
                </a:solidFill>
                <a:effectLst/>
                <a:latin typeface="Times New Roman" panose="02020603050405020304" pitchFamily="18" charset="0"/>
                <a:ea typeface="Times New Roman" panose="02020603050405020304" pitchFamily="18" charset="0"/>
              </a:rPr>
              <a:t>o</a:t>
            </a:r>
            <a:r>
              <a:rPr lang="en-US" sz="1800" dirty="0">
                <a:solidFill>
                  <a:srgbClr val="363435"/>
                </a:solidFill>
                <a:effectLst/>
                <a:latin typeface="Times New Roman" panose="02020603050405020304" pitchFamily="18" charset="0"/>
                <a:ea typeface="Times New Roman" panose="02020603050405020304" pitchFamily="18" charset="0"/>
              </a:rPr>
              <a:t>wn to the Court as soon as possible. The question of whether the proposed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 should be permitted to g</a:t>
            </a:r>
            <a:r>
              <a:rPr lang="en-US" sz="1800" spc="-25" dirty="0">
                <a:solidFill>
                  <a:srgbClr val="363435"/>
                </a:solidFill>
                <a:effectLst/>
                <a:latin typeface="Times New Roman" panose="02020603050405020304" pitchFamily="18" charset="0"/>
                <a:ea typeface="Times New Roman" panose="02020603050405020304" pitchFamily="18" charset="0"/>
              </a:rPr>
              <a:t>i</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 </a:t>
            </a:r>
            <a:r>
              <a:rPr lang="en-US" sz="1800" spc="-2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vidence</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should</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then</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be</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determined</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course</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case</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management</a:t>
            </a:r>
            <a:r>
              <a:rPr lang="en-US" sz="1800" spc="-70" dirty="0">
                <a:solidFill>
                  <a:srgbClr val="363435"/>
                </a:solidFill>
                <a:effectLst/>
                <a:latin typeface="Times New Roman" panose="02020603050405020304" pitchFamily="18" charset="0"/>
                <a:ea typeface="Times New Roman" panose="02020603050405020304" pitchFamily="18" charset="0"/>
              </a:rPr>
              <a:t>.</a:t>
            </a:r>
            <a:r>
              <a:rPr lang="en-US" sz="1800" dirty="0">
                <a:solidFill>
                  <a:srgbClr val="363435"/>
                </a:solidFill>
                <a:effectLst/>
                <a:latin typeface="Times New Roman" panose="02020603050405020304" pitchFamily="18" charset="0"/>
                <a:ea typeface="Times New Roman" panose="02020603050405020304" pitchFamily="18" charset="0"/>
              </a:rPr>
              <a:t>’</a:t>
            </a:r>
            <a:r>
              <a:rPr lang="en-US" sz="1800" spc="-4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(at para 33)</a:t>
            </a:r>
          </a:p>
          <a:p>
            <a:r>
              <a:rPr lang="en-US" sz="1800" dirty="0">
                <a:solidFill>
                  <a:srgbClr val="363435"/>
                </a:solidFill>
                <a:effectLst/>
                <a:latin typeface="Times New Roman" panose="02020603050405020304" pitchFamily="18" charset="0"/>
                <a:ea typeface="Times New Roman" panose="02020603050405020304" pitchFamily="18" charset="0"/>
              </a:rPr>
              <a:t>it is for the court and not the parties</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to</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decide</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whether</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conf</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ict</a:t>
            </a:r>
            <a:r>
              <a:rPr lang="en-US" sz="1800" spc="-1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of</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interest</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is</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mater</a:t>
            </a:r>
            <a:r>
              <a:rPr lang="en-US" sz="1800" spc="-10" dirty="0">
                <a:solidFill>
                  <a:srgbClr val="363435"/>
                </a:solidFill>
                <a:effectLst/>
                <a:latin typeface="Times New Roman" panose="02020603050405020304" pitchFamily="18" charset="0"/>
                <a:ea typeface="Times New Roman" panose="02020603050405020304" pitchFamily="18" charset="0"/>
              </a:rPr>
              <a:t>i</a:t>
            </a:r>
            <a:r>
              <a:rPr lang="en-US" sz="1800" dirty="0">
                <a:solidFill>
                  <a:srgbClr val="363435"/>
                </a:solidFill>
                <a:effectLst/>
                <a:latin typeface="Times New Roman" panose="02020603050405020304" pitchFamily="18" charset="0"/>
                <a:ea typeface="Times New Roman" panose="02020603050405020304" pitchFamily="18" charset="0"/>
              </a:rPr>
              <a:t>al</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or</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not</a:t>
            </a:r>
            <a:r>
              <a:rPr lang="en-US" sz="1800" spc="-70" dirty="0">
                <a:solidFill>
                  <a:srgbClr val="363435"/>
                </a:solidFill>
                <a:effectLst/>
                <a:latin typeface="Times New Roman" panose="02020603050405020304" pitchFamily="18" charset="0"/>
                <a:ea typeface="Times New Roman" panose="02020603050405020304" pitchFamily="18" charset="0"/>
              </a:rPr>
              <a:t>.</a:t>
            </a:r>
            <a:r>
              <a:rPr lang="en-US" sz="1800" dirty="0">
                <a:solidFill>
                  <a:srgbClr val="363435"/>
                </a:solidFill>
                <a:effectLst/>
                <a:latin typeface="Times New Roman" panose="02020603050405020304" pitchFamily="18" charset="0"/>
                <a:ea typeface="Times New Roman" panose="02020603050405020304" pitchFamily="18" charset="0"/>
              </a:rPr>
              <a:t>’</a:t>
            </a:r>
            <a:r>
              <a:rPr lang="en-US" sz="1800" spc="-2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(para</a:t>
            </a:r>
            <a:r>
              <a:rPr lang="en-US" sz="1800" spc="55"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35)   And </a:t>
            </a:r>
            <a:r>
              <a:rPr lang="en-US" sz="1800" spc="-10"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ater (at para 37), quoting Irwin LJ, ‘Our ad</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ersar</a:t>
            </a:r>
            <a:r>
              <a:rPr lang="en-US" sz="1800" spc="-10" dirty="0">
                <a:solidFill>
                  <a:srgbClr val="363435"/>
                </a:solidFill>
                <a:effectLst/>
                <a:latin typeface="Times New Roman" panose="02020603050405020304" pitchFamily="18" charset="0"/>
                <a:ea typeface="Times New Roman" panose="02020603050405020304" pitchFamily="18" charset="0"/>
              </a:rPr>
              <a:t>i</a:t>
            </a:r>
            <a:r>
              <a:rPr lang="en-US" sz="1800" dirty="0">
                <a:solidFill>
                  <a:srgbClr val="363435"/>
                </a:solidFill>
                <a:effectLst/>
                <a:latin typeface="Times New Roman" panose="02020603050405020304" pitchFamily="18" charset="0"/>
                <a:ea typeface="Times New Roman" panose="02020603050405020304" pitchFamily="18" charset="0"/>
              </a:rPr>
              <a:t>al system depends he</a:t>
            </a:r>
            <a:r>
              <a:rPr lang="en-US" sz="1800" spc="-20" dirty="0">
                <a:solidFill>
                  <a:srgbClr val="363435"/>
                </a:solidFill>
                <a:effectLst/>
                <a:latin typeface="Times New Roman" panose="02020603050405020304" pitchFamily="18" charset="0"/>
                <a:ea typeface="Times New Roman" panose="02020603050405020304" pitchFamily="18" charset="0"/>
              </a:rPr>
              <a:t>a</a:t>
            </a:r>
            <a:r>
              <a:rPr lang="en-US" sz="1800" dirty="0">
                <a:solidFill>
                  <a:srgbClr val="363435"/>
                </a:solidFill>
                <a:effectLst/>
                <a:latin typeface="Times New Roman" panose="02020603050405020304" pitchFamily="18" charset="0"/>
                <a:ea typeface="Times New Roman" panose="02020603050405020304" pitchFamily="18" charset="0"/>
              </a:rPr>
              <a:t>vily on the independence of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 witnesses, on the prima</a:t>
            </a:r>
            <a:r>
              <a:rPr lang="en-US" sz="1800" spc="-15" dirty="0">
                <a:solidFill>
                  <a:srgbClr val="363435"/>
                </a:solidFill>
                <a:effectLst/>
                <a:latin typeface="Times New Roman" panose="02020603050405020304" pitchFamily="18" charset="0"/>
                <a:ea typeface="Times New Roman" panose="02020603050405020304" pitchFamily="18" charset="0"/>
              </a:rPr>
              <a:t>c</a:t>
            </a:r>
            <a:r>
              <a:rPr lang="en-US" sz="1800" dirty="0">
                <a:solidFill>
                  <a:srgbClr val="363435"/>
                </a:solidFill>
                <a:effectLst/>
                <a:latin typeface="Times New Roman" panose="02020603050405020304" pitchFamily="18" charset="0"/>
                <a:ea typeface="Times New Roman" panose="02020603050405020304" pitchFamily="18" charset="0"/>
              </a:rPr>
              <a:t>y of their duty</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to</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Court</a:t>
            </a:r>
            <a:r>
              <a:rPr lang="en-US" sz="1800" spc="-20" dirty="0">
                <a:solidFill>
                  <a:srgbClr val="363435"/>
                </a:solidFill>
                <a:effectLst/>
                <a:latin typeface="Times New Roman" panose="02020603050405020304" pitchFamily="18" charset="0"/>
                <a:ea typeface="Times New Roman" panose="02020603050405020304" pitchFamily="18" charset="0"/>
              </a:rPr>
              <a:t> o</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er</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15" dirty="0">
                <a:solidFill>
                  <a:srgbClr val="363435"/>
                </a:solidFill>
                <a:effectLst/>
                <a:latin typeface="Times New Roman" panose="02020603050405020304" pitchFamily="18" charset="0"/>
                <a:ea typeface="Times New Roman" panose="02020603050405020304" pitchFamily="18" charset="0"/>
              </a:rPr>
              <a:t>n</a:t>
            </a:r>
            <a:r>
              <a:rPr lang="en-US" sz="1800" dirty="0">
                <a:solidFill>
                  <a:srgbClr val="363435"/>
                </a:solidFill>
                <a:effectLst/>
                <a:latin typeface="Times New Roman" panose="02020603050405020304" pitchFamily="18" charset="0"/>
                <a:ea typeface="Times New Roman" panose="02020603050405020304" pitchFamily="18" charset="0"/>
              </a:rPr>
              <a:t>y</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other</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l</a:t>
            </a:r>
            <a:r>
              <a:rPr lang="en-US" sz="1800" spc="-10" dirty="0">
                <a:solidFill>
                  <a:srgbClr val="363435"/>
                </a:solidFill>
                <a:effectLst/>
                <a:latin typeface="Times New Roman" panose="02020603050405020304" pitchFamily="18" charset="0"/>
                <a:ea typeface="Times New Roman" panose="02020603050405020304" pitchFamily="18" charset="0"/>
              </a:rPr>
              <a:t>o</a:t>
            </a:r>
            <a:r>
              <a:rPr lang="en-US" sz="1800" dirty="0">
                <a:solidFill>
                  <a:srgbClr val="363435"/>
                </a:solidFill>
                <a:effectLst/>
                <a:latin typeface="Times New Roman" panose="02020603050405020304" pitchFamily="18" charset="0"/>
                <a:ea typeface="Times New Roman" panose="02020603050405020304" pitchFamily="18" charset="0"/>
              </a:rPr>
              <a:t>yalty</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or</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ob</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a:t>
            </a:r>
            <a:r>
              <a:rPr lang="en-US" sz="1800" spc="-5" dirty="0">
                <a:solidFill>
                  <a:srgbClr val="363435"/>
                </a:solidFill>
                <a:effectLst/>
                <a:latin typeface="Times New Roman" panose="02020603050405020304" pitchFamily="18" charset="0"/>
                <a:ea typeface="Times New Roman" panose="02020603050405020304" pitchFamily="18" charset="0"/>
              </a:rPr>
              <a:t>g</a:t>
            </a:r>
            <a:r>
              <a:rPr lang="en-US" sz="1800" dirty="0">
                <a:solidFill>
                  <a:srgbClr val="363435"/>
                </a:solidFill>
                <a:effectLst/>
                <a:latin typeface="Times New Roman" panose="02020603050405020304" pitchFamily="18" charset="0"/>
                <a:ea typeface="Times New Roman" panose="02020603050405020304" pitchFamily="18" charset="0"/>
              </a:rPr>
              <a:t>ation,</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and</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on</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the</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err="1">
                <a:solidFill>
                  <a:srgbClr val="363435"/>
                </a:solidFill>
                <a:effectLst/>
                <a:latin typeface="Times New Roman" panose="02020603050405020304" pitchFamily="18" charset="0"/>
                <a:ea typeface="Times New Roman" panose="02020603050405020304" pitchFamily="18" charset="0"/>
              </a:rPr>
              <a:t>rigour</a:t>
            </a:r>
            <a:r>
              <a:rPr lang="en-US" sz="1800" spc="-2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with which</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spc="-15" dirty="0">
                <a:solidFill>
                  <a:srgbClr val="363435"/>
                </a:solidFill>
                <a:effectLst/>
                <a:latin typeface="Times New Roman" panose="02020603050405020304" pitchFamily="18" charset="0"/>
                <a:ea typeface="Times New Roman" panose="02020603050405020304" pitchFamily="18" charset="0"/>
              </a:rPr>
              <a:t>e</a:t>
            </a:r>
            <a:r>
              <a:rPr lang="en-US" sz="1800" dirty="0">
                <a:solidFill>
                  <a:srgbClr val="363435"/>
                </a:solidFill>
                <a:effectLst/>
                <a:latin typeface="Times New Roman" panose="02020603050405020304" pitchFamily="18" charset="0"/>
                <a:ea typeface="Times New Roman" panose="02020603050405020304" pitchFamily="18" charset="0"/>
              </a:rPr>
              <a:t>xperts</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ma</a:t>
            </a:r>
            <a:r>
              <a:rPr lang="en-US" sz="1800" spc="-10" dirty="0">
                <a:solidFill>
                  <a:srgbClr val="363435"/>
                </a:solidFill>
                <a:effectLst/>
                <a:latin typeface="Times New Roman" panose="02020603050405020304" pitchFamily="18" charset="0"/>
                <a:ea typeface="Times New Roman" panose="02020603050405020304" pitchFamily="18" charset="0"/>
              </a:rPr>
              <a:t>k</a:t>
            </a:r>
            <a:r>
              <a:rPr lang="en-US" sz="1800" dirty="0">
                <a:solidFill>
                  <a:srgbClr val="363435"/>
                </a:solidFill>
                <a:effectLst/>
                <a:latin typeface="Times New Roman" panose="02020603050405020304" pitchFamily="18" charset="0"/>
                <a:ea typeface="Times New Roman" panose="02020603050405020304" pitchFamily="18" charset="0"/>
              </a:rPr>
              <a:t>e</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kn</a:t>
            </a:r>
            <a:r>
              <a:rPr lang="en-US" sz="1800" spc="-25" dirty="0">
                <a:solidFill>
                  <a:srgbClr val="363435"/>
                </a:solidFill>
                <a:effectLst/>
                <a:latin typeface="Times New Roman" panose="02020603050405020304" pitchFamily="18" charset="0"/>
                <a:ea typeface="Times New Roman" panose="02020603050405020304" pitchFamily="18" charset="0"/>
              </a:rPr>
              <a:t>o</a:t>
            </a:r>
            <a:r>
              <a:rPr lang="en-US" sz="1800" dirty="0">
                <a:solidFill>
                  <a:srgbClr val="363435"/>
                </a:solidFill>
                <a:effectLst/>
                <a:latin typeface="Times New Roman" panose="02020603050405020304" pitchFamily="18" charset="0"/>
                <a:ea typeface="Times New Roman" panose="02020603050405020304" pitchFamily="18" charset="0"/>
              </a:rPr>
              <a:t>wn</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a:t>
            </a:r>
            <a:r>
              <a:rPr lang="en-US" sz="1800" spc="-15" dirty="0">
                <a:solidFill>
                  <a:srgbClr val="363435"/>
                </a:solidFill>
                <a:effectLst/>
                <a:latin typeface="Times New Roman" panose="02020603050405020304" pitchFamily="18" charset="0"/>
                <a:ea typeface="Times New Roman" panose="02020603050405020304" pitchFamily="18" charset="0"/>
              </a:rPr>
              <a:t>n</a:t>
            </a:r>
            <a:r>
              <a:rPr lang="en-US" sz="1800" dirty="0">
                <a:solidFill>
                  <a:srgbClr val="363435"/>
                </a:solidFill>
                <a:effectLst/>
                <a:latin typeface="Times New Roman" panose="02020603050405020304" pitchFamily="18" charset="0"/>
                <a:ea typeface="Times New Roman" panose="02020603050405020304" pitchFamily="18" charset="0"/>
              </a:rPr>
              <a:t>y</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assoc</a:t>
            </a:r>
            <a:r>
              <a:rPr lang="en-US" sz="1800" spc="-10" dirty="0">
                <a:solidFill>
                  <a:srgbClr val="363435"/>
                </a:solidFill>
                <a:effectLst/>
                <a:latin typeface="Times New Roman" panose="02020603050405020304" pitchFamily="18" charset="0"/>
                <a:ea typeface="Times New Roman" panose="02020603050405020304" pitchFamily="18" charset="0"/>
              </a:rPr>
              <a:t>i</a:t>
            </a:r>
            <a:r>
              <a:rPr lang="en-US" sz="1800" dirty="0">
                <a:solidFill>
                  <a:srgbClr val="363435"/>
                </a:solidFill>
                <a:effectLst/>
                <a:latin typeface="Times New Roman" panose="02020603050405020304" pitchFamily="18" charset="0"/>
                <a:ea typeface="Times New Roman" panose="02020603050405020304" pitchFamily="18" charset="0"/>
              </a:rPr>
              <a:t>ations</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or</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l</a:t>
            </a:r>
            <a:r>
              <a:rPr lang="en-US" sz="1800" spc="-10" dirty="0">
                <a:solidFill>
                  <a:srgbClr val="363435"/>
                </a:solidFill>
                <a:effectLst/>
                <a:latin typeface="Times New Roman" panose="02020603050405020304" pitchFamily="18" charset="0"/>
                <a:ea typeface="Times New Roman" panose="02020603050405020304" pitchFamily="18" charset="0"/>
              </a:rPr>
              <a:t>o</a:t>
            </a:r>
            <a:r>
              <a:rPr lang="en-US" sz="1800" dirty="0">
                <a:solidFill>
                  <a:srgbClr val="363435"/>
                </a:solidFill>
                <a:effectLst/>
                <a:latin typeface="Times New Roman" panose="02020603050405020304" pitchFamily="18" charset="0"/>
                <a:ea typeface="Times New Roman" panose="02020603050405020304" pitchFamily="18" charset="0"/>
              </a:rPr>
              <a:t>yalties</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which</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might</a:t>
            </a:r>
            <a:r>
              <a:rPr lang="en-US" sz="1800" spc="70" dirty="0">
                <a:solidFill>
                  <a:srgbClr val="363435"/>
                </a:solidFill>
                <a:effectLst/>
                <a:latin typeface="Times New Roman" panose="02020603050405020304" pitchFamily="18" charset="0"/>
                <a:ea typeface="Times New Roman" panose="02020603050405020304" pitchFamily="18" charset="0"/>
              </a:rPr>
              <a:t> </a:t>
            </a:r>
            <a:r>
              <a:rPr lang="en-US" sz="1800" dirty="0">
                <a:solidFill>
                  <a:srgbClr val="363435"/>
                </a:solidFill>
                <a:effectLst/>
                <a:latin typeface="Times New Roman" panose="02020603050405020304" pitchFamily="18" charset="0"/>
                <a:ea typeface="Times New Roman" panose="02020603050405020304" pitchFamily="18" charset="0"/>
              </a:rPr>
              <a:t>g</a:t>
            </a:r>
            <a:r>
              <a:rPr lang="en-US" sz="1800" spc="-25" dirty="0">
                <a:solidFill>
                  <a:srgbClr val="363435"/>
                </a:solidFill>
                <a:effectLst/>
                <a:latin typeface="Times New Roman" panose="02020603050405020304" pitchFamily="18" charset="0"/>
                <a:ea typeface="Times New Roman" panose="02020603050405020304" pitchFamily="18" charset="0"/>
              </a:rPr>
              <a:t>i</a:t>
            </a:r>
            <a:r>
              <a:rPr lang="en-US" sz="1800" spc="-15" dirty="0">
                <a:solidFill>
                  <a:srgbClr val="363435"/>
                </a:solidFill>
                <a:effectLst/>
                <a:latin typeface="Times New Roman" panose="02020603050405020304" pitchFamily="18" charset="0"/>
                <a:ea typeface="Times New Roman" panose="02020603050405020304" pitchFamily="18" charset="0"/>
              </a:rPr>
              <a:t>v</a:t>
            </a:r>
            <a:r>
              <a:rPr lang="en-US" sz="1800" dirty="0">
                <a:solidFill>
                  <a:srgbClr val="363435"/>
                </a:solidFill>
                <a:effectLst/>
                <a:latin typeface="Times New Roman" panose="02020603050405020304" pitchFamily="18" charset="0"/>
                <a:ea typeface="Times New Roman" panose="02020603050405020304" pitchFamily="18" charset="0"/>
              </a:rPr>
              <a:t>e rise to a conf</a:t>
            </a:r>
            <a:r>
              <a:rPr lang="en-US" sz="1800" spc="-25" dirty="0">
                <a:solidFill>
                  <a:srgbClr val="363435"/>
                </a:solidFill>
                <a:effectLst/>
                <a:latin typeface="Times New Roman" panose="02020603050405020304" pitchFamily="18" charset="0"/>
                <a:ea typeface="Times New Roman" panose="02020603050405020304" pitchFamily="18" charset="0"/>
              </a:rPr>
              <a:t>l</a:t>
            </a:r>
            <a:r>
              <a:rPr lang="en-US" sz="1800" dirty="0">
                <a:solidFill>
                  <a:srgbClr val="363435"/>
                </a:solidFill>
                <a:effectLst/>
                <a:latin typeface="Times New Roman" panose="02020603050405020304" pitchFamily="18" charset="0"/>
                <a:ea typeface="Times New Roman" panose="02020603050405020304" pitchFamily="18" charset="0"/>
              </a:rPr>
              <a:t>ict</a:t>
            </a:r>
            <a:r>
              <a:rPr lang="en-US" sz="1800" spc="-70" dirty="0">
                <a:solidFill>
                  <a:srgbClr val="363435"/>
                </a:solidFill>
                <a:effectLst/>
                <a:latin typeface="Times New Roman" panose="02020603050405020304" pitchFamily="18" charset="0"/>
                <a:ea typeface="Times New Roman" panose="02020603050405020304" pitchFamily="18" charset="0"/>
              </a:rPr>
              <a:t>.</a:t>
            </a:r>
            <a:r>
              <a:rPr lang="en-US" sz="1800" dirty="0">
                <a:solidFill>
                  <a:srgbClr val="363435"/>
                </a:solidFill>
                <a:effectLst/>
                <a:latin typeface="Times New Roman" panose="02020603050405020304" pitchFamily="18" charset="0"/>
                <a:ea typeface="Times New Roman" panose="02020603050405020304" pitchFamily="18" charset="0"/>
              </a:rPr>
              <a:t>’</a:t>
            </a:r>
          </a:p>
          <a:p>
            <a:pPr marL="0" indent="0">
              <a:buNone/>
            </a:pPr>
            <a:r>
              <a:rPr lang="en-US" sz="1800" i="1" dirty="0">
                <a:solidFill>
                  <a:srgbClr val="363435"/>
                </a:solidFill>
                <a:effectLst/>
                <a:latin typeface="Times New Roman" panose="02020603050405020304" pitchFamily="18" charset="0"/>
                <a:ea typeface="Times New Roman" panose="02020603050405020304" pitchFamily="18" charset="0"/>
              </a:rPr>
              <a:t>Zuber</a:t>
            </a:r>
            <a:r>
              <a:rPr lang="en-US" sz="1800" i="1" spc="55" dirty="0">
                <a:solidFill>
                  <a:srgbClr val="363435"/>
                </a:solidFill>
                <a:effectLst/>
                <a:latin typeface="Times New Roman" panose="02020603050405020304" pitchFamily="18" charset="0"/>
                <a:ea typeface="Times New Roman" panose="02020603050405020304" pitchFamily="18" charset="0"/>
              </a:rPr>
              <a:t> </a:t>
            </a:r>
            <a:r>
              <a:rPr lang="en-US" sz="1800" i="1" dirty="0" err="1">
                <a:solidFill>
                  <a:srgbClr val="363435"/>
                </a:solidFill>
                <a:effectLst/>
                <a:latin typeface="Times New Roman" panose="02020603050405020304" pitchFamily="18" charset="0"/>
                <a:ea typeface="Times New Roman" panose="02020603050405020304" pitchFamily="18" charset="0"/>
              </a:rPr>
              <a:t>Bux</a:t>
            </a:r>
            <a:r>
              <a:rPr lang="en-US" sz="1800" i="1" spc="55" dirty="0">
                <a:solidFill>
                  <a:srgbClr val="363435"/>
                </a:solidFill>
                <a:effectLst/>
                <a:latin typeface="Times New Roman" panose="02020603050405020304" pitchFamily="18" charset="0"/>
                <a:ea typeface="Times New Roman" panose="02020603050405020304" pitchFamily="18" charset="0"/>
              </a:rPr>
              <a:t> </a:t>
            </a:r>
            <a:r>
              <a:rPr lang="en-US" sz="1800" i="1" dirty="0">
                <a:solidFill>
                  <a:srgbClr val="363435"/>
                </a:solidFill>
                <a:effectLst/>
                <a:latin typeface="Times New Roman" panose="02020603050405020304" pitchFamily="18" charset="0"/>
                <a:ea typeface="Times New Roman" panose="02020603050405020304" pitchFamily="18" charset="0"/>
              </a:rPr>
              <a:t>v</a:t>
            </a:r>
            <a:r>
              <a:rPr lang="en-US" sz="1800" i="1" spc="55" dirty="0">
                <a:solidFill>
                  <a:srgbClr val="363435"/>
                </a:solidFill>
                <a:effectLst/>
                <a:latin typeface="Times New Roman" panose="02020603050405020304" pitchFamily="18" charset="0"/>
                <a:ea typeface="Times New Roman" panose="02020603050405020304" pitchFamily="18" charset="0"/>
              </a:rPr>
              <a:t> </a:t>
            </a:r>
            <a:r>
              <a:rPr lang="en-US" sz="1800" i="1" dirty="0">
                <a:solidFill>
                  <a:srgbClr val="363435"/>
                </a:solidFill>
                <a:effectLst/>
                <a:latin typeface="Times New Roman" panose="02020603050405020304" pitchFamily="18" charset="0"/>
                <a:ea typeface="Times New Roman" panose="02020603050405020304" pitchFamily="18" charset="0"/>
              </a:rPr>
              <a:t>GMC </a:t>
            </a:r>
            <a:r>
              <a:rPr lang="en-US" sz="1800" dirty="0">
                <a:solidFill>
                  <a:srgbClr val="363435"/>
                </a:solidFill>
                <a:effectLst/>
                <a:latin typeface="Times New Roman" panose="02020603050405020304" pitchFamily="18" charset="0"/>
                <a:ea typeface="Times New Roman" panose="02020603050405020304" pitchFamily="18" charset="0"/>
              </a:rPr>
              <a:t>[2021] EWHC 762</a:t>
            </a:r>
            <a:endParaRPr lang="en-GB" sz="1800" dirty="0">
              <a:effectLst/>
              <a:latin typeface="Times New Roman" panose="02020603050405020304" pitchFamily="18" charset="0"/>
              <a:ea typeface="Times New Roman" panose="02020603050405020304" pitchFamily="18" charset="0"/>
            </a:endParaRPr>
          </a:p>
          <a:p>
            <a:endParaRPr lang="en-GB" sz="1800" dirty="0">
              <a:solidFill>
                <a:srgbClr val="363435"/>
              </a:solidFill>
              <a:latin typeface="Times New Roman" panose="02020603050405020304" pitchFamily="18" charset="0"/>
              <a:ea typeface="Times New Roman" panose="02020603050405020304" pitchFamily="18" charset="0"/>
            </a:endParaRPr>
          </a:p>
          <a:p>
            <a:endParaRPr lang="en-US" sz="1800" dirty="0">
              <a:solidFill>
                <a:srgbClr val="363435"/>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9137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5A620-10F4-CF5A-A82D-00E8D3E9993A}"/>
              </a:ext>
            </a:extLst>
          </p:cNvPr>
          <p:cNvSpPr>
            <a:spLocks noGrp="1"/>
          </p:cNvSpPr>
          <p:nvPr>
            <p:ph type="title"/>
          </p:nvPr>
        </p:nvSpPr>
        <p:spPr>
          <a:xfrm>
            <a:off x="876693" y="741391"/>
            <a:ext cx="3455821" cy="1616203"/>
          </a:xfrm>
        </p:spPr>
        <p:txBody>
          <a:bodyPr anchor="b">
            <a:normAutofit/>
          </a:bodyPr>
          <a:lstStyle/>
          <a:p>
            <a:r>
              <a:rPr lang="en-GB" sz="2700"/>
              <a:t>The selection process</a:t>
            </a:r>
            <a:br>
              <a:rPr lang="en-GB" sz="2700"/>
            </a:br>
            <a:r>
              <a:rPr lang="en-GB" sz="2700"/>
              <a:t>[aka solicitors in a right tizzy!]</a:t>
            </a:r>
          </a:p>
        </p:txBody>
      </p:sp>
      <p:sp>
        <p:nvSpPr>
          <p:cNvPr id="3" name="Content Placeholder 2">
            <a:extLst>
              <a:ext uri="{FF2B5EF4-FFF2-40B4-BE49-F238E27FC236}">
                <a16:creationId xmlns:a16="http://schemas.microsoft.com/office/drawing/2014/main" id="{1C8E4425-EB1E-7B50-E287-E9FB595836DD}"/>
              </a:ext>
            </a:extLst>
          </p:cNvPr>
          <p:cNvSpPr>
            <a:spLocks noGrp="1"/>
          </p:cNvSpPr>
          <p:nvPr>
            <p:ph idx="1"/>
          </p:nvPr>
        </p:nvSpPr>
        <p:spPr>
          <a:xfrm>
            <a:off x="876693" y="2533476"/>
            <a:ext cx="3455821" cy="3447832"/>
          </a:xfrm>
        </p:spPr>
        <p:txBody>
          <a:bodyPr anchor="t">
            <a:normAutofit/>
          </a:bodyPr>
          <a:lstStyle/>
          <a:p>
            <a:r>
              <a:rPr lang="en-GB" sz="1300" kern="100">
                <a:effectLst/>
                <a:latin typeface="Calibri" panose="020F0502020204030204" pitchFamily="34" charset="0"/>
                <a:ea typeface="Calibri" panose="020F0502020204030204" pitchFamily="34" charset="0"/>
                <a:cs typeface="Times New Roman" panose="02020603050405020304" pitchFamily="18" charset="0"/>
              </a:rPr>
              <a:t>Many disorganised lawyers are trying to manage a lot - so let’s just hold that in mind.</a:t>
            </a:r>
          </a:p>
          <a:p>
            <a:pPr marL="0" indent="0">
              <a:buNone/>
            </a:pPr>
            <a:r>
              <a:rPr lang="en-GB" sz="1300" u="sng" kern="100">
                <a:latin typeface="Calibri" panose="020F0502020204030204" pitchFamily="34" charset="0"/>
                <a:ea typeface="Calibri" panose="020F0502020204030204" pitchFamily="34" charset="0"/>
                <a:cs typeface="Times New Roman" panose="02020603050405020304" pitchFamily="18" charset="0"/>
              </a:rPr>
              <a:t>What is clear (in my view) is:</a:t>
            </a:r>
          </a:p>
          <a:p>
            <a:r>
              <a:rPr lang="en-GB" sz="1300" kern="100">
                <a:effectLst/>
                <a:latin typeface="Calibri" panose="020F0502020204030204" pitchFamily="34" charset="0"/>
                <a:ea typeface="Calibri" panose="020F0502020204030204" pitchFamily="34" charset="0"/>
                <a:cs typeface="Times New Roman" panose="02020603050405020304" pitchFamily="18" charset="0"/>
              </a:rPr>
              <a:t>Lawyers need to identify the need pre form E delivery</a:t>
            </a:r>
          </a:p>
          <a:p>
            <a:r>
              <a:rPr lang="en-GB" sz="1300" kern="100">
                <a:latin typeface="Calibri" panose="020F0502020204030204" pitchFamily="34" charset="0"/>
                <a:ea typeface="Calibri" panose="020F0502020204030204" pitchFamily="34" charset="0"/>
                <a:cs typeface="Times New Roman" panose="02020603050405020304" pitchFamily="18" charset="0"/>
              </a:rPr>
              <a:t>They need to precedentise up </a:t>
            </a:r>
          </a:p>
          <a:p>
            <a:r>
              <a:rPr lang="en-GB" sz="1300" kern="100">
                <a:effectLst/>
                <a:latin typeface="Calibri" panose="020F0502020204030204" pitchFamily="34" charset="0"/>
                <a:ea typeface="Calibri" panose="020F0502020204030204" pitchFamily="34" charset="0"/>
                <a:cs typeface="Times New Roman" panose="02020603050405020304" pitchFamily="18" charset="0"/>
              </a:rPr>
              <a:t>Anything you can do to make thei</a:t>
            </a:r>
            <a:r>
              <a:rPr lang="en-GB" sz="1300" kern="100">
                <a:latin typeface="Calibri" panose="020F0502020204030204" pitchFamily="34" charset="0"/>
                <a:ea typeface="Calibri" panose="020F0502020204030204" pitchFamily="34" charset="0"/>
                <a:cs typeface="Times New Roman" panose="02020603050405020304" pitchFamily="18" charset="0"/>
              </a:rPr>
              <a:t>r lives easier is gold-dust</a:t>
            </a:r>
          </a:p>
          <a:p>
            <a:r>
              <a:rPr lang="en-GB" sz="1300" kern="100">
                <a:effectLst/>
                <a:latin typeface="Calibri" panose="020F0502020204030204" pitchFamily="34" charset="0"/>
                <a:ea typeface="Calibri" panose="020F0502020204030204" pitchFamily="34" charset="0"/>
                <a:cs typeface="Times New Roman" panose="02020603050405020304" pitchFamily="18" charset="0"/>
              </a:rPr>
              <a:t>They probably need to issue anyway [prior to identifying their expert]</a:t>
            </a:r>
          </a:p>
          <a:p>
            <a:r>
              <a:rPr lang="en-GB" sz="1300" kern="100">
                <a:latin typeface="Calibri" panose="020F0502020204030204" pitchFamily="34" charset="0"/>
                <a:ea typeface="Calibri" panose="020F0502020204030204" pitchFamily="34" charset="0"/>
                <a:cs typeface="Times New Roman" panose="02020603050405020304" pitchFamily="18" charset="0"/>
              </a:rPr>
              <a:t>The probably need their established SJEs</a:t>
            </a:r>
          </a:p>
          <a:p>
            <a:r>
              <a:rPr lang="en-GB" sz="1300" kern="100">
                <a:effectLst/>
                <a:latin typeface="Calibri" panose="020F0502020204030204" pitchFamily="34" charset="0"/>
                <a:ea typeface="Calibri" panose="020F0502020204030204" pitchFamily="34" charset="0"/>
                <a:cs typeface="Times New Roman" panose="02020603050405020304" pitchFamily="18" charset="0"/>
              </a:rPr>
              <a:t>They need to be efficient in knowing what those guys want.</a:t>
            </a:r>
          </a:p>
        </p:txBody>
      </p:sp>
      <p:pic>
        <p:nvPicPr>
          <p:cNvPr id="4" name="Picture 3">
            <a:extLst>
              <a:ext uri="{FF2B5EF4-FFF2-40B4-BE49-F238E27FC236}">
                <a16:creationId xmlns:a16="http://schemas.microsoft.com/office/drawing/2014/main" id="{1048E398-5D9E-CF0C-230C-11BEEDD16C2C}"/>
              </a:ext>
            </a:extLst>
          </p:cNvPr>
          <p:cNvPicPr>
            <a:picLocks noChangeAspect="1"/>
          </p:cNvPicPr>
          <p:nvPr/>
        </p:nvPicPr>
        <p:blipFill>
          <a:blip r:embed="rId2"/>
          <a:stretch>
            <a:fillRect/>
          </a:stretch>
        </p:blipFill>
        <p:spPr>
          <a:xfrm>
            <a:off x="5072755" y="741391"/>
            <a:ext cx="6219180" cy="5384528"/>
          </a:xfrm>
          <a:prstGeom prst="rect">
            <a:avLst/>
          </a:prstGeom>
        </p:spPr>
      </p:pic>
      <p:grpSp>
        <p:nvGrpSpPr>
          <p:cNvPr id="9" name="Group 8">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0" name="Rectangle 9">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04280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2333</Words>
  <Application>Microsoft Office PowerPoint</Application>
  <PresentationFormat>Widescreen</PresentationFormat>
  <Paragraphs>150</Paragraphs>
  <Slides>19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omnes-pro</vt:lpstr>
      <vt:lpstr>Times New Roman</vt:lpstr>
      <vt:lpstr>Office Theme</vt:lpstr>
      <vt:lpstr>How do we start to do this better</vt:lpstr>
      <vt:lpstr>PowerPoint Presentation</vt:lpstr>
      <vt:lpstr>The path of process choices</vt:lpstr>
      <vt:lpstr>Different approaches  – a schism to keep in mind as we progress.</vt:lpstr>
      <vt:lpstr>Guidance &amp; materials</vt:lpstr>
      <vt:lpstr>What is and what is not an expert’s question?  That is the question  (quoted McFarlane memo)</vt:lpstr>
      <vt:lpstr>(i) Will it actually assist the court?</vt:lpstr>
      <vt:lpstr>(iii) Impartiality and Zuber Bux</vt:lpstr>
      <vt:lpstr>The selection process [aka solicitors in a right tizzy!]</vt:lpstr>
      <vt:lpstr>NIFA ‘nitiative?</vt:lpstr>
      <vt:lpstr>GDPR – conflict checks and caution</vt:lpstr>
      <vt:lpstr>Necessity </vt:lpstr>
      <vt:lpstr>Cost capping </vt:lpstr>
      <vt:lpstr>Impasse – your right / duty to seek court direction [and up the budget!]</vt:lpstr>
      <vt:lpstr>The report </vt:lpstr>
      <vt:lpstr>Daniels v Walker [appointing 2nd expert] update The post FPR 2010 law per Peel J in GA vEL 2023</vt:lpstr>
      <vt:lpstr>The role of the lawyer </vt:lpstr>
      <vt:lpstr>Questions on your report </vt:lpstr>
      <vt:lpstr>Keep the discussions open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we start to do this better</dc:title>
  <dc:creator>James Pirrie</dc:creator>
  <cp:lastModifiedBy>James Pirrie</cp:lastModifiedBy>
  <cp:revision>2</cp:revision>
  <dcterms:created xsi:type="dcterms:W3CDTF">2023-11-26T13:01:08Z</dcterms:created>
  <dcterms:modified xsi:type="dcterms:W3CDTF">2023-11-28T14:35:31Z</dcterms:modified>
</cp:coreProperties>
</file>