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21"/>
  </p:notesMasterIdLst>
  <p:sldIdLst>
    <p:sldId id="256" r:id="rId3"/>
    <p:sldId id="266" r:id="rId4"/>
    <p:sldId id="287" r:id="rId5"/>
    <p:sldId id="288" r:id="rId6"/>
    <p:sldId id="289" r:id="rId7"/>
    <p:sldId id="299" r:id="rId8"/>
    <p:sldId id="290" r:id="rId9"/>
    <p:sldId id="291" r:id="rId10"/>
    <p:sldId id="292" r:id="rId11"/>
    <p:sldId id="293" r:id="rId12"/>
    <p:sldId id="300" r:id="rId13"/>
    <p:sldId id="301" r:id="rId14"/>
    <p:sldId id="302" r:id="rId15"/>
    <p:sldId id="294" r:id="rId16"/>
    <p:sldId id="295" r:id="rId17"/>
    <p:sldId id="296" r:id="rId18"/>
    <p:sldId id="297" r:id="rId19"/>
    <p:sldId id="298" r:id="rId20"/>
  </p:sldIdLst>
  <p:sldSz cx="9144000" cy="6858000" type="screen4x3"/>
  <p:notesSz cx="6797675" cy="9926638"/>
  <p:defaultTextStyle>
    <a:defPPr>
      <a:defRPr lang="en-GB"/>
    </a:defPPr>
    <a:lvl1pPr algn="l" rtl="0" fontAlgn="base">
      <a:spcBef>
        <a:spcPct val="0"/>
      </a:spcBef>
      <a:spcAft>
        <a:spcPct val="0"/>
      </a:spcAft>
      <a:defRPr kern="1200">
        <a:solidFill>
          <a:srgbClr val="FF6600"/>
        </a:solidFill>
        <a:latin typeface="Arial" charset="0"/>
        <a:ea typeface="+mn-ea"/>
        <a:cs typeface="Arial" charset="0"/>
      </a:defRPr>
    </a:lvl1pPr>
    <a:lvl2pPr marL="457200" algn="l" rtl="0" fontAlgn="base">
      <a:spcBef>
        <a:spcPct val="0"/>
      </a:spcBef>
      <a:spcAft>
        <a:spcPct val="0"/>
      </a:spcAft>
      <a:defRPr kern="1200">
        <a:solidFill>
          <a:srgbClr val="FF6600"/>
        </a:solidFill>
        <a:latin typeface="Arial" charset="0"/>
        <a:ea typeface="+mn-ea"/>
        <a:cs typeface="Arial" charset="0"/>
      </a:defRPr>
    </a:lvl2pPr>
    <a:lvl3pPr marL="914400" algn="l" rtl="0" fontAlgn="base">
      <a:spcBef>
        <a:spcPct val="0"/>
      </a:spcBef>
      <a:spcAft>
        <a:spcPct val="0"/>
      </a:spcAft>
      <a:defRPr kern="1200">
        <a:solidFill>
          <a:srgbClr val="FF6600"/>
        </a:solidFill>
        <a:latin typeface="Arial" charset="0"/>
        <a:ea typeface="+mn-ea"/>
        <a:cs typeface="Arial" charset="0"/>
      </a:defRPr>
    </a:lvl3pPr>
    <a:lvl4pPr marL="1371600" algn="l" rtl="0" fontAlgn="base">
      <a:spcBef>
        <a:spcPct val="0"/>
      </a:spcBef>
      <a:spcAft>
        <a:spcPct val="0"/>
      </a:spcAft>
      <a:defRPr kern="1200">
        <a:solidFill>
          <a:srgbClr val="FF6600"/>
        </a:solidFill>
        <a:latin typeface="Arial" charset="0"/>
        <a:ea typeface="+mn-ea"/>
        <a:cs typeface="Arial" charset="0"/>
      </a:defRPr>
    </a:lvl4pPr>
    <a:lvl5pPr marL="1828800" algn="l" rtl="0" fontAlgn="base">
      <a:spcBef>
        <a:spcPct val="0"/>
      </a:spcBef>
      <a:spcAft>
        <a:spcPct val="0"/>
      </a:spcAft>
      <a:defRPr kern="1200">
        <a:solidFill>
          <a:srgbClr val="FF6600"/>
        </a:solidFill>
        <a:latin typeface="Arial" charset="0"/>
        <a:ea typeface="+mn-ea"/>
        <a:cs typeface="Arial" charset="0"/>
      </a:defRPr>
    </a:lvl5pPr>
    <a:lvl6pPr marL="2286000" algn="l" defTabSz="914400" rtl="0" eaLnBrk="1" latinLnBrk="0" hangingPunct="1">
      <a:defRPr kern="1200">
        <a:solidFill>
          <a:srgbClr val="FF6600"/>
        </a:solidFill>
        <a:latin typeface="Arial" charset="0"/>
        <a:ea typeface="+mn-ea"/>
        <a:cs typeface="Arial" charset="0"/>
      </a:defRPr>
    </a:lvl6pPr>
    <a:lvl7pPr marL="2743200" algn="l" defTabSz="914400" rtl="0" eaLnBrk="1" latinLnBrk="0" hangingPunct="1">
      <a:defRPr kern="1200">
        <a:solidFill>
          <a:srgbClr val="FF6600"/>
        </a:solidFill>
        <a:latin typeface="Arial" charset="0"/>
        <a:ea typeface="+mn-ea"/>
        <a:cs typeface="Arial" charset="0"/>
      </a:defRPr>
    </a:lvl7pPr>
    <a:lvl8pPr marL="3200400" algn="l" defTabSz="914400" rtl="0" eaLnBrk="1" latinLnBrk="0" hangingPunct="1">
      <a:defRPr kern="1200">
        <a:solidFill>
          <a:srgbClr val="FF6600"/>
        </a:solidFill>
        <a:latin typeface="Arial" charset="0"/>
        <a:ea typeface="+mn-ea"/>
        <a:cs typeface="Arial" charset="0"/>
      </a:defRPr>
    </a:lvl8pPr>
    <a:lvl9pPr marL="3657600" algn="l" defTabSz="914400" rtl="0" eaLnBrk="1" latinLnBrk="0" hangingPunct="1">
      <a:defRPr kern="1200">
        <a:solidFill>
          <a:srgbClr val="FF6600"/>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8111"/>
    <a:srgbClr val="E67110"/>
    <a:srgbClr val="EC8F14"/>
    <a:srgbClr val="CC6600"/>
    <a:srgbClr val="996633"/>
    <a:srgbClr val="A50021"/>
    <a:srgbClr val="99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94659" autoAdjust="0"/>
  </p:normalViewPr>
  <p:slideViewPr>
    <p:cSldViewPr>
      <p:cViewPr varScale="1">
        <p:scale>
          <a:sx n="109" d="100"/>
          <a:sy n="109" d="100"/>
        </p:scale>
        <p:origin x="19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1" d="100"/>
          <a:sy n="51" d="100"/>
        </p:scale>
        <p:origin x="-3006"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GB"/>
          </a:p>
        </p:txBody>
      </p:sp>
      <p:sp>
        <p:nvSpPr>
          <p:cNvPr id="164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GB"/>
          </a:p>
        </p:txBody>
      </p:sp>
      <p:sp>
        <p:nvSpPr>
          <p:cNvPr id="1648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64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4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GB"/>
          </a:p>
        </p:txBody>
      </p:sp>
      <p:sp>
        <p:nvSpPr>
          <p:cNvPr id="164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02D0381E-36C4-4495-96FE-FA936F0A8B36}" type="slidenum">
              <a:rPr lang="en-GB"/>
              <a:pPr/>
              <a:t>‹#›</a:t>
            </a:fld>
            <a:endParaRPr lang="en-GB"/>
          </a:p>
        </p:txBody>
      </p:sp>
    </p:spTree>
    <p:extLst>
      <p:ext uri="{BB962C8B-B14F-4D97-AF65-F5344CB8AC3E}">
        <p14:creationId xmlns:p14="http://schemas.microsoft.com/office/powerpoint/2010/main" val="25662795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503DE-59F6-4E3D-B2FB-FDBA05DDE031}" type="slidenum">
              <a:rPr lang="en-GB"/>
              <a:pPr/>
              <a:t>1</a:t>
            </a:fld>
            <a:endParaRPr lang="en-GB"/>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72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8DAC924-8090-4CA8-87ED-B3FE0BB5636A}" type="datetime3">
              <a:rPr lang="en-GB" smtClean="0"/>
              <a:pPr/>
              <a:t>4 July, 2018</a:t>
            </a:fld>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DEC369E7-8D86-45BE-8E58-633D9570FCC9}"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F32F29F-6CEC-49E5-BAFD-CE4C8556E927}" type="datetime3">
              <a:rPr lang="en-GB" smtClean="0"/>
              <a:pPr/>
              <a:t>4 July, 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071C4F1-AE21-4D6B-8ABE-F40780E3D97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1268413"/>
            <a:ext cx="2057400" cy="55895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1268413"/>
            <a:ext cx="6019800" cy="5589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32F0CC-4330-4B87-8F43-D77CA7CCC0CC}" type="datetime3">
              <a:rPr lang="en-GB" smtClean="0"/>
              <a:pPr/>
              <a:t>4 July, 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C5ABD0A-6C12-4684-9BCC-B8A47FE0B8B1}"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7C9F37-8702-4C5D-86EA-361414D05B58}" type="datetime3">
              <a:rPr lang="en-GB" smtClean="0"/>
              <a:pPr/>
              <a:t>4 July, 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286F14-07F8-489B-91F9-8D9F4DF9537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3D0983-FC1D-4D51-B463-E03432A53184}" type="datetime3">
              <a:rPr lang="en-GB" smtClean="0"/>
              <a:pPr/>
              <a:t>4 July, 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16E86F-17AB-4411-8729-E9EA7040FD23}" type="datetime3">
              <a:rPr lang="en-GB" smtClean="0"/>
              <a:pPr/>
              <a:t>4 July, 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614ED-D2F5-419D-AFC5-4CEEFDA38E50}" type="datetime3">
              <a:rPr lang="en-GB" smtClean="0"/>
              <a:pPr/>
              <a:t>4 July, 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D0D599-31C2-4057-B562-04DE6D382AC4}" type="datetime3">
              <a:rPr lang="en-GB" smtClean="0"/>
              <a:pPr/>
              <a:t>4 July, 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9C99C2-5378-428E-88A0-1794AE2F37D0}" type="datetime3">
              <a:rPr lang="en-GB" smtClean="0"/>
              <a:pPr/>
              <a:t>4 July, 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EC52FB-ADCA-4D22-949C-D8D9B37F2FCD}" type="datetime3">
              <a:rPr lang="en-GB" smtClean="0"/>
              <a:pPr/>
              <a:t>4 July, 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707C8-BA75-4364-AB0F-8AEDB7542B20}" type="datetime3">
              <a:rPr lang="en-GB" smtClean="0"/>
              <a:pPr/>
              <a:t>4 July, 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73408D2-6F96-4141-A34E-7D0E650D01A2}" type="datetime3">
              <a:rPr lang="en-GB" smtClean="0"/>
              <a:pPr/>
              <a:t>4 July, 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F997CF7-22DE-4F6B-9D0E-5D53F17D6F1C}" type="slidenum">
              <a:rPr lang="en-GB"/>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1441A-7E79-400F-83E1-675285A40A54}" type="datetime3">
              <a:rPr lang="en-GB" smtClean="0"/>
              <a:pPr/>
              <a:t>4 July, 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FD30DE-561D-466A-B2DB-02A43C499AAB}" type="datetime3">
              <a:rPr lang="en-GB" smtClean="0"/>
              <a:pPr/>
              <a:t>4 July, 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DEE84D-5549-4833-940D-A3B525A8D831}" type="datetime3">
              <a:rPr lang="en-GB" smtClean="0"/>
              <a:pPr/>
              <a:t>4 July, 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1E145E-F6FD-42A0-A94F-3B2D2D09D7AD}" type="datetime3">
              <a:rPr lang="en-GB" smtClean="0"/>
              <a:pPr/>
              <a:t>4 July, 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467E8-EC57-429F-B130-A3776E2488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57DEB1D-E560-46D3-B585-1B534D00F2FC}" type="datetime3">
              <a:rPr lang="en-GB" smtClean="0"/>
              <a:pPr/>
              <a:t>4 July, 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564019C-6DAE-41F7-B2CA-AE8F085D4BA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2332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2332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E2068836-2DCE-4FBD-8914-E8DBC5AD613F}" type="datetime3">
              <a:rPr lang="en-GB" smtClean="0"/>
              <a:pPr/>
              <a:t>4 July, 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29D1F1C-1325-405E-A0F0-0D8E10AF8D0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FA5AB926-6726-4585-A734-86312994E523}" type="datetime3">
              <a:rPr lang="en-GB" smtClean="0"/>
              <a:pPr/>
              <a:t>4 July, 2018</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61E1061-1A5F-45CD-8AEE-105DBBCE378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E916A594-0D92-489B-91FE-8C20C9C763BC}" type="datetime3">
              <a:rPr lang="en-GB" smtClean="0"/>
              <a:pPr/>
              <a:t>4 July, 2018</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B3AA05C-D9F4-46BD-BE46-256B49402E8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39C2B6-9567-45FE-B770-BDD200A90DA6}" type="datetime3">
              <a:rPr lang="en-GB" smtClean="0"/>
              <a:pPr/>
              <a:t>4 July, 2018</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1F86C2B1-C598-4ADC-A345-49EE2888F993}"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3B33C0F-4E77-4DEA-B608-8AE66078D1E1}" type="datetime3">
              <a:rPr lang="en-GB" smtClean="0"/>
              <a:pPr/>
              <a:t>4 July, 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13339A2-74E2-4F44-BDEC-CBDB646868E4}"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03E77A8-2571-4F99-AA8F-67E4A5609E72}" type="datetime3">
              <a:rPr lang="en-GB" smtClean="0"/>
              <a:pPr/>
              <a:t>4 July, 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2950F66-8D0A-48BB-8943-A34B2C7FBB5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p:cNvPicPr>
            <a:picLocks noChangeAspect="1" noChangeArrowheads="1"/>
          </p:cNvPicPr>
          <p:nvPr userDrawn="1"/>
        </p:nvPicPr>
        <p:blipFill>
          <a:blip r:embed="rId14" cstate="print"/>
          <a:srcRect l="6250" t="16364" r="25471" b="71831"/>
          <a:stretch>
            <a:fillRect/>
          </a:stretch>
        </p:blipFill>
        <p:spPr bwMode="auto">
          <a:xfrm>
            <a:off x="0" y="0"/>
            <a:ext cx="9144000" cy="118427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827088" y="1268413"/>
            <a:ext cx="7439025"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68313" y="23320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solidFill>
                  <a:srgbClr val="CC6600"/>
                </a:solidFill>
              </a:defRPr>
            </a:lvl1pPr>
          </a:lstStyle>
          <a:p>
            <a:fld id="{2D059272-8BE5-401F-BAB7-5E9E34ADAECE}" type="datetime3">
              <a:rPr lang="en-GB" smtClean="0"/>
              <a:pPr/>
              <a:t>4 July, 2018</a:t>
            </a:fld>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solidFill>
                  <a:srgbClr val="CC6600"/>
                </a:solidFill>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E8286F14-07F8-489B-91F9-8D9F4DF95370}" type="slidenum">
              <a:rPr lang="en-GB"/>
              <a:pPr/>
              <a:t>‹#›</a:t>
            </a:fld>
            <a:endParaRPr lang="en-GB"/>
          </a:p>
        </p:txBody>
      </p:sp>
      <p:pic>
        <p:nvPicPr>
          <p:cNvPr id="1035" name="Picture 11" descr="NIFA ML logo 1"/>
          <p:cNvPicPr>
            <a:picLocks noChangeAspect="1" noChangeArrowheads="1"/>
          </p:cNvPicPr>
          <p:nvPr userDrawn="1"/>
        </p:nvPicPr>
        <p:blipFill>
          <a:blip r:embed="rId15" cstate="print"/>
          <a:srcRect/>
          <a:stretch>
            <a:fillRect/>
          </a:stretch>
        </p:blipFill>
        <p:spPr bwMode="auto">
          <a:xfrm>
            <a:off x="7885113" y="5876925"/>
            <a:ext cx="928687"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fontAlgn="base">
        <a:spcBef>
          <a:spcPct val="0"/>
        </a:spcBef>
        <a:spcAft>
          <a:spcPct val="0"/>
        </a:spcAft>
        <a:defRPr sz="3600">
          <a:solidFill>
            <a:srgbClr val="CC6600"/>
          </a:solidFill>
          <a:latin typeface="+mj-lt"/>
          <a:ea typeface="+mj-ea"/>
          <a:cs typeface="+mj-cs"/>
        </a:defRPr>
      </a:lvl1pPr>
      <a:lvl2pPr algn="ctr" rtl="0" fontAlgn="base">
        <a:spcBef>
          <a:spcPct val="0"/>
        </a:spcBef>
        <a:spcAft>
          <a:spcPct val="0"/>
        </a:spcAft>
        <a:defRPr sz="3600">
          <a:solidFill>
            <a:srgbClr val="CC6600"/>
          </a:solidFill>
          <a:latin typeface="Arial" charset="0"/>
          <a:cs typeface="Arial" charset="0"/>
        </a:defRPr>
      </a:lvl2pPr>
      <a:lvl3pPr algn="ctr" rtl="0" fontAlgn="base">
        <a:spcBef>
          <a:spcPct val="0"/>
        </a:spcBef>
        <a:spcAft>
          <a:spcPct val="0"/>
        </a:spcAft>
        <a:defRPr sz="3600">
          <a:solidFill>
            <a:srgbClr val="CC6600"/>
          </a:solidFill>
          <a:latin typeface="Arial" charset="0"/>
          <a:cs typeface="Arial" charset="0"/>
        </a:defRPr>
      </a:lvl3pPr>
      <a:lvl4pPr algn="ctr" rtl="0" fontAlgn="base">
        <a:spcBef>
          <a:spcPct val="0"/>
        </a:spcBef>
        <a:spcAft>
          <a:spcPct val="0"/>
        </a:spcAft>
        <a:defRPr sz="3600">
          <a:solidFill>
            <a:srgbClr val="CC6600"/>
          </a:solidFill>
          <a:latin typeface="Arial" charset="0"/>
          <a:cs typeface="Arial" charset="0"/>
        </a:defRPr>
      </a:lvl4pPr>
      <a:lvl5pPr algn="ctr" rtl="0" fontAlgn="base">
        <a:spcBef>
          <a:spcPct val="0"/>
        </a:spcBef>
        <a:spcAft>
          <a:spcPct val="0"/>
        </a:spcAft>
        <a:defRPr sz="3600">
          <a:solidFill>
            <a:srgbClr val="CC6600"/>
          </a:solidFill>
          <a:latin typeface="Arial" charset="0"/>
          <a:cs typeface="Arial" charset="0"/>
        </a:defRPr>
      </a:lvl5pPr>
      <a:lvl6pPr marL="457200" algn="ctr" rtl="0" fontAlgn="base">
        <a:spcBef>
          <a:spcPct val="0"/>
        </a:spcBef>
        <a:spcAft>
          <a:spcPct val="0"/>
        </a:spcAft>
        <a:defRPr sz="3600">
          <a:solidFill>
            <a:srgbClr val="CC6600"/>
          </a:solidFill>
          <a:latin typeface="Arial" charset="0"/>
          <a:cs typeface="Arial" charset="0"/>
        </a:defRPr>
      </a:lvl6pPr>
      <a:lvl7pPr marL="914400" algn="ctr" rtl="0" fontAlgn="base">
        <a:spcBef>
          <a:spcPct val="0"/>
        </a:spcBef>
        <a:spcAft>
          <a:spcPct val="0"/>
        </a:spcAft>
        <a:defRPr sz="3600">
          <a:solidFill>
            <a:srgbClr val="CC6600"/>
          </a:solidFill>
          <a:latin typeface="Arial" charset="0"/>
          <a:cs typeface="Arial" charset="0"/>
        </a:defRPr>
      </a:lvl7pPr>
      <a:lvl8pPr marL="1371600" algn="ctr" rtl="0" fontAlgn="base">
        <a:spcBef>
          <a:spcPct val="0"/>
        </a:spcBef>
        <a:spcAft>
          <a:spcPct val="0"/>
        </a:spcAft>
        <a:defRPr sz="3600">
          <a:solidFill>
            <a:srgbClr val="CC6600"/>
          </a:solidFill>
          <a:latin typeface="Arial" charset="0"/>
          <a:cs typeface="Arial" charset="0"/>
        </a:defRPr>
      </a:lvl8pPr>
      <a:lvl9pPr marL="1828800" algn="ctr" rtl="0" fontAlgn="base">
        <a:spcBef>
          <a:spcPct val="0"/>
        </a:spcBef>
        <a:spcAft>
          <a:spcPct val="0"/>
        </a:spcAft>
        <a:defRPr sz="3600">
          <a:solidFill>
            <a:srgbClr val="CC6600"/>
          </a:solidFill>
          <a:latin typeface="Arial" charset="0"/>
          <a:cs typeface="Arial" charset="0"/>
        </a:defRPr>
      </a:lvl9pPr>
    </p:titleStyle>
    <p:bodyStyle>
      <a:lvl1pPr marL="342900" indent="-342900" algn="l" rtl="0" fontAlgn="base">
        <a:spcBef>
          <a:spcPct val="20000"/>
        </a:spcBef>
        <a:spcAft>
          <a:spcPct val="0"/>
        </a:spcAft>
        <a:buChar char="•"/>
        <a:defRPr sz="2400">
          <a:solidFill>
            <a:srgbClr val="CC6600"/>
          </a:solidFill>
          <a:latin typeface="+mn-lt"/>
          <a:ea typeface="+mn-ea"/>
          <a:cs typeface="+mn-cs"/>
        </a:defRPr>
      </a:lvl1pPr>
      <a:lvl2pPr marL="742950" indent="-285750" algn="l" rtl="0" fontAlgn="base">
        <a:spcBef>
          <a:spcPct val="20000"/>
        </a:spcBef>
        <a:spcAft>
          <a:spcPct val="0"/>
        </a:spcAft>
        <a:buChar char="–"/>
        <a:defRPr sz="2400">
          <a:solidFill>
            <a:srgbClr val="CC6600"/>
          </a:solidFill>
          <a:latin typeface="+mn-lt"/>
          <a:cs typeface="+mn-cs"/>
        </a:defRPr>
      </a:lvl2pPr>
      <a:lvl3pPr marL="1143000" indent="-228600" algn="l" rtl="0" fontAlgn="base">
        <a:spcBef>
          <a:spcPct val="20000"/>
        </a:spcBef>
        <a:spcAft>
          <a:spcPct val="0"/>
        </a:spcAft>
        <a:buChar char="•"/>
        <a:defRPr sz="2400">
          <a:solidFill>
            <a:srgbClr val="CC6600"/>
          </a:solidFill>
          <a:latin typeface="+mn-lt"/>
          <a:cs typeface="+mn-cs"/>
        </a:defRPr>
      </a:lvl3pPr>
      <a:lvl4pPr marL="1600200" indent="-228600" algn="l" rtl="0" fontAlgn="base">
        <a:spcBef>
          <a:spcPct val="20000"/>
        </a:spcBef>
        <a:spcAft>
          <a:spcPct val="0"/>
        </a:spcAft>
        <a:buChar char="–"/>
        <a:defRPr sz="2400">
          <a:solidFill>
            <a:srgbClr val="CC6600"/>
          </a:solidFill>
          <a:latin typeface="+mn-lt"/>
          <a:cs typeface="+mn-cs"/>
        </a:defRPr>
      </a:lvl4pPr>
      <a:lvl5pPr marL="2057400" indent="-228600" algn="l" rtl="0" fontAlgn="base">
        <a:spcBef>
          <a:spcPct val="20000"/>
        </a:spcBef>
        <a:spcAft>
          <a:spcPct val="0"/>
        </a:spcAft>
        <a:buChar char="»"/>
        <a:defRPr sz="2400">
          <a:solidFill>
            <a:srgbClr val="CC6600"/>
          </a:solidFill>
          <a:latin typeface="+mn-lt"/>
          <a:cs typeface="+mn-cs"/>
        </a:defRPr>
      </a:lvl5pPr>
      <a:lvl6pPr marL="2514600" indent="-228600" algn="l" rtl="0" fontAlgn="base">
        <a:spcBef>
          <a:spcPct val="20000"/>
        </a:spcBef>
        <a:spcAft>
          <a:spcPct val="0"/>
        </a:spcAft>
        <a:buChar char="»"/>
        <a:defRPr sz="3600">
          <a:solidFill>
            <a:srgbClr val="CC6600"/>
          </a:solidFill>
          <a:latin typeface="+mn-lt"/>
          <a:cs typeface="+mn-cs"/>
        </a:defRPr>
      </a:lvl6pPr>
      <a:lvl7pPr marL="2971800" indent="-228600" algn="l" rtl="0" fontAlgn="base">
        <a:spcBef>
          <a:spcPct val="20000"/>
        </a:spcBef>
        <a:spcAft>
          <a:spcPct val="0"/>
        </a:spcAft>
        <a:buChar char="»"/>
        <a:defRPr sz="3600">
          <a:solidFill>
            <a:srgbClr val="CC6600"/>
          </a:solidFill>
          <a:latin typeface="+mn-lt"/>
          <a:cs typeface="+mn-cs"/>
        </a:defRPr>
      </a:lvl7pPr>
      <a:lvl8pPr marL="3429000" indent="-228600" algn="l" rtl="0" fontAlgn="base">
        <a:spcBef>
          <a:spcPct val="20000"/>
        </a:spcBef>
        <a:spcAft>
          <a:spcPct val="0"/>
        </a:spcAft>
        <a:buChar char="»"/>
        <a:defRPr sz="3600">
          <a:solidFill>
            <a:srgbClr val="CC6600"/>
          </a:solidFill>
          <a:latin typeface="+mn-lt"/>
          <a:cs typeface="+mn-cs"/>
        </a:defRPr>
      </a:lvl8pPr>
      <a:lvl9pPr marL="3886200" indent="-228600" algn="l" rtl="0" fontAlgn="base">
        <a:spcBef>
          <a:spcPct val="20000"/>
        </a:spcBef>
        <a:spcAft>
          <a:spcPct val="0"/>
        </a:spcAft>
        <a:buChar char="»"/>
        <a:defRPr sz="3600">
          <a:solidFill>
            <a:srgbClr val="CC66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37DD-B98F-47E5-B678-5B065D4CBB72}" type="datetime3">
              <a:rPr lang="en-GB" smtClean="0"/>
              <a:pPr/>
              <a:t>4 July, 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467E8-EC57-429F-B130-A3776E24883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b="1" dirty="0" smtClean="0">
                <a:solidFill>
                  <a:srgbClr val="D58111"/>
                </a:solidFill>
              </a:rPr>
              <a:t>A FATAL MISTAKE?</a:t>
            </a:r>
            <a:endParaRPr lang="en-GB" b="1" dirty="0">
              <a:solidFill>
                <a:srgbClr val="D58111"/>
              </a:solidFill>
            </a:endParaRPr>
          </a:p>
        </p:txBody>
      </p:sp>
      <p:sp>
        <p:nvSpPr>
          <p:cNvPr id="6" name="Subtitle 5"/>
          <p:cNvSpPr>
            <a:spLocks noGrp="1"/>
          </p:cNvSpPr>
          <p:nvPr>
            <p:ph type="subTitle" idx="1"/>
          </p:nvPr>
        </p:nvSpPr>
        <p:spPr/>
        <p:txBody>
          <a:bodyPr/>
          <a:lstStyle/>
          <a:p>
            <a:r>
              <a:rPr lang="en-GB" i="1" dirty="0" smtClean="0"/>
              <a:t>Brian Spence</a:t>
            </a:r>
          </a:p>
          <a:p>
            <a:r>
              <a:rPr lang="en-GB" i="1" dirty="0" smtClean="0"/>
              <a:t> </a:t>
            </a:r>
            <a:r>
              <a:rPr lang="en-GB" i="1" dirty="0" smtClean="0"/>
              <a:t>13th </a:t>
            </a:r>
            <a:r>
              <a:rPr lang="en-GB" i="1" dirty="0" smtClean="0"/>
              <a:t>June 2018</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220" y="6093296"/>
            <a:ext cx="2887628" cy="6590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smtClean="0">
                <a:solidFill>
                  <a:srgbClr val="E67110"/>
                </a:solidFill>
              </a:rPr>
              <a:t>The pre-trial and post trial periods</a:t>
            </a:r>
            <a:endParaRPr lang="en-GB" sz="3600" dirty="0">
              <a:solidFill>
                <a:srgbClr val="E67110"/>
              </a:solidFill>
            </a:endParaRPr>
          </a:p>
        </p:txBody>
      </p:sp>
      <p:sp>
        <p:nvSpPr>
          <p:cNvPr id="6" name="Rectangle 5"/>
          <p:cNvSpPr/>
          <p:nvPr/>
        </p:nvSpPr>
        <p:spPr>
          <a:xfrm>
            <a:off x="539552" y="2171620"/>
            <a:ext cx="8424936" cy="3985706"/>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You need to determine how much the victim would have earned from date of death to date of trial.</a:t>
            </a:r>
          </a:p>
          <a:p>
            <a:pPr marL="717550" indent="-363538" algn="just" defTabSz="981075">
              <a:spcBef>
                <a:spcPct val="50000"/>
              </a:spcBef>
              <a:buClr>
                <a:srgbClr val="FF6600"/>
              </a:buClr>
              <a:buSzPct val="70000"/>
              <a:buFont typeface="Wingdings" pitchFamily="2" charset="2"/>
              <a:buChar char="§"/>
            </a:pPr>
            <a:r>
              <a:rPr lang="en-GB" sz="2300" b="1" dirty="0" smtClean="0"/>
              <a:t>Do the same for any dependants who were earning during that period</a:t>
            </a:r>
          </a:p>
          <a:p>
            <a:pPr marL="717550" indent="-363538" algn="just" defTabSz="981075">
              <a:spcBef>
                <a:spcPct val="50000"/>
              </a:spcBef>
              <a:buClr>
                <a:srgbClr val="FF6600"/>
              </a:buClr>
              <a:buSzPct val="70000"/>
              <a:buFont typeface="Wingdings" pitchFamily="2" charset="2"/>
              <a:buChar char="§"/>
            </a:pPr>
            <a:endParaRPr lang="en-GB" sz="2300" b="1" dirty="0"/>
          </a:p>
          <a:p>
            <a:pPr marL="717550" indent="-363538" algn="just" defTabSz="981075">
              <a:spcBef>
                <a:spcPct val="50000"/>
              </a:spcBef>
              <a:buClr>
                <a:srgbClr val="FF6600"/>
              </a:buClr>
              <a:buSzPct val="70000"/>
              <a:buFont typeface="Wingdings" pitchFamily="2" charset="2"/>
              <a:buChar char="§"/>
            </a:pPr>
            <a:r>
              <a:rPr lang="en-GB" sz="2300" b="1" dirty="0" smtClean="0"/>
              <a:t>Calculate a multiplier using Ogden for the post trial period and apply that to expected future income – not as easy as it sounds!!</a:t>
            </a:r>
            <a:r>
              <a:rPr lang="en-GB" sz="2300" b="1" dirty="0"/>
              <a:t>	</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322529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smtClean="0">
                <a:solidFill>
                  <a:srgbClr val="E67110"/>
                </a:solidFill>
              </a:rPr>
              <a:t>Apportionment of Lifetime Multiplier</a:t>
            </a:r>
            <a:endParaRPr lang="en-GB" sz="3600" dirty="0">
              <a:solidFill>
                <a:srgbClr val="E67110"/>
              </a:solidFill>
            </a:endParaRPr>
          </a:p>
        </p:txBody>
      </p:sp>
      <p:sp>
        <p:nvSpPr>
          <p:cNvPr id="6" name="Rectangle 5"/>
          <p:cNvSpPr/>
          <p:nvPr/>
        </p:nvSpPr>
        <p:spPr>
          <a:xfrm>
            <a:off x="539552" y="2171620"/>
            <a:ext cx="8424936" cy="2215991"/>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The purpose is to find a multiplier that equates with each part of the period from date of trial to expected date of death.</a:t>
            </a:r>
          </a:p>
          <a:p>
            <a:pPr marL="717550" indent="-363538" algn="just" defTabSz="981075">
              <a:spcBef>
                <a:spcPct val="50000"/>
              </a:spcBef>
              <a:buClr>
                <a:srgbClr val="FF6600"/>
              </a:buClr>
              <a:buSzPct val="70000"/>
              <a:buFont typeface="Wingdings" pitchFamily="2" charset="2"/>
              <a:buChar char="§"/>
            </a:pPr>
            <a:r>
              <a:rPr lang="en-GB" sz="2300" b="1" dirty="0" smtClean="0"/>
              <a:t>You then apply that to net income for that period.</a:t>
            </a:r>
            <a:r>
              <a:rPr lang="en-GB" sz="2300" b="1" dirty="0"/>
              <a:t>	</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274973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9C2B6-9567-45FE-B770-BDD200A90DA6}" type="datetime3">
              <a:rPr lang="en-GB" smtClean="0"/>
              <a:pPr/>
              <a:t>4 July, 2018</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295184202"/>
              </p:ext>
            </p:extLst>
          </p:nvPr>
        </p:nvGraphicFramePr>
        <p:xfrm>
          <a:off x="107504" y="1329347"/>
          <a:ext cx="8928990" cy="5577050"/>
        </p:xfrm>
        <a:graphic>
          <a:graphicData uri="http://schemas.openxmlformats.org/drawingml/2006/table">
            <a:tbl>
              <a:tblPr>
                <a:tableStyleId>{5C22544A-7EE6-4342-B048-85BDC9FD1C3A}</a:tableStyleId>
              </a:tblPr>
              <a:tblGrid>
                <a:gridCol w="457987">
                  <a:extLst>
                    <a:ext uri="{9D8B030D-6E8A-4147-A177-3AD203B41FA5}">
                      <a16:colId xmlns:a16="http://schemas.microsoft.com/office/drawing/2014/main" val="20000"/>
                    </a:ext>
                  </a:extLst>
                </a:gridCol>
                <a:gridCol w="1000787">
                  <a:extLst>
                    <a:ext uri="{9D8B030D-6E8A-4147-A177-3AD203B41FA5}">
                      <a16:colId xmlns:a16="http://schemas.microsoft.com/office/drawing/2014/main" val="20001"/>
                    </a:ext>
                  </a:extLst>
                </a:gridCol>
                <a:gridCol w="720907">
                  <a:extLst>
                    <a:ext uri="{9D8B030D-6E8A-4147-A177-3AD203B41FA5}">
                      <a16:colId xmlns:a16="http://schemas.microsoft.com/office/drawing/2014/main" val="20002"/>
                    </a:ext>
                  </a:extLst>
                </a:gridCol>
                <a:gridCol w="371459">
                  <a:extLst>
                    <a:ext uri="{9D8B030D-6E8A-4147-A177-3AD203B41FA5}">
                      <a16:colId xmlns:a16="http://schemas.microsoft.com/office/drawing/2014/main" val="20003"/>
                    </a:ext>
                  </a:extLst>
                </a:gridCol>
                <a:gridCol w="900403">
                  <a:extLst>
                    <a:ext uri="{9D8B030D-6E8A-4147-A177-3AD203B41FA5}">
                      <a16:colId xmlns:a16="http://schemas.microsoft.com/office/drawing/2014/main" val="20004"/>
                    </a:ext>
                  </a:extLst>
                </a:gridCol>
                <a:gridCol w="675302">
                  <a:extLst>
                    <a:ext uri="{9D8B030D-6E8A-4147-A177-3AD203B41FA5}">
                      <a16:colId xmlns:a16="http://schemas.microsoft.com/office/drawing/2014/main" val="20005"/>
                    </a:ext>
                  </a:extLst>
                </a:gridCol>
                <a:gridCol w="750335">
                  <a:extLst>
                    <a:ext uri="{9D8B030D-6E8A-4147-A177-3AD203B41FA5}">
                      <a16:colId xmlns:a16="http://schemas.microsoft.com/office/drawing/2014/main" val="20006"/>
                    </a:ext>
                  </a:extLst>
                </a:gridCol>
                <a:gridCol w="600268">
                  <a:extLst>
                    <a:ext uri="{9D8B030D-6E8A-4147-A177-3AD203B41FA5}">
                      <a16:colId xmlns:a16="http://schemas.microsoft.com/office/drawing/2014/main" val="20007"/>
                    </a:ext>
                  </a:extLst>
                </a:gridCol>
                <a:gridCol w="600268">
                  <a:extLst>
                    <a:ext uri="{9D8B030D-6E8A-4147-A177-3AD203B41FA5}">
                      <a16:colId xmlns:a16="http://schemas.microsoft.com/office/drawing/2014/main" val="20008"/>
                    </a:ext>
                  </a:extLst>
                </a:gridCol>
                <a:gridCol w="600268">
                  <a:extLst>
                    <a:ext uri="{9D8B030D-6E8A-4147-A177-3AD203B41FA5}">
                      <a16:colId xmlns:a16="http://schemas.microsoft.com/office/drawing/2014/main" val="20009"/>
                    </a:ext>
                  </a:extLst>
                </a:gridCol>
                <a:gridCol w="186173">
                  <a:extLst>
                    <a:ext uri="{9D8B030D-6E8A-4147-A177-3AD203B41FA5}">
                      <a16:colId xmlns:a16="http://schemas.microsoft.com/office/drawing/2014/main" val="20010"/>
                    </a:ext>
                  </a:extLst>
                </a:gridCol>
                <a:gridCol w="564162">
                  <a:extLst>
                    <a:ext uri="{9D8B030D-6E8A-4147-A177-3AD203B41FA5}">
                      <a16:colId xmlns:a16="http://schemas.microsoft.com/office/drawing/2014/main" val="20011"/>
                    </a:ext>
                  </a:extLst>
                </a:gridCol>
                <a:gridCol w="891785">
                  <a:extLst>
                    <a:ext uri="{9D8B030D-6E8A-4147-A177-3AD203B41FA5}">
                      <a16:colId xmlns:a16="http://schemas.microsoft.com/office/drawing/2014/main" val="20012"/>
                    </a:ext>
                  </a:extLst>
                </a:gridCol>
                <a:gridCol w="608886">
                  <a:extLst>
                    <a:ext uri="{9D8B030D-6E8A-4147-A177-3AD203B41FA5}">
                      <a16:colId xmlns:a16="http://schemas.microsoft.com/office/drawing/2014/main" val="20013"/>
                    </a:ext>
                  </a:extLst>
                </a:gridCol>
              </a:tblGrid>
              <a:tr h="368973">
                <a:tc gridSpan="4">
                  <a:txBody>
                    <a:bodyPr/>
                    <a:lstStyle/>
                    <a:p>
                      <a:pPr algn="l" fontAlgn="b"/>
                      <a:r>
                        <a:rPr lang="en-GB" sz="1000" u="none" strike="noStrike" dirty="0">
                          <a:effectLst/>
                        </a:rPr>
                        <a:t>Apportionment  of  the  Lifetime  Multiplier</a:t>
                      </a:r>
                      <a:endParaRPr lang="en-GB" sz="1000" b="1" i="0" u="none" strike="noStrike" dirty="0">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900" b="0" i="0" u="none" strike="noStrike">
                        <a:solidFill>
                          <a:srgbClr val="000000"/>
                        </a:solidFill>
                        <a:effectLst/>
                        <a:latin typeface="Calibri" panose="020F050202020403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900" u="none" strike="noStrike">
                          <a:effectLst/>
                        </a:rPr>
                        <a:t> </a:t>
                      </a:r>
                      <a:endParaRPr lang="en-GB" sz="900" b="0" i="0" u="none" strike="noStrike">
                        <a:solidFill>
                          <a:srgbClr val="000000"/>
                        </a:solidFill>
                        <a:effectLst/>
                        <a:latin typeface="Calibri" panose="020F0502020204030204" pitchFamily="34" charset="0"/>
                      </a:endParaRPr>
                    </a:p>
                  </a:txBody>
                  <a:tcPr marL="6166" marR="6166" marT="6166" marB="0" anchor="b"/>
                </a:tc>
                <a:tc gridSpan="2">
                  <a:txBody>
                    <a:bodyPr/>
                    <a:lstStyle/>
                    <a:p>
                      <a:pPr algn="l" fontAlgn="b"/>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6166" marR="6166" marT="6166" marB="0" anchor="b"/>
                </a:tc>
                <a:tc hMerge="1">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sng" strike="noStrike">
                          <a:effectLst/>
                        </a:rPr>
                        <a:t> </a:t>
                      </a:r>
                      <a:endParaRPr lang="en-GB" sz="800" b="1" i="0" u="sng"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dirty="0">
                          <a:effectLst/>
                        </a:rPr>
                        <a:t> </a:t>
                      </a:r>
                      <a:endParaRPr lang="en-GB" sz="800" b="0" i="0" u="none" strike="noStrike" dirty="0">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0"/>
                  </a:ext>
                </a:extLst>
              </a:tr>
              <a:tr h="175594">
                <a:tc gridSpan="3">
                  <a:txBody>
                    <a:bodyPr/>
                    <a:lstStyle/>
                    <a:p>
                      <a:pPr algn="l" fontAlgn="b"/>
                      <a:r>
                        <a:rPr lang="en-GB" sz="800" u="none" strike="noStrike">
                          <a:effectLst/>
                        </a:rPr>
                        <a:t>Son's dependency ends at 21</a:t>
                      </a:r>
                      <a:endParaRPr lang="en-GB" sz="800" b="1"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Term</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Apportioned</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Apportion</a:t>
                      </a:r>
                      <a:endParaRPr lang="en-GB" sz="800" b="0" i="0" u="none" strike="noStrike">
                        <a:solidFill>
                          <a:srgbClr val="000000"/>
                        </a:solidFill>
                        <a:effectLst/>
                        <a:latin typeface="Arial" panose="020B0604020202020204" pitchFamily="34" charset="0"/>
                      </a:endParaRPr>
                    </a:p>
                  </a:txBody>
                  <a:tcPr marL="6166" marR="6166" marT="6166" marB="0" anchor="b"/>
                </a:tc>
                <a:tc gridSpan="3">
                  <a:txBody>
                    <a:bodyPr/>
                    <a:lstStyle/>
                    <a:p>
                      <a:pPr algn="ctr" fontAlgn="b"/>
                      <a:r>
                        <a:rPr lang="en-GB" sz="800" u="none" strike="noStrike">
                          <a:effectLst/>
                        </a:rPr>
                        <a:t>Deceased's</a:t>
                      </a:r>
                      <a:endParaRPr lang="en-GB" sz="800" b="1"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hMerge="1">
                  <a:txBody>
                    <a:bodyPr/>
                    <a:lstStyle/>
                    <a:p>
                      <a:endParaRPr lang="en-GB"/>
                    </a:p>
                  </a:txBody>
                  <a:tcPr/>
                </a:tc>
                <a:tc gridSpan="2">
                  <a:txBody>
                    <a:bodyPr/>
                    <a:lstStyle/>
                    <a:p>
                      <a:pPr algn="ctr" fontAlgn="b"/>
                      <a:r>
                        <a:rPr lang="en-GB" sz="800" u="none" strike="noStrike">
                          <a:effectLst/>
                        </a:rPr>
                        <a:t>Dependant's</a:t>
                      </a:r>
                      <a:endParaRPr lang="en-GB" sz="800" b="1"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extLst>
                  <a:ext uri="{0D108BD9-81ED-4DB2-BD59-A6C34878D82A}">
                    <a16:rowId xmlns:a16="http://schemas.microsoft.com/office/drawing/2014/main" val="10001"/>
                  </a:ext>
                </a:extLst>
              </a:tr>
              <a:tr h="299973">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ctr" fontAlgn="b"/>
                      <a:r>
                        <a:rPr lang="en-GB" sz="800" u="none" strike="noStrike">
                          <a:effectLst/>
                        </a:rPr>
                        <a:t>Age  at  Start  of  Period</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ctr" fontAlgn="b"/>
                      <a:r>
                        <a:rPr lang="en-GB" sz="800" u="none" strike="noStrike">
                          <a:effectLst/>
                        </a:rPr>
                        <a:t>Years</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Certain</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Term</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Actuarial</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r>
                        <a:rPr lang="en-GB" sz="800" u="none" strike="noStrike">
                          <a:effectLst/>
                        </a:rPr>
                        <a:t>Discount</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r>
                        <a:rPr lang="en-GB" sz="800" u="none" strike="noStrike">
                          <a:effectLst/>
                        </a:rPr>
                        <a:t>Discounted</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Discount</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Discounted</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2"/>
                  </a:ext>
                </a:extLst>
              </a:tr>
              <a:tr h="299973">
                <a:tc>
                  <a:txBody>
                    <a:bodyPr/>
                    <a:lstStyle/>
                    <a:p>
                      <a:pPr algn="l" fontAlgn="b"/>
                      <a:r>
                        <a:rPr lang="en-GB" sz="800" u="none" strike="noStrike">
                          <a:effectLst/>
                        </a:rPr>
                        <a:t>From</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To</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Deceased   </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Dependant</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From  Trial</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Multiplier</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Certain</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r>
                        <a:rPr lang="en-GB" sz="800" u="none" strike="noStrike">
                          <a:effectLst/>
                        </a:rPr>
                        <a:t>Split</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Multiplier</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r>
                        <a:rPr lang="en-GB" sz="800" u="none" strike="noStrike">
                          <a:effectLst/>
                        </a:rPr>
                        <a:t>Factor</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r>
                        <a:rPr lang="en-GB" sz="800" u="none" strike="noStrike">
                          <a:effectLst/>
                        </a:rPr>
                        <a:t>Multiplier</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Factor</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Multiplier</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3"/>
                  </a:ext>
                </a:extLst>
              </a:tr>
              <a:tr h="175594">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ctr"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r>
                        <a:rPr lang="en-GB" sz="800" u="none" strike="noStrike">
                          <a:effectLst/>
                        </a:rPr>
                        <a:t> </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 </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4"/>
                  </a:ext>
                </a:extLst>
              </a:tr>
              <a:tr h="175594">
                <a:tc>
                  <a:txBody>
                    <a:bodyPr/>
                    <a:lstStyle/>
                    <a:p>
                      <a:pPr algn="l" fontAlgn="b"/>
                      <a:r>
                        <a:rPr lang="en-GB" sz="800" u="none" strike="noStrike">
                          <a:effectLst/>
                        </a:rPr>
                        <a:t>6/2/18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5/4/18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44.87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52.64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0.38%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0.05</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0.05</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0.05</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5"/>
                  </a:ext>
                </a:extLst>
              </a:tr>
              <a:tr h="175594">
                <a:tc>
                  <a:txBody>
                    <a:bodyPr/>
                    <a:lstStyle/>
                    <a:p>
                      <a:pPr algn="l" fontAlgn="b"/>
                      <a:r>
                        <a:rPr lang="en-GB" sz="800" u="none" strike="noStrike">
                          <a:effectLst/>
                        </a:rPr>
                        <a:t>6/4/18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5/4/19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45.00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52.80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2.42%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0.34</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0.30</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0.29</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6"/>
                  </a:ext>
                </a:extLst>
              </a:tr>
              <a:tr h="175594">
                <a:tc>
                  <a:txBody>
                    <a:bodyPr/>
                    <a:lstStyle/>
                    <a:p>
                      <a:pPr algn="l" fontAlgn="b"/>
                      <a:r>
                        <a:rPr lang="en-GB" sz="800" u="none" strike="noStrike">
                          <a:effectLst/>
                        </a:rPr>
                        <a:t>6/4/19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5/4/20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46.00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53.80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2.18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1.02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2.46%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0.35</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0.31</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0.29</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7"/>
                  </a:ext>
                </a:extLst>
              </a:tr>
              <a:tr h="175594">
                <a:tc>
                  <a:txBody>
                    <a:bodyPr/>
                    <a:lstStyle/>
                    <a:p>
                      <a:pPr algn="l" fontAlgn="b"/>
                      <a:r>
                        <a:rPr lang="en-GB" sz="800" u="none" strike="noStrike">
                          <a:effectLst/>
                        </a:rPr>
                        <a:t>6/4/20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5/4/22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47.00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54.80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4.23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2.05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4.95%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0.69</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0.62</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0.58</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8"/>
                  </a:ext>
                </a:extLst>
              </a:tr>
              <a:tr h="175594">
                <a:tc>
                  <a:txBody>
                    <a:bodyPr/>
                    <a:lstStyle/>
                    <a:p>
                      <a:pPr algn="l" fontAlgn="b"/>
                      <a:r>
                        <a:rPr lang="en-GB" sz="800" u="none" strike="noStrike">
                          <a:effectLst/>
                        </a:rPr>
                        <a:t>6/4/22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5/4/23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49.00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56.80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5.26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1.04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2.50%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0.35</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0.31</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0.30</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09"/>
                  </a:ext>
                </a:extLst>
              </a:tr>
              <a:tr h="175594">
                <a:tc>
                  <a:txBody>
                    <a:bodyPr/>
                    <a:lstStyle/>
                    <a:p>
                      <a:pPr algn="l" fontAlgn="b"/>
                      <a:r>
                        <a:rPr lang="en-GB" sz="800" u="none" strike="noStrike">
                          <a:effectLst/>
                        </a:rPr>
                        <a:t>6/4/23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19/9/23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50.00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57.80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5.62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5.74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0.48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1.16%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0.16</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0.14</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0.14</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0"/>
                  </a:ext>
                </a:extLst>
              </a:tr>
              <a:tr h="175594">
                <a:tc>
                  <a:txBody>
                    <a:bodyPr/>
                    <a:lstStyle/>
                    <a:p>
                      <a:pPr algn="l" fontAlgn="b"/>
                      <a:r>
                        <a:rPr lang="en-GB" sz="800" u="none" strike="noStrike">
                          <a:effectLst/>
                        </a:rPr>
                        <a:t>20/9/23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28/6/25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50.45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58.26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7.39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7.60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1.86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4.49%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0.63</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0.56</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0.53</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1"/>
                  </a:ext>
                </a:extLst>
              </a:tr>
              <a:tr h="175594">
                <a:tc>
                  <a:txBody>
                    <a:bodyPr/>
                    <a:lstStyle/>
                    <a:p>
                      <a:pPr algn="l" fontAlgn="b"/>
                      <a:r>
                        <a:rPr lang="en-GB" sz="800" u="none" strike="noStrike">
                          <a:effectLst/>
                        </a:rPr>
                        <a:t>29/6/25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5/4/32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52.22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60.03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14.17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14.95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7.35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17.77%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2.49</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2.22</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0.92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2.29</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2"/>
                  </a:ext>
                </a:extLst>
              </a:tr>
              <a:tr h="175594">
                <a:tc>
                  <a:txBody>
                    <a:bodyPr/>
                    <a:lstStyle/>
                    <a:p>
                      <a:pPr algn="l" fontAlgn="b"/>
                      <a:r>
                        <a:rPr lang="en-GB" sz="800" u="none" strike="noStrike">
                          <a:effectLst/>
                        </a:rPr>
                        <a:t>6/4/32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28/6/32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59.00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66.81</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14.40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15.21</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0.26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0.62%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0.09</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0.08</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0.92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0.08</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3"/>
                  </a:ext>
                </a:extLst>
              </a:tr>
              <a:tr h="175594">
                <a:tc>
                  <a:txBody>
                    <a:bodyPr/>
                    <a:lstStyle/>
                    <a:p>
                      <a:pPr algn="l" fontAlgn="b"/>
                      <a:r>
                        <a:rPr lang="en-GB" sz="800" u="none" strike="noStrike">
                          <a:effectLst/>
                        </a:rPr>
                        <a:t>29/6/32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5/4/33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60.00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67.04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15.17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16.07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0.86</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2.08%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0.29</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0.26</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0.92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0.27</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4"/>
                  </a:ext>
                </a:extLst>
              </a:tr>
              <a:tr h="175594">
                <a:tc>
                  <a:txBody>
                    <a:bodyPr/>
                    <a:lstStyle/>
                    <a:p>
                      <a:pPr algn="l" fontAlgn="b"/>
                      <a:r>
                        <a:rPr lang="en-GB" sz="800" u="none" strike="noStrike">
                          <a:effectLst/>
                        </a:rPr>
                        <a:t>6/4/33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5/4/40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67.00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67.81</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22.18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24.14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8.07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19.49%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2.74</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0.93</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2.55</a:t>
                      </a:r>
                      <a:endParaRPr lang="en-GB" sz="800" b="1"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0.92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2.52</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5"/>
                  </a:ext>
                </a:extLst>
              </a:tr>
              <a:tr h="175594">
                <a:tc>
                  <a:txBody>
                    <a:bodyPr/>
                    <a:lstStyle/>
                    <a:p>
                      <a:pPr algn="l" fontAlgn="b"/>
                      <a:r>
                        <a:rPr lang="en-GB" sz="800" u="none" strike="noStrike">
                          <a:effectLst/>
                        </a:rPr>
                        <a:t>6/4/40</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8/2/54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80.85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74.82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36.03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41.39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17.25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41.68%</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5.85</a:t>
                      </a:r>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r" fontAlgn="b"/>
                      <a:r>
                        <a:rPr lang="en-GB" sz="800" u="none" strike="noStrike">
                          <a:effectLst/>
                        </a:rPr>
                        <a:t>0.93</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sng" strike="noStrike">
                          <a:effectLst/>
                        </a:rPr>
                        <a:t>5.44</a:t>
                      </a:r>
                      <a:endParaRPr lang="en-GB" sz="800" b="1" i="0" u="sng"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0.92</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5.38</a:t>
                      </a:r>
                      <a:endParaRPr lang="en-GB" sz="800" b="1"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6"/>
                  </a:ext>
                </a:extLst>
              </a:tr>
              <a:tr h="299973">
                <a:tc gridSpan="2">
                  <a:txBody>
                    <a:bodyPr/>
                    <a:lstStyle/>
                    <a:p>
                      <a:pPr algn="l" fontAlgn="b"/>
                      <a:r>
                        <a:rPr lang="en-GB" sz="800" u="none" strike="noStrike">
                          <a:effectLst/>
                        </a:rPr>
                        <a:t>Claimant's  Life  Expectancy</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dbl" strike="noStrike">
                          <a:effectLst/>
                        </a:rPr>
                        <a:t>88.94</a:t>
                      </a:r>
                      <a:endParaRPr lang="en-GB" sz="800" b="0" i="0" u="dbl"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dbl"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dbl" strike="noStrike">
                          <a:effectLst/>
                        </a:rPr>
                        <a:t>41.39</a:t>
                      </a:r>
                      <a:endParaRPr lang="en-GB" sz="800" b="0" i="0" u="dbl"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dbl" strike="noStrike">
                          <a:effectLst/>
                        </a:rPr>
                        <a:t>100.00%</a:t>
                      </a:r>
                      <a:endParaRPr lang="en-GB" sz="800" b="0" i="0" u="dbl"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dbl" strike="noStrike">
                          <a:effectLst/>
                        </a:rPr>
                        <a:t>14.04</a:t>
                      </a:r>
                      <a:endParaRPr lang="en-GB" sz="800" b="0" i="0" u="dbl" strike="noStrike">
                        <a:solidFill>
                          <a:srgbClr val="000000"/>
                        </a:solidFill>
                        <a:effectLst/>
                        <a:latin typeface="Arial" panose="020B0604020202020204" pitchFamily="34" charset="0"/>
                      </a:endParaRPr>
                    </a:p>
                  </a:txBody>
                  <a:tcPr marL="6166" marR="6166" marT="6166" marB="0" anchor="b"/>
                </a:tc>
                <a:tc gridSpan="2">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dbl" strike="noStrike" dirty="0">
                          <a:effectLst/>
                        </a:rPr>
                        <a:t>12.84</a:t>
                      </a:r>
                      <a:endParaRPr lang="en-GB" sz="800" b="1" i="0" u="dbl" strike="noStrike" dirty="0">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dbl" strike="noStrike">
                          <a:effectLst/>
                        </a:rPr>
                        <a:t>12.71</a:t>
                      </a:r>
                      <a:endParaRPr lang="en-GB" sz="800" b="1" i="0" u="dbl"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7"/>
                  </a:ext>
                </a:extLst>
              </a:tr>
              <a:tr h="175594">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r>
                        <a:rPr lang="en-GB" sz="800" u="none" strike="noStrike">
                          <a:effectLst/>
                        </a:rPr>
                        <a:t> </a:t>
                      </a:r>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8"/>
                  </a:ext>
                </a:extLst>
              </a:tr>
              <a:tr h="175594">
                <a:tc gridSpan="2">
                  <a:txBody>
                    <a:bodyPr/>
                    <a:lstStyle/>
                    <a:p>
                      <a:pPr algn="l" fontAlgn="b"/>
                      <a:r>
                        <a:rPr lang="en-GB" sz="800" u="sng" strike="noStrike">
                          <a:effectLst/>
                        </a:rPr>
                        <a:t>Multiplier calculation</a:t>
                      </a:r>
                      <a:endParaRPr lang="en-GB" sz="800" b="1" i="0" u="sng"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19"/>
                  </a:ext>
                </a:extLst>
              </a:tr>
              <a:tr h="299973">
                <a:tc gridSpan="3">
                  <a:txBody>
                    <a:bodyPr/>
                    <a:lstStyle/>
                    <a:p>
                      <a:pPr algn="l" fontAlgn="b"/>
                      <a:r>
                        <a:rPr lang="en-GB" sz="800" u="none" strike="noStrike">
                          <a:effectLst/>
                        </a:rPr>
                        <a:t>Table 8 at 44.87 years old at minus 0.75%</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hMerge="1">
                  <a:txBody>
                    <a:bodyPr/>
                    <a:lstStyle/>
                    <a:p>
                      <a:endParaRPr lang="en-GB"/>
                    </a:p>
                  </a:txBody>
                  <a:tcPr/>
                </a:tc>
                <a:tc>
                  <a:txBody>
                    <a:bodyPr/>
                    <a:lstStyle/>
                    <a:p>
                      <a:pPr algn="r" fontAlgn="b"/>
                      <a:r>
                        <a:rPr lang="en-GB" sz="800" u="none" strike="noStrike">
                          <a:effectLst/>
                        </a:rPr>
                        <a:t>44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16.74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0"/>
                  </a:ext>
                </a:extLst>
              </a:tr>
              <a:tr h="175594">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44.87</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15.7743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1"/>
                  </a:ext>
                </a:extLst>
              </a:tr>
              <a:tr h="175594">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45</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r" fontAlgn="b"/>
                      <a:r>
                        <a:rPr lang="en-GB" sz="800" u="none" strike="noStrike">
                          <a:effectLst/>
                        </a:rPr>
                        <a:t>15.63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1200" b="1" i="0" u="none" strike="noStrike">
                        <a:solidFill>
                          <a:srgbClr val="D58111"/>
                        </a:solidFill>
                        <a:effectLst/>
                        <a:latin typeface="Arial" panose="020B0604020202020204" pitchFamily="34" charset="0"/>
                      </a:endParaRPr>
                    </a:p>
                  </a:txBody>
                  <a:tcPr marL="6166" marR="6166" marT="6166" marB="0" anchor="b"/>
                </a:tc>
                <a:tc gridSpan="2">
                  <a:txBody>
                    <a:bodyPr/>
                    <a:lstStyle/>
                    <a:p>
                      <a:pPr algn="l" fontAlgn="b"/>
                      <a:r>
                        <a:rPr lang="en-GB" sz="1200" b="1" i="0" u="none" strike="noStrike" dirty="0" smtClean="0">
                          <a:solidFill>
                            <a:srgbClr val="D58111"/>
                          </a:solidFill>
                          <a:effectLst/>
                          <a:latin typeface="Arial" panose="020B0604020202020204" pitchFamily="34" charset="0"/>
                        </a:rPr>
                        <a:t>See handout</a:t>
                      </a:r>
                      <a:endParaRPr lang="en-GB" sz="1200" b="1" i="0" u="none" strike="noStrike" dirty="0">
                        <a:solidFill>
                          <a:srgbClr val="D58111"/>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2"/>
                  </a:ext>
                </a:extLst>
              </a:tr>
              <a:tr h="175594">
                <a:tc gridSpan="2">
                  <a:txBody>
                    <a:bodyPr/>
                    <a:lstStyle/>
                    <a:p>
                      <a:pPr algn="l" fontAlgn="b"/>
                      <a:r>
                        <a:rPr lang="en-GB" sz="800" u="none" strike="noStrike">
                          <a:effectLst/>
                        </a:rPr>
                        <a:t>Table 8 multiplier</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15.7743</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3"/>
                  </a:ext>
                </a:extLst>
              </a:tr>
              <a:tr h="299973">
                <a:tc gridSpan="2">
                  <a:txBody>
                    <a:bodyPr/>
                    <a:lstStyle/>
                    <a:p>
                      <a:pPr algn="l" fontAlgn="b"/>
                      <a:r>
                        <a:rPr lang="en-GB" sz="800" u="none" strike="noStrike">
                          <a:effectLst/>
                        </a:rPr>
                        <a:t>Contingency factor  Table C</a:t>
                      </a:r>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0.89</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4"/>
                  </a:ext>
                </a:extLst>
              </a:tr>
              <a:tr h="175594">
                <a:tc gridSpan="2">
                  <a:txBody>
                    <a:bodyPr/>
                    <a:lstStyle/>
                    <a:p>
                      <a:pPr algn="l" fontAlgn="b"/>
                      <a:r>
                        <a:rPr lang="en-GB" sz="800" u="none" strike="noStrike" dirty="0">
                          <a:effectLst/>
                        </a:rPr>
                        <a:t>Discounted multiplier</a:t>
                      </a:r>
                      <a:endParaRPr lang="en-GB" sz="800" b="0" i="0" u="none" strike="noStrike" dirty="0">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r" fontAlgn="b"/>
                      <a:r>
                        <a:rPr lang="en-GB" sz="800" u="none" strike="noStrike">
                          <a:effectLst/>
                        </a:rPr>
                        <a:t>14.04</a:t>
                      </a:r>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gridSpan="2">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hMerge="1">
                  <a:txBody>
                    <a:bodyPr/>
                    <a:lstStyle/>
                    <a:p>
                      <a:endParaRPr lang="en-GB"/>
                    </a:p>
                  </a:txBody>
                  <a:tcPr/>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tc>
                  <a:txBody>
                    <a:bodyPr/>
                    <a:lstStyle/>
                    <a:p>
                      <a:pPr algn="l" fontAlgn="b"/>
                      <a:endParaRPr lang="en-GB" sz="800" b="0" i="0" u="none" strike="noStrike" dirty="0">
                        <a:solidFill>
                          <a:srgbClr val="000000"/>
                        </a:solidFill>
                        <a:effectLst/>
                        <a:latin typeface="Arial" panose="020B0604020202020204" pitchFamily="34" charset="0"/>
                      </a:endParaRPr>
                    </a:p>
                  </a:txBody>
                  <a:tcPr marL="6166" marR="6166" marT="6166" marB="0" anchor="b"/>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10540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See handout</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399193938"/>
              </p:ext>
            </p:extLst>
          </p:nvPr>
        </p:nvGraphicFramePr>
        <p:xfrm>
          <a:off x="683568" y="1340768"/>
          <a:ext cx="7560841" cy="4343258"/>
        </p:xfrm>
        <a:graphic>
          <a:graphicData uri="http://schemas.openxmlformats.org/drawingml/2006/table">
            <a:tbl>
              <a:tblPr>
                <a:tableStyleId>{5C22544A-7EE6-4342-B048-85BDC9FD1C3A}</a:tableStyleId>
              </a:tblPr>
              <a:tblGrid>
                <a:gridCol w="2910424">
                  <a:extLst>
                    <a:ext uri="{9D8B030D-6E8A-4147-A177-3AD203B41FA5}">
                      <a16:colId xmlns:a16="http://schemas.microsoft.com/office/drawing/2014/main" val="20000"/>
                    </a:ext>
                  </a:extLst>
                </a:gridCol>
                <a:gridCol w="1051509">
                  <a:extLst>
                    <a:ext uri="{9D8B030D-6E8A-4147-A177-3AD203B41FA5}">
                      <a16:colId xmlns:a16="http://schemas.microsoft.com/office/drawing/2014/main" val="20001"/>
                    </a:ext>
                  </a:extLst>
                </a:gridCol>
                <a:gridCol w="954493">
                  <a:extLst>
                    <a:ext uri="{9D8B030D-6E8A-4147-A177-3AD203B41FA5}">
                      <a16:colId xmlns:a16="http://schemas.microsoft.com/office/drawing/2014/main" val="20002"/>
                    </a:ext>
                  </a:extLst>
                </a:gridCol>
                <a:gridCol w="140826">
                  <a:extLst>
                    <a:ext uri="{9D8B030D-6E8A-4147-A177-3AD203B41FA5}">
                      <a16:colId xmlns:a16="http://schemas.microsoft.com/office/drawing/2014/main" val="20003"/>
                    </a:ext>
                  </a:extLst>
                </a:gridCol>
                <a:gridCol w="1142263">
                  <a:extLst>
                    <a:ext uri="{9D8B030D-6E8A-4147-A177-3AD203B41FA5}">
                      <a16:colId xmlns:a16="http://schemas.microsoft.com/office/drawing/2014/main" val="20004"/>
                    </a:ext>
                  </a:extLst>
                </a:gridCol>
                <a:gridCol w="140826">
                  <a:extLst>
                    <a:ext uri="{9D8B030D-6E8A-4147-A177-3AD203B41FA5}">
                      <a16:colId xmlns:a16="http://schemas.microsoft.com/office/drawing/2014/main" val="20005"/>
                    </a:ext>
                  </a:extLst>
                </a:gridCol>
                <a:gridCol w="1220500">
                  <a:extLst>
                    <a:ext uri="{9D8B030D-6E8A-4147-A177-3AD203B41FA5}">
                      <a16:colId xmlns:a16="http://schemas.microsoft.com/office/drawing/2014/main" val="20006"/>
                    </a:ext>
                  </a:extLst>
                </a:gridCol>
              </a:tblGrid>
              <a:tr h="141286">
                <a:tc gridSpan="2">
                  <a:txBody>
                    <a:bodyPr/>
                    <a:lstStyle/>
                    <a:p>
                      <a:pPr algn="l" fontAlgn="b"/>
                      <a:endParaRPr lang="en-GB" sz="600" b="1" i="0" u="none" strike="noStrike" dirty="0">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extLst>
                  <a:ext uri="{0D108BD9-81ED-4DB2-BD59-A6C34878D82A}">
                    <a16:rowId xmlns:a16="http://schemas.microsoft.com/office/drawing/2014/main" val="10000"/>
                  </a:ext>
                </a:extLst>
              </a:tr>
              <a:tr h="77290">
                <a:tc>
                  <a:txBody>
                    <a:bodyPr/>
                    <a:lstStyle/>
                    <a:p>
                      <a:pPr algn="l" fontAlgn="b"/>
                      <a:endParaRPr lang="en-GB" sz="600" b="0" i="0" u="none" strike="noStrike" dirty="0">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extLst>
                  <a:ext uri="{0D108BD9-81ED-4DB2-BD59-A6C34878D82A}">
                    <a16:rowId xmlns:a16="http://schemas.microsoft.com/office/drawing/2014/main" val="10001"/>
                  </a:ext>
                </a:extLst>
              </a:tr>
              <a:tr h="77290">
                <a:tc>
                  <a:txBody>
                    <a:bodyPr/>
                    <a:lstStyle/>
                    <a:p>
                      <a:pPr algn="l" fontAlgn="b"/>
                      <a:r>
                        <a:rPr lang="en-GB" sz="600" u="none" strike="noStrike">
                          <a:effectLst/>
                        </a:rPr>
                        <a:t>Post-Trial  Loss  of  Dependency</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1" i="0" u="none" strike="noStrike">
                        <a:solidFill>
                          <a:srgbClr val="000000"/>
                        </a:solidFill>
                        <a:effectLst/>
                        <a:latin typeface="Arial" panose="020B0604020202020204" pitchFamily="34" charset="0"/>
                      </a:endParaRPr>
                    </a:p>
                  </a:txBody>
                  <a:tcPr marL="4266" marR="4266" marT="4266" marB="0" anchor="b"/>
                </a:tc>
                <a:tc gridSpan="5">
                  <a:txBody>
                    <a:bodyPr/>
                    <a:lstStyle/>
                    <a:p>
                      <a:pPr algn="l" fontAlgn="b"/>
                      <a:r>
                        <a:rPr lang="en-GB" sz="600" u="none" strike="noStrike">
                          <a:effectLst/>
                        </a:rPr>
                        <a:t>Son's dependency ends on 21st Birthday</a:t>
                      </a:r>
                      <a:endParaRPr lang="en-GB" sz="600" b="1" i="0" u="none" strike="noStrike">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77290">
                <a:tc>
                  <a:txBody>
                    <a:bodyPr/>
                    <a:lstStyle/>
                    <a:p>
                      <a:pPr algn="l"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20/09/2023</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3"/>
                  </a:ext>
                </a:extLst>
              </a:tr>
              <a:tr h="141286">
                <a:tc>
                  <a:txBody>
                    <a:bodyPr/>
                    <a:lstStyle/>
                    <a:p>
                      <a:pPr algn="l" fontAlgn="b"/>
                      <a:r>
                        <a:rPr lang="en-GB" sz="600" u="none" strike="noStrike">
                          <a:effectLst/>
                        </a:rPr>
                        <a:t>Post trial incomes and pportionment of multipliers </a:t>
                      </a:r>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4"/>
                  </a:ext>
                </a:extLst>
              </a:tr>
              <a:tr h="77290">
                <a:tc>
                  <a:txBody>
                    <a:bodyPr/>
                    <a:lstStyle/>
                    <a:p>
                      <a:pPr algn="l" fontAlgn="b"/>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5"/>
                  </a:ext>
                </a:extLst>
              </a:tr>
              <a:tr h="77290">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6"/>
                  </a:ext>
                </a:extLst>
              </a:tr>
              <a:tr h="77290">
                <a:tc>
                  <a:txBody>
                    <a:bodyPr/>
                    <a:lstStyle/>
                    <a:p>
                      <a:pPr algn="l" fontAlgn="b"/>
                      <a:r>
                        <a:rPr lang="en-GB" sz="600" u="none" strike="noStrike">
                          <a:effectLst/>
                        </a:rPr>
                        <a:t>Age at date of trial</a:t>
                      </a:r>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r>
                        <a:rPr lang="en-GB" sz="600" u="none" strike="noStrike">
                          <a:effectLst/>
                        </a:rPr>
                        <a:t>44.87</a:t>
                      </a:r>
                      <a:endParaRPr lang="en-GB" sz="600" b="0" i="0" u="none" strike="noStrike">
                        <a:solidFill>
                          <a:srgbClr val="000000"/>
                        </a:solidFill>
                        <a:effectLst/>
                        <a:latin typeface="Arial" panose="020B0604020202020204" pitchFamily="34" charset="0"/>
                      </a:endParaRPr>
                    </a:p>
                  </a:txBody>
                  <a:tcPr marL="4266" marR="4266" marT="4266" marB="0" anchor="b"/>
                </a:tc>
                <a:tc gridSpan="3">
                  <a:txBody>
                    <a:bodyPr/>
                    <a:lstStyle/>
                    <a:p>
                      <a:pPr algn="l" fontAlgn="b"/>
                      <a:r>
                        <a:rPr lang="en-GB" sz="600" u="none" strike="noStrike">
                          <a:effectLst/>
                        </a:rPr>
                        <a:t>Dependant's age at date of trial</a:t>
                      </a:r>
                      <a:endParaRPr lang="en-GB" sz="600" b="1" i="0" u="none" strike="noStrike">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hMerge="1">
                  <a:txBody>
                    <a:bodyPr/>
                    <a:lstStyle/>
                    <a:p>
                      <a:endParaRPr lang="en-GB"/>
                    </a:p>
                  </a:txBody>
                  <a:tcPr/>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7"/>
                  </a:ext>
                </a:extLst>
              </a:tr>
              <a:tr h="77290">
                <a:tc>
                  <a:txBody>
                    <a:bodyPr/>
                    <a:lstStyle/>
                    <a:p>
                      <a:pPr algn="l" fontAlgn="b"/>
                      <a:r>
                        <a:rPr lang="en-GB" sz="600" u="none" strike="noStrike">
                          <a:effectLst/>
                        </a:rPr>
                        <a:t>Deceased's life expectancy</a:t>
                      </a:r>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gridSpan="3">
                  <a:txBody>
                    <a:bodyPr/>
                    <a:lstStyle/>
                    <a:p>
                      <a:pPr algn="l" fontAlgn="b"/>
                      <a:r>
                        <a:rPr lang="en-GB" sz="600" u="none" strike="noStrike">
                          <a:effectLst/>
                        </a:rPr>
                        <a:t>Dependant's life expectancy</a:t>
                      </a:r>
                      <a:endParaRPr lang="en-GB" sz="600" b="1" i="0" u="none" strike="noStrike">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hMerge="1">
                  <a:txBody>
                    <a:bodyPr/>
                    <a:lstStyle/>
                    <a:p>
                      <a:endParaRPr lang="en-GB"/>
                    </a:p>
                  </a:txBody>
                  <a:tcPr/>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08"/>
                  </a:ext>
                </a:extLst>
              </a:tr>
              <a:tr h="77290">
                <a:tc>
                  <a:txBody>
                    <a:bodyPr/>
                    <a:lstStyle/>
                    <a:p>
                      <a:pPr algn="r" fontAlgn="b"/>
                      <a:r>
                        <a:rPr lang="en-GB" sz="600" u="none" strike="noStrike">
                          <a:effectLst/>
                        </a:rPr>
                        <a:t> Table 2 at 0% interpolated for age 44.87</a:t>
                      </a:r>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r>
                        <a:rPr lang="en-GB" sz="600" u="sng" strike="noStrike">
                          <a:effectLst/>
                        </a:rPr>
                        <a:t>44.07</a:t>
                      </a:r>
                      <a:endParaRPr lang="en-GB" sz="600" b="0" i="0" u="sng" strike="noStrike">
                        <a:solidFill>
                          <a:srgbClr val="000000"/>
                        </a:solidFill>
                        <a:effectLst/>
                        <a:latin typeface="Arial" panose="020B0604020202020204" pitchFamily="34" charset="0"/>
                      </a:endParaRPr>
                    </a:p>
                  </a:txBody>
                  <a:tcPr marL="4266" marR="4266" marT="4266" marB="0" anchor="b"/>
                </a:tc>
                <a:tc gridSpan="5">
                  <a:txBody>
                    <a:bodyPr/>
                    <a:lstStyle/>
                    <a:p>
                      <a:pPr algn="l" fontAlgn="b"/>
                      <a:r>
                        <a:rPr lang="en-GB" sz="600" u="none" strike="noStrike">
                          <a:effectLst/>
                        </a:rPr>
                        <a:t> Table 2 at 0% interpolated for age 52.64</a:t>
                      </a:r>
                      <a:endParaRPr lang="en-GB" sz="600" b="0" i="0" u="none" strike="noStrike">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77290">
                <a:tc>
                  <a:txBody>
                    <a:bodyPr/>
                    <a:lstStyle/>
                    <a:p>
                      <a:pPr algn="l" fontAlgn="b"/>
                      <a:r>
                        <a:rPr lang="en-GB" sz="600" u="none" strike="noStrike">
                          <a:effectLst/>
                        </a:rPr>
                        <a:t>Deceased's life expectancy</a:t>
                      </a:r>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r>
                        <a:rPr lang="en-GB" sz="600" u="sng" strike="noStrike">
                          <a:effectLst/>
                        </a:rPr>
                        <a:t>88.94</a:t>
                      </a:r>
                      <a:endParaRPr lang="en-GB" sz="600" b="1" i="0" u="sng" strike="noStrike">
                        <a:solidFill>
                          <a:srgbClr val="000000"/>
                        </a:solidFill>
                        <a:effectLst/>
                        <a:latin typeface="Arial" panose="020B0604020202020204" pitchFamily="34" charset="0"/>
                      </a:endParaRPr>
                    </a:p>
                  </a:txBody>
                  <a:tcPr marL="4266" marR="4266" marT="4266" marB="0" anchor="b"/>
                </a:tc>
                <a:tc gridSpan="3">
                  <a:txBody>
                    <a:bodyPr/>
                    <a:lstStyle/>
                    <a:p>
                      <a:pPr algn="l" fontAlgn="b"/>
                      <a:r>
                        <a:rPr lang="en-GB" sz="600" u="none" strike="noStrike">
                          <a:effectLst/>
                        </a:rPr>
                        <a:t>Dependant's life expectancy</a:t>
                      </a:r>
                      <a:endParaRPr lang="en-GB" sz="600" b="1" i="0" u="none" strike="noStrike">
                        <a:solidFill>
                          <a:srgbClr val="000000"/>
                        </a:solidFill>
                        <a:effectLst/>
                        <a:latin typeface="Calibri" panose="020F0502020204030204" pitchFamily="34" charset="0"/>
                      </a:endParaRPr>
                    </a:p>
                  </a:txBody>
                  <a:tcPr marL="4266" marR="4266" marT="4266" marB="0" anchor="b"/>
                </a:tc>
                <a:tc hMerge="1">
                  <a:txBody>
                    <a:bodyPr/>
                    <a:lstStyle/>
                    <a:p>
                      <a:endParaRPr lang="en-GB"/>
                    </a:p>
                  </a:txBody>
                  <a:tcPr/>
                </a:tc>
                <a:tc hMerge="1">
                  <a:txBody>
                    <a:bodyPr/>
                    <a:lstStyle/>
                    <a:p>
                      <a:endParaRPr lang="en-GB"/>
                    </a:p>
                  </a:txBody>
                  <a:tcPr/>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0"/>
                  </a:ext>
                </a:extLst>
              </a:tr>
              <a:tr h="77290">
                <a:tc>
                  <a:txBody>
                    <a:bodyPr/>
                    <a:lstStyle/>
                    <a:p>
                      <a:pPr algn="l" fontAlgn="b"/>
                      <a:r>
                        <a:rPr lang="en-GB" sz="600" u="none" strike="noStrike">
                          <a:effectLst/>
                        </a:rPr>
                        <a:t>Expected date of death</a:t>
                      </a:r>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r>
                        <a:rPr lang="en-GB" sz="600" u="sng" strike="noStrike">
                          <a:effectLst/>
                        </a:rPr>
                        <a:t>20-Mar-2062</a:t>
                      </a:r>
                      <a:endParaRPr lang="en-GB" sz="600" b="1" i="0" u="sng"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1"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1"/>
                  </a:ext>
                </a:extLst>
              </a:tr>
              <a:tr h="80511">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2"/>
                  </a:ext>
                </a:extLst>
              </a:tr>
              <a:tr h="77290">
                <a:tc>
                  <a:txBody>
                    <a:bodyPr/>
                    <a:lstStyle/>
                    <a:p>
                      <a:pPr algn="l" fontAlgn="b"/>
                      <a:r>
                        <a:rPr lang="en-GB" sz="600" u="none" strike="noStrike">
                          <a:effectLst/>
                        </a:rPr>
                        <a:t>Description  of  Event  at  Start  of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Trial</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Start  of  Tax</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Start  of  Tax</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3"/>
                  </a:ext>
                </a:extLst>
              </a:tr>
              <a:tr h="80511">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Date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Year</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Year</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4"/>
                  </a:ext>
                </a:extLst>
              </a:tr>
              <a:tr h="80511">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05/02/2018</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2018/2019</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2019/2020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5"/>
                  </a:ext>
                </a:extLst>
              </a:tr>
              <a:tr h="77290">
                <a:tc>
                  <a:txBody>
                    <a:bodyPr/>
                    <a:lstStyle/>
                    <a:p>
                      <a:pPr algn="l" fontAlgn="b"/>
                      <a:r>
                        <a:rPr lang="en-GB" sz="600" u="none" strike="noStrike">
                          <a:effectLst/>
                        </a:rPr>
                        <a:t>Deceased's  age  at  start  of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44.87</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45.03</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46.03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6"/>
                  </a:ext>
                </a:extLst>
              </a:tr>
              <a:tr h="77290">
                <a:tc>
                  <a:txBody>
                    <a:bodyPr/>
                    <a:lstStyle/>
                    <a:p>
                      <a:pPr algn="l" fontAlgn="b"/>
                      <a:r>
                        <a:rPr lang="en-GB" sz="600" u="none" strike="noStrike">
                          <a:effectLst/>
                        </a:rPr>
                        <a:t>Deceased's  age  at  end  of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45.03</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46.03</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47.03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7"/>
                  </a:ext>
                </a:extLst>
              </a:tr>
              <a:tr h="77290">
                <a:tc>
                  <a:txBody>
                    <a:bodyPr/>
                    <a:lstStyle/>
                    <a:p>
                      <a:pPr algn="l" fontAlgn="b"/>
                      <a:r>
                        <a:rPr lang="en-GB" sz="600" u="none" strike="noStrike">
                          <a:effectLst/>
                        </a:rPr>
                        <a:t>Dependant's  age  at  start  of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52.64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52.80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53.80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8"/>
                  </a:ext>
                </a:extLst>
              </a:tr>
              <a:tr h="77290">
                <a:tc>
                  <a:txBody>
                    <a:bodyPr/>
                    <a:lstStyle/>
                    <a:p>
                      <a:pPr algn="l" fontAlgn="b"/>
                      <a:r>
                        <a:rPr lang="en-GB" sz="600" u="none" strike="noStrike">
                          <a:effectLst/>
                        </a:rPr>
                        <a:t>Dependant's  age  at  end  of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52.80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53.80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54.80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19"/>
                  </a:ext>
                </a:extLst>
              </a:tr>
              <a:tr h="77290">
                <a:tc>
                  <a:txBody>
                    <a:bodyPr/>
                    <a:lstStyle/>
                    <a:p>
                      <a:pPr algn="l" fontAlgn="b"/>
                      <a:r>
                        <a:rPr lang="en-GB" sz="600" u="none" strike="noStrike">
                          <a:effectLst/>
                        </a:rPr>
                        <a:t>Date  From</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6-Feb-2018</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6-Apr-2018</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06-Apr-2019</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0"/>
                  </a:ext>
                </a:extLst>
              </a:tr>
              <a:tr h="77290">
                <a:tc>
                  <a:txBody>
                    <a:bodyPr/>
                    <a:lstStyle/>
                    <a:p>
                      <a:pPr algn="l" fontAlgn="b"/>
                      <a:r>
                        <a:rPr lang="en-GB" sz="600" u="none" strike="noStrike">
                          <a:effectLst/>
                        </a:rPr>
                        <a:t>Date  To</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5-Apr-2018</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5-Apr-2019</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5-Apr-2020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1"/>
                  </a:ext>
                </a:extLst>
              </a:tr>
              <a:tr h="80511">
                <a:tc>
                  <a:txBody>
                    <a:bodyPr/>
                    <a:lstStyle/>
                    <a:p>
                      <a:pPr algn="l" fontAlgn="b"/>
                      <a:r>
                        <a:rPr lang="en-GB" sz="600" u="none" strike="noStrike">
                          <a:effectLst/>
                        </a:rPr>
                        <a:t>Years  in  Period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ctr" fontAlgn="b"/>
                      <a:r>
                        <a:rPr lang="en-GB" sz="600" u="none" strike="noStrike">
                          <a:effectLst/>
                        </a:rPr>
                        <a:t>0.16</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1.00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1.00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2"/>
                  </a:ext>
                </a:extLst>
              </a:tr>
              <a:tr h="77290">
                <a:tc>
                  <a:txBody>
                    <a:bodyPr/>
                    <a:lstStyle/>
                    <a:p>
                      <a:pPr algn="l" fontAlgn="b"/>
                      <a:r>
                        <a:rPr lang="en-GB" sz="600" u="sng" strike="noStrike">
                          <a:effectLst/>
                        </a:rPr>
                        <a:t>Deceased's  Annual  Net  Income</a:t>
                      </a:r>
                      <a:endParaRPr lang="en-GB" sz="600" b="0" i="0" u="sng"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3"/>
                  </a:ext>
                </a:extLst>
              </a:tr>
              <a:tr h="77290">
                <a:tc>
                  <a:txBody>
                    <a:bodyPr/>
                    <a:lstStyle/>
                    <a:p>
                      <a:pPr algn="l" fontAlgn="b"/>
                      <a:r>
                        <a:rPr lang="en-GB" sz="600" u="none" strike="noStrike">
                          <a:effectLst/>
                        </a:rPr>
                        <a:t>Annual  Net  Earnings</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35,852</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36,696</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37,403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4"/>
                  </a:ext>
                </a:extLst>
              </a:tr>
              <a:tr h="77290">
                <a:tc>
                  <a:txBody>
                    <a:bodyPr/>
                    <a:lstStyle/>
                    <a:p>
                      <a:pPr algn="l" fontAlgn="b"/>
                      <a:r>
                        <a:rPr lang="en-GB" sz="600" u="none" strike="noStrike">
                          <a:effectLst/>
                        </a:rPr>
                        <a:t>Annual  Net  Pension</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5"/>
                  </a:ext>
                </a:extLst>
              </a:tr>
              <a:tr h="77290">
                <a:tc>
                  <a:txBody>
                    <a:bodyPr/>
                    <a:lstStyle/>
                    <a:p>
                      <a:pPr algn="l" fontAlgn="b"/>
                      <a:r>
                        <a:rPr lang="en-GB" sz="600" u="none" strike="noStrike">
                          <a:effectLst/>
                        </a:rPr>
                        <a:t>Total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35,852</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36,696</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37,403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6"/>
                  </a:ext>
                </a:extLst>
              </a:tr>
              <a:tr h="77290">
                <a:tc>
                  <a:txBody>
                    <a:bodyPr/>
                    <a:lstStyle/>
                    <a:p>
                      <a:pPr algn="l" fontAlgn="b"/>
                      <a:r>
                        <a:rPr lang="en-GB" sz="600" u="none" strike="noStrike">
                          <a:effectLst/>
                        </a:rPr>
                        <a:t>Multiplier</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12.84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0.05</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4266" marR="4266" marT="4266" marB="0" anchor="b"/>
                </a:tc>
                <a:tc>
                  <a:txBody>
                    <a:bodyPr/>
                    <a:lstStyle/>
                    <a:p>
                      <a:pPr algn="r" fontAlgn="b"/>
                      <a:r>
                        <a:rPr lang="en-GB" sz="600" u="none" strike="noStrike">
                          <a:effectLst/>
                        </a:rPr>
                        <a:t>0.30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0.31</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7"/>
                  </a:ext>
                </a:extLst>
              </a:tr>
              <a:tr h="141286">
                <a:tc>
                  <a:txBody>
                    <a:bodyPr/>
                    <a:lstStyle/>
                    <a:p>
                      <a:pPr algn="l" fontAlgn="b"/>
                      <a:r>
                        <a:rPr lang="en-GB" sz="600" u="none" strike="noStrike">
                          <a:effectLst/>
                        </a:rPr>
                        <a:t>Deceased's  Discounted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1,720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11,104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11,499</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8"/>
                  </a:ext>
                </a:extLst>
              </a:tr>
              <a:tr h="77290">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29"/>
                  </a:ext>
                </a:extLst>
              </a:tr>
              <a:tr h="77290">
                <a:tc>
                  <a:txBody>
                    <a:bodyPr/>
                    <a:lstStyle/>
                    <a:p>
                      <a:pPr algn="l" fontAlgn="b"/>
                      <a:r>
                        <a:rPr lang="en-GB" sz="600" u="sng" strike="noStrike">
                          <a:effectLst/>
                        </a:rPr>
                        <a:t>Dependant's  Annual  Net  Income</a:t>
                      </a:r>
                      <a:endParaRPr lang="en-GB" sz="600" b="0" i="0" u="sng"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0"/>
                  </a:ext>
                </a:extLst>
              </a:tr>
              <a:tr h="77290">
                <a:tc>
                  <a:txBody>
                    <a:bodyPr/>
                    <a:lstStyle/>
                    <a:p>
                      <a:pPr algn="l" fontAlgn="b"/>
                      <a:r>
                        <a:rPr lang="en-GB" sz="600" u="none" strike="noStrike">
                          <a:effectLst/>
                        </a:rPr>
                        <a:t>Annual  Net  Earnings</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37,192</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38,435</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38,435</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1"/>
                  </a:ext>
                </a:extLst>
              </a:tr>
              <a:tr h="77290">
                <a:tc>
                  <a:txBody>
                    <a:bodyPr/>
                    <a:lstStyle/>
                    <a:p>
                      <a:pPr algn="l" fontAlgn="b"/>
                      <a:r>
                        <a:rPr lang="en-GB" sz="600" u="none" strike="noStrike">
                          <a:effectLst/>
                        </a:rPr>
                        <a:t>Annual  Net  Pension</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(B)</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r>
                        <a:rPr lang="en-GB" sz="600" u="none" strike="noStrike">
                          <a:effectLst/>
                        </a:rPr>
                        <a:t> </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2"/>
                  </a:ext>
                </a:extLst>
              </a:tr>
              <a:tr h="77290">
                <a:tc>
                  <a:txBody>
                    <a:bodyPr/>
                    <a:lstStyle/>
                    <a:p>
                      <a:pPr algn="l" fontAlgn="b"/>
                      <a:r>
                        <a:rPr lang="en-GB" sz="600" u="none" strike="noStrike">
                          <a:effectLst/>
                        </a:rPr>
                        <a:t>Total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37,192</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38,435</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38,435</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3"/>
                  </a:ext>
                </a:extLst>
              </a:tr>
              <a:tr h="77290">
                <a:tc>
                  <a:txBody>
                    <a:bodyPr/>
                    <a:lstStyle/>
                    <a:p>
                      <a:pPr algn="l" fontAlgn="b"/>
                      <a:r>
                        <a:rPr lang="en-GB" sz="600" u="none" strike="noStrike">
                          <a:effectLst/>
                        </a:rPr>
                        <a:t>Multiplier</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12.71</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0.05</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0.29</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0.29</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4"/>
                  </a:ext>
                </a:extLst>
              </a:tr>
              <a:tr h="141286">
                <a:tc>
                  <a:txBody>
                    <a:bodyPr/>
                    <a:lstStyle/>
                    <a:p>
                      <a:pPr algn="l" fontAlgn="b"/>
                      <a:r>
                        <a:rPr lang="en-GB" sz="600" u="none" strike="noStrike">
                          <a:effectLst/>
                        </a:rPr>
                        <a:t>Dependant's  Discounted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[B]</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1,684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10,977</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11,153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5"/>
                  </a:ext>
                </a:extLst>
              </a:tr>
              <a:tr h="77290">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t>
                      </a:r>
                      <a:endParaRPr lang="en-GB" sz="600" b="1"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6"/>
                  </a:ext>
                </a:extLst>
              </a:tr>
              <a:tr h="77290">
                <a:tc>
                  <a:txBody>
                    <a:bodyPr/>
                    <a:lstStyle/>
                    <a:p>
                      <a:pPr algn="l" fontAlgn="b"/>
                      <a:r>
                        <a:rPr lang="en-GB" sz="600" u="none" strike="noStrike">
                          <a:effectLst/>
                        </a:rPr>
                        <a:t>Combined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[A+B=C]</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3,404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22,081</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22,652</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7"/>
                  </a:ext>
                </a:extLst>
              </a:tr>
              <a:tr h="77290">
                <a:tc>
                  <a:txBody>
                    <a:bodyPr/>
                    <a:lstStyle/>
                    <a:p>
                      <a:pPr algn="l" fontAlgn="b"/>
                      <a:r>
                        <a:rPr lang="en-GB" sz="600" u="none" strike="noStrike">
                          <a:effectLst/>
                        </a:rPr>
                        <a:t>Dependency  Proportion</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[D]</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75.00%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75.00%</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75.00%</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8"/>
                  </a:ext>
                </a:extLst>
              </a:tr>
              <a:tr h="141286">
                <a:tc>
                  <a:txBody>
                    <a:bodyPr/>
                    <a:lstStyle/>
                    <a:p>
                      <a:pPr algn="l" fontAlgn="b"/>
                      <a:r>
                        <a:rPr lang="en-GB" sz="600" u="none" strike="noStrike">
                          <a:effectLst/>
                        </a:rPr>
                        <a:t>Apportioned  Combined  Annual  Net  Income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[CxD-=E]</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2,553</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16,561</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16,989</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39"/>
                  </a:ext>
                </a:extLst>
              </a:tr>
              <a:tr h="77290">
                <a:tc>
                  <a:txBody>
                    <a:bodyPr/>
                    <a:lstStyle/>
                    <a:p>
                      <a:pPr algn="l" fontAlgn="b"/>
                      <a:r>
                        <a:rPr lang="en-GB" sz="600" u="none" strike="noStrike" dirty="0">
                          <a:effectLst/>
                        </a:rPr>
                        <a:t>Less  Mrs  </a:t>
                      </a:r>
                      <a:r>
                        <a:rPr lang="en-GB" sz="600" u="none" strike="noStrike" dirty="0" smtClean="0">
                          <a:effectLst/>
                        </a:rPr>
                        <a:t>A's  </a:t>
                      </a:r>
                      <a:r>
                        <a:rPr lang="en-GB" sz="600" u="none" strike="noStrike" dirty="0">
                          <a:effectLst/>
                        </a:rPr>
                        <a:t>Annual  Net  Income</a:t>
                      </a:r>
                      <a:endParaRPr lang="en-GB" sz="600" b="0" i="0" u="none" strike="noStrike" dirty="0">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[-B]</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1,684</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10,977</a:t>
                      </a:r>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11,153</a:t>
                      </a:r>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40"/>
                  </a:ext>
                </a:extLst>
              </a:tr>
              <a:tr h="77290">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ctr"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0" i="0" u="none" strike="noStrike">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41"/>
                  </a:ext>
                </a:extLst>
              </a:tr>
              <a:tr h="86952">
                <a:tc>
                  <a:txBody>
                    <a:bodyPr/>
                    <a:lstStyle/>
                    <a:p>
                      <a:pPr algn="l" fontAlgn="b"/>
                      <a:r>
                        <a:rPr lang="en-GB" sz="600" u="none" strike="noStrike">
                          <a:effectLst/>
                        </a:rPr>
                        <a:t>Net  Loss  of  Dependency  for  Period</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ctr" fontAlgn="b"/>
                      <a:r>
                        <a:rPr lang="en-GB" sz="600" u="none" strike="noStrike">
                          <a:effectLst/>
                        </a:rPr>
                        <a:t>[E-B]</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869</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a:effectLst/>
                        </a:rPr>
                        <a:t>£5,584</a:t>
                      </a:r>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l" fontAlgn="b"/>
                      <a:endParaRPr lang="en-GB" sz="600" b="1" i="0" u="none" strike="noStrike">
                        <a:solidFill>
                          <a:srgbClr val="000000"/>
                        </a:solidFill>
                        <a:effectLst/>
                        <a:latin typeface="Arial" panose="020B0604020202020204" pitchFamily="34" charset="0"/>
                      </a:endParaRPr>
                    </a:p>
                  </a:txBody>
                  <a:tcPr marL="4266" marR="4266" marT="4266" marB="0" anchor="b"/>
                </a:tc>
                <a:tc>
                  <a:txBody>
                    <a:bodyPr/>
                    <a:lstStyle/>
                    <a:p>
                      <a:pPr algn="r" fontAlgn="b"/>
                      <a:r>
                        <a:rPr lang="en-GB" sz="600" u="none" strike="noStrike" dirty="0">
                          <a:effectLst/>
                        </a:rPr>
                        <a:t>£5,836</a:t>
                      </a:r>
                      <a:endParaRPr lang="en-GB" sz="600" b="1" i="0" u="none" strike="noStrike" dirty="0">
                        <a:solidFill>
                          <a:srgbClr val="000000"/>
                        </a:solidFill>
                        <a:effectLst/>
                        <a:latin typeface="Arial" panose="020B0604020202020204" pitchFamily="34" charset="0"/>
                      </a:endParaRPr>
                    </a:p>
                  </a:txBody>
                  <a:tcPr marL="4266" marR="4266" marT="4266" marB="0" anchor="b"/>
                </a:tc>
                <a:extLst>
                  <a:ext uri="{0D108BD9-81ED-4DB2-BD59-A6C34878D82A}">
                    <a16:rowId xmlns:a16="http://schemas.microsoft.com/office/drawing/2014/main" val="10042"/>
                  </a:ext>
                </a:extLst>
              </a:tr>
            </a:tbl>
          </a:graphicData>
        </a:graphic>
      </p:graphicFrame>
    </p:spTree>
    <p:extLst>
      <p:ext uri="{BB962C8B-B14F-4D97-AF65-F5344CB8AC3E}">
        <p14:creationId xmlns:p14="http://schemas.microsoft.com/office/powerpoint/2010/main" val="1535919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smtClean="0">
                <a:solidFill>
                  <a:srgbClr val="E67110"/>
                </a:solidFill>
              </a:rPr>
              <a:t>An example</a:t>
            </a:r>
            <a:endParaRPr lang="en-GB" sz="3600" dirty="0">
              <a:solidFill>
                <a:srgbClr val="E67110"/>
              </a:solidFill>
            </a:endParaRPr>
          </a:p>
        </p:txBody>
      </p:sp>
      <p:sp>
        <p:nvSpPr>
          <p:cNvPr id="6" name="Rectangle 5"/>
          <p:cNvSpPr/>
          <p:nvPr/>
        </p:nvSpPr>
        <p:spPr>
          <a:xfrm>
            <a:off x="539552" y="2171620"/>
            <a:ext cx="8424936" cy="3808735"/>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Victim was a teacher, divorced with two teenage sons. who was now living in a civil partnership with another teacher who also had two children</a:t>
            </a:r>
          </a:p>
          <a:p>
            <a:pPr marL="717550" indent="-363538" algn="just" defTabSz="981075">
              <a:spcBef>
                <a:spcPct val="50000"/>
              </a:spcBef>
              <a:buClr>
                <a:srgbClr val="FF6600"/>
              </a:buClr>
              <a:buSzPct val="70000"/>
              <a:buFont typeface="Wingdings" pitchFamily="2" charset="2"/>
              <a:buChar char="§"/>
            </a:pPr>
            <a:r>
              <a:rPr lang="en-GB" sz="2300" b="1" dirty="0" smtClean="0"/>
              <a:t>Victim collapsed, hospitalised</a:t>
            </a:r>
            <a:r>
              <a:rPr lang="en-GB" sz="2300" b="1" dirty="0"/>
              <a:t>	</a:t>
            </a:r>
            <a:r>
              <a:rPr lang="en-GB" sz="2300" b="1" dirty="0" smtClean="0"/>
              <a:t>, </a:t>
            </a:r>
            <a:r>
              <a:rPr lang="en-GB" sz="2300" b="1" dirty="0" err="1" smtClean="0"/>
              <a:t>aneurysim</a:t>
            </a:r>
            <a:r>
              <a:rPr lang="en-GB" sz="2300" b="1" dirty="0" smtClean="0"/>
              <a:t> in brain “coiled”, discharged, collapsed two weeks later and died within 3 days in hospital.</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Hospital admitted liability – brain scan showed two </a:t>
            </a:r>
            <a:r>
              <a:rPr lang="en-GB" sz="2300" b="1" dirty="0" err="1" smtClean="0">
                <a:solidFill>
                  <a:srgbClr val="E67110"/>
                </a:solidFill>
              </a:rPr>
              <a:t>aneurysims</a:t>
            </a:r>
            <a:r>
              <a:rPr lang="en-GB" sz="2300" b="1" dirty="0" smtClean="0">
                <a:solidFill>
                  <a:srgbClr val="E67110"/>
                </a:solidFill>
              </a:rPr>
              <a:t> but only one was “coiled”.</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342750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smtClean="0">
                <a:solidFill>
                  <a:srgbClr val="E67110"/>
                </a:solidFill>
              </a:rPr>
              <a:t>Issues to be addressed</a:t>
            </a:r>
            <a:endParaRPr lang="en-GB" sz="3600" dirty="0">
              <a:solidFill>
                <a:srgbClr val="E67110"/>
              </a:solidFill>
            </a:endParaRPr>
          </a:p>
        </p:txBody>
      </p:sp>
      <p:sp>
        <p:nvSpPr>
          <p:cNvPr id="6" name="Rectangle 5"/>
          <p:cNvSpPr/>
          <p:nvPr/>
        </p:nvSpPr>
        <p:spPr>
          <a:xfrm>
            <a:off x="539552" y="2171620"/>
            <a:ext cx="8424936" cy="4662815"/>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Teachers’ salaries are based on “spine points” and apply to the academic year – 1 Sept to 31 Aug but…</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Calculations need to be made by fiscal year – so apportionment is needed</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Teachers have, potentially, three pensions:</a:t>
            </a:r>
          </a:p>
          <a:p>
            <a:pPr marL="1174750" lvl="1" indent="-363538" algn="just" defTabSz="981075">
              <a:spcBef>
                <a:spcPct val="50000"/>
              </a:spcBef>
              <a:buClr>
                <a:srgbClr val="FF6600"/>
              </a:buClr>
              <a:buSzPct val="70000"/>
              <a:buFont typeface="Wingdings" pitchFamily="2" charset="2"/>
              <a:buChar char="§"/>
            </a:pPr>
            <a:r>
              <a:rPr lang="en-GB" sz="2000" b="1" dirty="0" smtClean="0">
                <a:solidFill>
                  <a:srgbClr val="E67110"/>
                </a:solidFill>
              </a:rPr>
              <a:t>Final salary scheme (terminated in April 2016)</a:t>
            </a:r>
          </a:p>
          <a:p>
            <a:pPr marL="1174750" lvl="1" indent="-363538" algn="just" defTabSz="981075">
              <a:spcBef>
                <a:spcPct val="50000"/>
              </a:spcBef>
              <a:buClr>
                <a:srgbClr val="FF6600"/>
              </a:buClr>
              <a:buSzPct val="70000"/>
              <a:buFont typeface="Wingdings" pitchFamily="2" charset="2"/>
              <a:buChar char="§"/>
            </a:pPr>
            <a:r>
              <a:rPr lang="en-GB" sz="2000" b="1" dirty="0" smtClean="0">
                <a:solidFill>
                  <a:srgbClr val="E67110"/>
                </a:solidFill>
              </a:rPr>
              <a:t>Career Average Scheme </a:t>
            </a:r>
          </a:p>
          <a:p>
            <a:pPr marL="1174750" lvl="1" indent="-363538" algn="just" defTabSz="981075">
              <a:spcBef>
                <a:spcPct val="50000"/>
              </a:spcBef>
              <a:buClr>
                <a:srgbClr val="FF6600"/>
              </a:buClr>
              <a:buSzPct val="70000"/>
              <a:buFont typeface="Wingdings" pitchFamily="2" charset="2"/>
              <a:buChar char="§"/>
            </a:pPr>
            <a:r>
              <a:rPr lang="en-GB" sz="2000" b="1" dirty="0" smtClean="0">
                <a:solidFill>
                  <a:srgbClr val="E67110"/>
                </a:solidFill>
              </a:rPr>
              <a:t>State pension</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Who are the dependants and for how long?</a:t>
            </a:r>
            <a:endParaRPr lang="en-GB" sz="2300" dirty="0" smtClean="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358969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717550" indent="-363538" algn="ctr" defTabSz="981075">
              <a:spcBef>
                <a:spcPct val="50000"/>
              </a:spcBef>
              <a:buClr>
                <a:srgbClr val="FF6600"/>
              </a:buClr>
              <a:buSzPct val="70000"/>
              <a:buFont typeface="Wingdings" pitchFamily="2" charset="2"/>
              <a:buChar char="§"/>
            </a:pPr>
            <a:r>
              <a:rPr lang="en-GB" sz="3600" dirty="0">
                <a:solidFill>
                  <a:srgbClr val="E67110"/>
                </a:solidFill>
              </a:rPr>
              <a:t>What happened next?</a:t>
            </a:r>
          </a:p>
        </p:txBody>
      </p:sp>
      <p:sp>
        <p:nvSpPr>
          <p:cNvPr id="6" name="Rectangle 5"/>
          <p:cNvSpPr/>
          <p:nvPr/>
        </p:nvSpPr>
        <p:spPr>
          <a:xfrm>
            <a:off x="539552" y="2171620"/>
            <a:ext cx="8424936" cy="3985706"/>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My instructing solicitor had signed my LOE agreeing responsibility for my fees</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When I chased payment of my fee note she said “Sorry I forgot to tell you I was doing this on a CFA basis!!!</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When the second barrister on our side got involved she questioned why I had been appointed because she had been trained to do the calculations herself.  She then asked for a copy of my calculations of pre-trial income!! </a:t>
            </a:r>
            <a:endParaRPr lang="en-GB" sz="2300" b="1" dirty="0"/>
          </a:p>
        </p:txBody>
      </p:sp>
    </p:spTree>
    <p:extLst>
      <p:ext uri="{BB962C8B-B14F-4D97-AF65-F5344CB8AC3E}">
        <p14:creationId xmlns:p14="http://schemas.microsoft.com/office/powerpoint/2010/main" val="190130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717550" indent="-363538" algn="ctr" defTabSz="981075">
              <a:spcBef>
                <a:spcPct val="50000"/>
              </a:spcBef>
              <a:buClr>
                <a:srgbClr val="FF6600"/>
              </a:buClr>
              <a:buSzPct val="70000"/>
              <a:buFont typeface="Wingdings" pitchFamily="2" charset="2"/>
              <a:buChar char="§"/>
            </a:pPr>
            <a:r>
              <a:rPr lang="en-GB" sz="3600" dirty="0">
                <a:solidFill>
                  <a:srgbClr val="E67110"/>
                </a:solidFill>
              </a:rPr>
              <a:t>What happened next?</a:t>
            </a:r>
          </a:p>
        </p:txBody>
      </p:sp>
      <p:sp>
        <p:nvSpPr>
          <p:cNvPr id="6" name="Rectangle 5"/>
          <p:cNvSpPr/>
          <p:nvPr/>
        </p:nvSpPr>
        <p:spPr>
          <a:xfrm>
            <a:off x="539552" y="2171620"/>
            <a:ext cx="8424936" cy="4516621"/>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She agreed </a:t>
            </a:r>
            <a:r>
              <a:rPr lang="en-GB" sz="2300" b="1" dirty="0">
                <a:solidFill>
                  <a:srgbClr val="E67110"/>
                </a:solidFill>
              </a:rPr>
              <a:t>my choice of approach, my assumptions about </a:t>
            </a:r>
            <a:r>
              <a:rPr lang="en-GB" sz="2300" b="1" dirty="0" smtClean="0">
                <a:solidFill>
                  <a:srgbClr val="E67110"/>
                </a:solidFill>
              </a:rPr>
              <a:t>victim’s promotion prospects, retirement </a:t>
            </a:r>
            <a:r>
              <a:rPr lang="en-GB" sz="2300" b="1" dirty="0">
                <a:solidFill>
                  <a:srgbClr val="E67110"/>
                </a:solidFill>
              </a:rPr>
              <a:t>age, </a:t>
            </a:r>
            <a:r>
              <a:rPr lang="en-GB" sz="2300" b="1" dirty="0" smtClean="0">
                <a:solidFill>
                  <a:srgbClr val="E67110"/>
                </a:solidFill>
              </a:rPr>
              <a:t>dependency period, salary levels </a:t>
            </a:r>
            <a:r>
              <a:rPr lang="en-GB" sz="2300" b="1" dirty="0">
                <a:solidFill>
                  <a:srgbClr val="E67110"/>
                </a:solidFill>
              </a:rPr>
              <a:t>&amp; discount </a:t>
            </a:r>
            <a:r>
              <a:rPr lang="en-GB" sz="2300" b="1" dirty="0" smtClean="0">
                <a:solidFill>
                  <a:srgbClr val="E67110"/>
                </a:solidFill>
              </a:rPr>
              <a:t>rate</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When she met with the Defendant’s barrister, I and the Defendant’s expert were each asked to prepare additional calculations assuming no promotion, retirement at 55, 57.5, sons would cease dependency at age 18, 21 and 25, discount rate to be 1% positive –on the Current and Actuarial bases.</a:t>
            </a:r>
          </a:p>
          <a:p>
            <a:pPr marL="717550" indent="-363538" algn="just" defTabSz="981075">
              <a:spcBef>
                <a:spcPct val="50000"/>
              </a:spcBef>
              <a:buClr>
                <a:srgbClr val="FF6600"/>
              </a:buClr>
              <a:buSzPct val="70000"/>
              <a:buFont typeface="Wingdings" pitchFamily="2" charset="2"/>
              <a:buChar char="§"/>
            </a:pPr>
            <a:r>
              <a:rPr lang="en-GB" sz="2300" b="1" dirty="0" smtClean="0">
                <a:solidFill>
                  <a:srgbClr val="E67110"/>
                </a:solidFill>
              </a:rPr>
              <a:t>I was not impressed!</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224657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717550" indent="-363538" algn="ctr" defTabSz="981075">
              <a:spcBef>
                <a:spcPct val="50000"/>
              </a:spcBef>
              <a:buClr>
                <a:srgbClr val="FF6600"/>
              </a:buClr>
              <a:buSzPct val="70000"/>
              <a:buFont typeface="Wingdings" pitchFamily="2" charset="2"/>
              <a:buChar char="§"/>
            </a:pPr>
            <a:r>
              <a:rPr lang="en-GB" sz="3600" dirty="0" smtClean="0">
                <a:solidFill>
                  <a:srgbClr val="E67110"/>
                </a:solidFill>
              </a:rPr>
              <a:t>Settlement</a:t>
            </a:r>
            <a:endParaRPr lang="en-GB" sz="3600" dirty="0">
              <a:solidFill>
                <a:srgbClr val="E67110"/>
              </a:solidFill>
            </a:endParaRPr>
          </a:p>
        </p:txBody>
      </p:sp>
      <p:sp>
        <p:nvSpPr>
          <p:cNvPr id="6" name="Rectangle 5"/>
          <p:cNvSpPr/>
          <p:nvPr/>
        </p:nvSpPr>
        <p:spPr>
          <a:xfrm>
            <a:off x="539552" y="2171620"/>
            <a:ext cx="8424936" cy="4693593"/>
          </a:xfrm>
          <a:prstGeom prst="rect">
            <a:avLst/>
          </a:prstGeom>
        </p:spPr>
        <p:txBody>
          <a:bodyPr wrap="square">
            <a:spAutoFit/>
          </a:bodyPr>
          <a:lstStyle/>
          <a:p>
            <a:pPr marL="354012" algn="just" defTabSz="981075">
              <a:spcBef>
                <a:spcPct val="50000"/>
              </a:spcBef>
              <a:buClr>
                <a:srgbClr val="FF6600"/>
              </a:buClr>
              <a:buSzPct val="70000"/>
            </a:pPr>
            <a:r>
              <a:rPr lang="en-GB" sz="2300" b="1" dirty="0" smtClean="0">
                <a:solidFill>
                  <a:srgbClr val="E67110"/>
                </a:solidFill>
              </a:rPr>
              <a:t>Counsel’s final Schedule of Loss:</a:t>
            </a:r>
          </a:p>
          <a:p>
            <a:pPr marL="806450" lvl="1"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Loss of dependency to retirement		£376,710</a:t>
            </a:r>
          </a:p>
          <a:p>
            <a:pPr marL="806450" lvl="1"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Loss of dependency post retirement		£217,307</a:t>
            </a:r>
          </a:p>
          <a:p>
            <a:pPr marL="806450" lvl="1"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Loss of services				£745,667</a:t>
            </a:r>
          </a:p>
          <a:p>
            <a:pPr marL="806450" lvl="1"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Loss of love &amp; affection			</a:t>
            </a:r>
            <a:r>
              <a:rPr lang="en-GB" sz="2300" b="1" u="sng" dirty="0" smtClean="0">
                <a:solidFill>
                  <a:srgbClr val="E67110"/>
                </a:solidFill>
              </a:rPr>
              <a:t>  £18,000</a:t>
            </a:r>
          </a:p>
          <a:p>
            <a:pPr marL="806450" lvl="1"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TOTAL CLAIMED			</a:t>
            </a:r>
            <a:r>
              <a:rPr lang="en-GB" sz="2300" b="1" u="sng" dirty="0" smtClean="0">
                <a:solidFill>
                  <a:srgbClr val="E67110"/>
                </a:solidFill>
              </a:rPr>
              <a:t>£1,358,684</a:t>
            </a:r>
          </a:p>
          <a:p>
            <a:pPr marL="806450" lvl="1" indent="-265113" algn="just" defTabSz="981075">
              <a:spcBef>
                <a:spcPct val="50000"/>
              </a:spcBef>
              <a:buClr>
                <a:srgbClr val="FF6600"/>
              </a:buClr>
              <a:buSzPct val="70000"/>
              <a:buFont typeface="Wingdings" pitchFamily="2" charset="2"/>
              <a:buChar char="§"/>
            </a:pPr>
            <a:endParaRPr lang="en-GB" sz="2300" b="1" dirty="0">
              <a:solidFill>
                <a:srgbClr val="E67110"/>
              </a:solidFill>
            </a:endParaRPr>
          </a:p>
          <a:p>
            <a:pPr marL="3092450" lvl="6" indent="-265113" algn="just" defTabSz="981075">
              <a:spcBef>
                <a:spcPct val="50000"/>
              </a:spcBef>
              <a:buClr>
                <a:srgbClr val="FF6600"/>
              </a:buClr>
              <a:buSzPct val="70000"/>
              <a:buFont typeface="Wingdings" pitchFamily="2" charset="2"/>
              <a:buChar char="§"/>
            </a:pPr>
            <a:r>
              <a:rPr lang="en-GB" sz="2300" b="1" dirty="0" smtClean="0">
                <a:solidFill>
                  <a:srgbClr val="E67110"/>
                </a:solidFill>
              </a:rPr>
              <a:t>Settled at £850,000</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309189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a:solidFill>
                  <a:srgbClr val="EC8F14"/>
                </a:solidFill>
                <a:latin typeface="Arial" charset="0"/>
              </a:rPr>
              <a:t>Presentation overview</a:t>
            </a:r>
          </a:p>
        </p:txBody>
      </p:sp>
      <p:sp>
        <p:nvSpPr>
          <p:cNvPr id="12291" name="Text Box 3"/>
          <p:cNvSpPr txBox="1">
            <a:spLocks noChangeArrowheads="1"/>
          </p:cNvSpPr>
          <p:nvPr/>
        </p:nvSpPr>
        <p:spPr bwMode="auto">
          <a:xfrm>
            <a:off x="266700" y="2132856"/>
            <a:ext cx="8534400" cy="5192784"/>
          </a:xfrm>
          <a:prstGeom prst="rect">
            <a:avLst/>
          </a:prstGeom>
          <a:noFill/>
          <a:ln w="9525">
            <a:noFill/>
            <a:miter lim="800000"/>
            <a:headEnd/>
            <a:tailEnd/>
          </a:ln>
          <a:effectLst/>
        </p:spPr>
        <p:txBody>
          <a:bodyPr lIns="98124" tIns="49062" rIns="98124" bIns="49062">
            <a:spAutoFit/>
          </a:bodyPr>
          <a:lstStyle/>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latin typeface="Arial" charset="0"/>
              </a:rPr>
              <a:t>Fatal accident –v- personal injury</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latin typeface="Arial" charset="0"/>
              </a:rPr>
              <a:t>Financial dependency</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rPr>
              <a:t>The “Current Approach” –v- the “Actuarial Approach”</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latin typeface="Arial" charset="0"/>
              </a:rPr>
              <a:t>Changes in the law</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rPr>
              <a:t>The calculations</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rPr>
              <a:t>An example</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rPr>
              <a:t>What happened next?</a:t>
            </a:r>
          </a:p>
          <a:p>
            <a:pPr marL="717550" indent="-363538" algn="just" defTabSz="981075">
              <a:spcBef>
                <a:spcPts val="600"/>
              </a:spcBef>
              <a:buClr>
                <a:srgbClr val="FF6600"/>
              </a:buClr>
              <a:buSzPct val="70000"/>
              <a:buFont typeface="Wingdings" pitchFamily="2" charset="2"/>
              <a:buChar char="§"/>
            </a:pPr>
            <a:r>
              <a:rPr lang="en-GB" sz="2400" dirty="0" smtClean="0">
                <a:solidFill>
                  <a:srgbClr val="E67110"/>
                </a:solidFill>
              </a:rPr>
              <a:t>Settlement</a:t>
            </a:r>
          </a:p>
          <a:p>
            <a:pPr marL="354012" algn="just" defTabSz="981075">
              <a:spcBef>
                <a:spcPts val="600"/>
              </a:spcBef>
              <a:buClr>
                <a:srgbClr val="FF6600"/>
              </a:buClr>
              <a:buSzPct val="70000"/>
            </a:pPr>
            <a:r>
              <a:rPr lang="en-GB" sz="2400" dirty="0">
                <a:solidFill>
                  <a:srgbClr val="E67110"/>
                </a:solidFill>
              </a:rPr>
              <a:t>	</a:t>
            </a:r>
            <a:endParaRPr lang="en-GB" sz="2400" dirty="0" smtClean="0">
              <a:solidFill>
                <a:srgbClr val="E67110"/>
              </a:solidFill>
            </a:endParaRPr>
          </a:p>
          <a:p>
            <a:pPr lvl="1" algn="just" defTabSz="981075">
              <a:spcBef>
                <a:spcPct val="50000"/>
              </a:spcBef>
              <a:buClr>
                <a:srgbClr val="FF6600"/>
              </a:buClr>
              <a:buSzPct val="70000"/>
            </a:pPr>
            <a:endParaRPr lang="en-GB" sz="2400" dirty="0">
              <a:solidFill>
                <a:srgbClr val="E67110"/>
              </a:solidFill>
              <a:latin typeface="Arial" charset="0"/>
            </a:endParaRPr>
          </a:p>
          <a:p>
            <a:pPr marL="490538" lvl="1" algn="just" defTabSz="981075">
              <a:spcBef>
                <a:spcPct val="50000"/>
              </a:spcBef>
              <a:buClr>
                <a:srgbClr val="FF6600"/>
              </a:buClr>
              <a:buSzPct val="70000"/>
              <a:buFont typeface="Wingdings" pitchFamily="2" charset="2"/>
              <a:buChar char="q"/>
            </a:pPr>
            <a:endParaRPr lang="en-GB" sz="2600" b="1" dirty="0">
              <a:solidFill>
                <a:srgbClr val="FF6600"/>
              </a:solidFill>
              <a:latin typeface="Arial"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rgbClr val="00660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rgbClr val="00660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rgbClr val="00660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3" end="3"/>
                                            </p:txEl>
                                          </p:spTgt>
                                        </p:tgtEl>
                                        <p:attrNameLst>
                                          <p:attrName>ppt_c</p:attrName>
                                        </p:attrNameLst>
                                      </p:cBhvr>
                                      <p:to>
                                        <a:srgbClr val="006600"/>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4" end="4"/>
                                            </p:txEl>
                                          </p:spTgt>
                                        </p:tgtEl>
                                        <p:attrNameLst>
                                          <p:attrName>ppt_c</p:attrName>
                                        </p:attrNameLst>
                                      </p:cBhvr>
                                      <p:to>
                                        <a:srgbClr val="006600"/>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5" end="5"/>
                                            </p:txEl>
                                          </p:spTgt>
                                        </p:tgtEl>
                                        <p:attrNameLst>
                                          <p:attrName>ppt_c</p:attrName>
                                        </p:attrNameLst>
                                      </p:cBhvr>
                                      <p:to>
                                        <a:srgbClr val="006600"/>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6" end="6"/>
                                            </p:txEl>
                                          </p:spTgt>
                                        </p:tgtEl>
                                        <p:attrNameLst>
                                          <p:attrName>ppt_c</p:attrName>
                                        </p:attrNameLst>
                                      </p:cBhvr>
                                      <p:to>
                                        <a:srgbClr val="006600"/>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additive="base">
                                        <p:cTn id="49" dur="500" fill="hold"/>
                                        <p:tgtEl>
                                          <p:spTgt spid="122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7" end="7"/>
                                            </p:txEl>
                                          </p:spTgt>
                                        </p:tgtEl>
                                        <p:attrNameLst>
                                          <p:attrName>ppt_c</p:attrName>
                                        </p:attrNameLst>
                                      </p:cBhvr>
                                      <p:to>
                                        <a:srgbClr val="006600"/>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2291">
                                            <p:txEl>
                                              <p:pRg st="8" end="8"/>
                                            </p:txEl>
                                          </p:spTgt>
                                        </p:tgtEl>
                                        <p:attrNameLst>
                                          <p:attrName>style.visibility</p:attrName>
                                        </p:attrNameLst>
                                      </p:cBhvr>
                                      <p:to>
                                        <p:strVal val="visible"/>
                                      </p:to>
                                    </p:set>
                                    <p:anim calcmode="lin" valueType="num">
                                      <p:cBhvr additive="base">
                                        <p:cTn id="55" dur="500" fill="hold"/>
                                        <p:tgtEl>
                                          <p:spTgt spid="1229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2291">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8" end="8"/>
                                            </p:txEl>
                                          </p:spTgt>
                                        </p:tgtEl>
                                        <p:attrNameLst>
                                          <p:attrName>ppt_c</p:attrName>
                                        </p:attrNameLst>
                                      </p:cBhvr>
                                      <p:to>
                                        <a:srgbClr val="00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28600" y="2514600"/>
            <a:ext cx="8534400" cy="3638513"/>
          </a:xfrm>
          <a:prstGeom prst="rect">
            <a:avLst/>
          </a:prstGeom>
          <a:noFill/>
          <a:ln w="9525">
            <a:noFill/>
            <a:miter lim="800000"/>
            <a:headEnd/>
            <a:tailEnd/>
          </a:ln>
          <a:effectLst/>
        </p:spPr>
        <p:txBody>
          <a:bodyPr lIns="98124" tIns="49062" rIns="98124" bIns="49062">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solidFill>
                  <a:srgbClr val="FF6600"/>
                </a:solidFill>
              </a:rPr>
              <a:t>Pretty obvious but…</a:t>
            </a:r>
          </a:p>
          <a:p>
            <a:pPr marL="1174750" lvl="1" indent="-363538" algn="just" defTabSz="981075">
              <a:spcBef>
                <a:spcPct val="50000"/>
              </a:spcBef>
              <a:buClr>
                <a:srgbClr val="FF6600"/>
              </a:buClr>
              <a:buSzPct val="70000"/>
              <a:buFont typeface="Wingdings" pitchFamily="2" charset="2"/>
              <a:buChar char="§"/>
            </a:pPr>
            <a:r>
              <a:rPr lang="en-GB" sz="2300" b="1" dirty="0" smtClean="0"/>
              <a:t>The victim in a personal injury case survives</a:t>
            </a:r>
          </a:p>
          <a:p>
            <a:pPr marL="1174750" lvl="1" indent="-363538" algn="just" defTabSz="981075">
              <a:spcBef>
                <a:spcPct val="50000"/>
              </a:spcBef>
              <a:buClr>
                <a:srgbClr val="FF6600"/>
              </a:buClr>
              <a:buSzPct val="70000"/>
              <a:buFont typeface="Wingdings" pitchFamily="2" charset="2"/>
              <a:buChar char="§"/>
            </a:pPr>
            <a:r>
              <a:rPr lang="en-GB" sz="2300" b="1" dirty="0" smtClean="0">
                <a:solidFill>
                  <a:srgbClr val="FF6600"/>
                </a:solidFill>
              </a:rPr>
              <a:t>The victim of a fatal accident dies!</a:t>
            </a:r>
          </a:p>
          <a:p>
            <a:pPr marL="717550" indent="-363538" algn="just" defTabSz="981075">
              <a:spcBef>
                <a:spcPct val="50000"/>
              </a:spcBef>
              <a:buClr>
                <a:srgbClr val="FF6600"/>
              </a:buClr>
              <a:buSzPct val="70000"/>
              <a:buFont typeface="Wingdings" pitchFamily="2" charset="2"/>
              <a:buChar char="§"/>
            </a:pPr>
            <a:r>
              <a:rPr lang="en-GB" sz="2300" b="1" dirty="0" smtClean="0"/>
              <a:t>So who claims:</a:t>
            </a:r>
          </a:p>
          <a:p>
            <a:pPr marL="1174750" lvl="1" indent="-363538" algn="just" defTabSz="981075">
              <a:spcBef>
                <a:spcPct val="50000"/>
              </a:spcBef>
              <a:buClr>
                <a:srgbClr val="FF6600"/>
              </a:buClr>
              <a:buSzPct val="70000"/>
              <a:buFont typeface="Wingdings" pitchFamily="2" charset="2"/>
              <a:buChar char="§"/>
            </a:pPr>
            <a:r>
              <a:rPr lang="en-GB" sz="2300" b="1" dirty="0" smtClean="0">
                <a:solidFill>
                  <a:srgbClr val="FF6600"/>
                </a:solidFill>
              </a:rPr>
              <a:t>In personal injury, it is the injured party</a:t>
            </a:r>
          </a:p>
          <a:p>
            <a:pPr marL="1174750" lvl="1" indent="-363538" algn="just" defTabSz="981075">
              <a:spcBef>
                <a:spcPct val="50000"/>
              </a:spcBef>
              <a:buClr>
                <a:srgbClr val="FF6600"/>
              </a:buClr>
              <a:buSzPct val="70000"/>
              <a:buFont typeface="Wingdings" pitchFamily="2" charset="2"/>
              <a:buChar char="§"/>
            </a:pPr>
            <a:r>
              <a:rPr lang="en-GB" sz="2300" b="1" dirty="0" smtClean="0"/>
              <a:t>In fatal accident, it is the dependants who claim</a:t>
            </a:r>
            <a:r>
              <a:rPr lang="en-GB" sz="2300" b="1" dirty="0">
                <a:solidFill>
                  <a:srgbClr val="FF6600"/>
                </a:solidFill>
              </a:rPr>
              <a:t>	</a:t>
            </a: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solidFill>
                <a:srgbClr val="FF6600"/>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5"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a:solidFill>
                  <a:srgbClr val="E67110"/>
                </a:solidFill>
              </a:rPr>
              <a:t>Fatal accident –v- personal injury</a:t>
            </a:r>
            <a:endParaRPr lang="en-GB" sz="3600" dirty="0">
              <a:solidFill>
                <a:srgbClr val="EC8F14"/>
              </a:solidFill>
              <a:latin typeface="Arial" charset="0"/>
            </a:endParaRPr>
          </a:p>
        </p:txBody>
      </p:sp>
    </p:spTree>
    <p:extLst>
      <p:ext uri="{BB962C8B-B14F-4D97-AF65-F5344CB8AC3E}">
        <p14:creationId xmlns:p14="http://schemas.microsoft.com/office/powerpoint/2010/main" val="422986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rgbClr val="006600"/>
                                      </p:to>
                                    </p:animClr>
                                  </p:subTnLst>
                                </p:cTn>
                              </p:par>
                              <p:par>
                                <p:cTn id="9" presetID="2" presetClass="entr" presetSubtype="8"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rgbClr val="006600"/>
                                      </p:to>
                                    </p:animClr>
                                  </p:subTnLst>
                                </p:cTn>
                              </p:par>
                              <p:par>
                                <p:cTn id="13" presetID="2" presetClass="entr" presetSubtype="8"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rgbClr val="006600"/>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additive="base">
                                        <p:cTn id="21"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22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3" end="3"/>
                                            </p:txEl>
                                          </p:spTgt>
                                        </p:tgtEl>
                                        <p:attrNameLst>
                                          <p:attrName>ppt_c</p:attrName>
                                        </p:attrNameLst>
                                      </p:cBhvr>
                                      <p:to>
                                        <a:srgbClr val="006600"/>
                                      </p:to>
                                    </p:animClr>
                                  </p:subTnLst>
                                </p:cTn>
                              </p:par>
                              <p:par>
                                <p:cTn id="23" presetID="2" presetClass="entr" presetSubtype="8" fill="hold" grpId="0" nodeType="with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4" end="4"/>
                                            </p:txEl>
                                          </p:spTgt>
                                        </p:tgtEl>
                                        <p:attrNameLst>
                                          <p:attrName>ppt_c</p:attrName>
                                        </p:attrNameLst>
                                      </p:cBhvr>
                                      <p:to>
                                        <a:srgbClr val="006600"/>
                                      </p:to>
                                    </p:animClr>
                                  </p:subTnLst>
                                </p:cTn>
                              </p:par>
                              <p:par>
                                <p:cTn id="27" presetID="2" presetClass="entr" presetSubtype="8" fill="hold" grpId="0" nodeType="with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 calcmode="lin" valueType="num">
                                      <p:cBhvr additive="base">
                                        <p:cTn id="29"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29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5" end="5"/>
                                            </p:txEl>
                                          </p:spTgt>
                                        </p:tgtEl>
                                        <p:attrNameLst>
                                          <p:attrName>ppt_c</p:attrName>
                                        </p:attrNameLst>
                                      </p:cBhvr>
                                      <p:to>
                                        <a:srgbClr val="00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28600" y="2514600"/>
            <a:ext cx="8534400" cy="2099630"/>
          </a:xfrm>
          <a:prstGeom prst="rect">
            <a:avLst/>
          </a:prstGeom>
          <a:noFill/>
          <a:ln w="9525">
            <a:noFill/>
            <a:miter lim="800000"/>
            <a:headEnd/>
            <a:tailEnd/>
          </a:ln>
          <a:effectLst/>
        </p:spPr>
        <p:txBody>
          <a:bodyPr lIns="98124" tIns="49062" rIns="98124" bIns="49062">
            <a:spAutoFit/>
          </a:bodyPr>
          <a:lstStyle/>
          <a:p>
            <a:pPr marL="717550" indent="-363538" algn="just" defTabSz="981075">
              <a:spcBef>
                <a:spcPct val="50000"/>
              </a:spcBef>
              <a:buClr>
                <a:srgbClr val="FF6600"/>
              </a:buClr>
              <a:buSzPct val="70000"/>
              <a:buFont typeface="Wingdings" pitchFamily="2" charset="2"/>
              <a:buChar char="§"/>
            </a:pPr>
            <a:r>
              <a:rPr lang="en-GB" sz="2600" b="1" dirty="0" smtClean="0">
                <a:solidFill>
                  <a:srgbClr val="FF6600"/>
                </a:solidFill>
                <a:latin typeface="Arial" charset="0"/>
              </a:rPr>
              <a:t>In both cases you calculate the victim’s net income before and after the accident</a:t>
            </a:r>
          </a:p>
          <a:p>
            <a:pPr marL="717550" indent="-363538" algn="just" defTabSz="981075">
              <a:spcBef>
                <a:spcPct val="50000"/>
              </a:spcBef>
              <a:buClr>
                <a:srgbClr val="FF6600"/>
              </a:buClr>
              <a:buSzPct val="70000"/>
              <a:buFont typeface="Wingdings" pitchFamily="2" charset="2"/>
              <a:buChar char="§"/>
            </a:pPr>
            <a:r>
              <a:rPr lang="en-GB" sz="2600" b="1" dirty="0" smtClean="0"/>
              <a:t>You use the Ogden Tables extensively</a:t>
            </a:r>
            <a:endParaRPr lang="en-GB" sz="2400" dirty="0">
              <a:solidFill>
                <a:srgbClr val="E67110"/>
              </a:solidFill>
              <a:latin typeface="Arial" charset="0"/>
            </a:endParaRPr>
          </a:p>
          <a:p>
            <a:pPr marL="490538" lvl="1" algn="just" defTabSz="981075">
              <a:spcBef>
                <a:spcPct val="50000"/>
              </a:spcBef>
              <a:buClr>
                <a:srgbClr val="FF6600"/>
              </a:buClr>
              <a:buSzPct val="70000"/>
              <a:buFont typeface="Wingdings" pitchFamily="2" charset="2"/>
              <a:buChar char="q"/>
            </a:pPr>
            <a:endParaRPr lang="en-GB" sz="2600" b="1" dirty="0">
              <a:solidFill>
                <a:srgbClr val="FF6600"/>
              </a:solidFill>
              <a:latin typeface="Arial"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6"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smtClean="0">
                <a:solidFill>
                  <a:srgbClr val="E67110"/>
                </a:solidFill>
              </a:rPr>
              <a:t>Similarities</a:t>
            </a:r>
            <a:endParaRPr lang="en-GB" sz="3600" dirty="0">
              <a:solidFill>
                <a:srgbClr val="EC8F14"/>
              </a:solidFill>
              <a:latin typeface="Arial" charset="0"/>
            </a:endParaRPr>
          </a:p>
        </p:txBody>
      </p:sp>
    </p:spTree>
    <p:extLst>
      <p:ext uri="{BB962C8B-B14F-4D97-AF65-F5344CB8AC3E}">
        <p14:creationId xmlns:p14="http://schemas.microsoft.com/office/powerpoint/2010/main" val="422745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rgbClr val="00660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rgbClr val="00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66700" y="1993848"/>
            <a:ext cx="8534400" cy="4084789"/>
          </a:xfrm>
          <a:prstGeom prst="rect">
            <a:avLst/>
          </a:prstGeom>
          <a:noFill/>
          <a:ln w="9525">
            <a:noFill/>
            <a:miter lim="800000"/>
            <a:headEnd/>
            <a:tailEnd/>
          </a:ln>
          <a:effectLst/>
        </p:spPr>
        <p:txBody>
          <a:bodyPr lIns="98124" tIns="49062" rIns="98124" bIns="49062">
            <a:spAutoFit/>
          </a:bodyPr>
          <a:lstStyle/>
          <a:p>
            <a:pPr marL="717550" indent="-363538" algn="just" defTabSz="981075">
              <a:spcBef>
                <a:spcPct val="50000"/>
              </a:spcBef>
              <a:buClr>
                <a:srgbClr val="FF6600"/>
              </a:buClr>
              <a:buSzPct val="70000"/>
              <a:buFont typeface="Wingdings" pitchFamily="2" charset="2"/>
              <a:buChar char="§"/>
            </a:pPr>
            <a:r>
              <a:rPr lang="en-GB" sz="2000" b="1" dirty="0" smtClean="0">
                <a:solidFill>
                  <a:srgbClr val="FF6600"/>
                </a:solidFill>
              </a:rPr>
              <a:t>Section D of the Ogden Tables gives good guidance on fatal accident cases</a:t>
            </a:r>
          </a:p>
          <a:p>
            <a:pPr marL="717550" indent="-363538" algn="just" defTabSz="981075">
              <a:spcBef>
                <a:spcPct val="50000"/>
              </a:spcBef>
              <a:buClr>
                <a:srgbClr val="FF6600"/>
              </a:buClr>
              <a:buSzPct val="70000"/>
              <a:buFont typeface="Wingdings" pitchFamily="2" charset="2"/>
              <a:buChar char="§"/>
            </a:pPr>
            <a:r>
              <a:rPr lang="en-GB" sz="2000" b="1" dirty="0" smtClean="0"/>
              <a:t>The dependants are usually spouses, partners and offspring</a:t>
            </a:r>
          </a:p>
          <a:p>
            <a:pPr marL="717550" indent="-363538" algn="just" defTabSz="981075">
              <a:spcBef>
                <a:spcPct val="50000"/>
              </a:spcBef>
              <a:buClr>
                <a:srgbClr val="FF6600"/>
              </a:buClr>
              <a:buSzPct val="70000"/>
              <a:buFont typeface="Wingdings" pitchFamily="2" charset="2"/>
              <a:buChar char="§"/>
              <a:tabLst>
                <a:tab pos="717550" algn="l"/>
              </a:tabLst>
            </a:pPr>
            <a:r>
              <a:rPr lang="en-GB" sz="2000" b="1" dirty="0" smtClean="0"/>
              <a:t>In a fatal accident case you have to quantify the </a:t>
            </a:r>
            <a:r>
              <a:rPr lang="en-GB" sz="2000" b="1" dirty="0"/>
              <a:t>value of an income stream during the lifetime of one or more dependants of </a:t>
            </a:r>
            <a:r>
              <a:rPr lang="en-GB" sz="2000" b="1" dirty="0" smtClean="0"/>
              <a:t>the deceased </a:t>
            </a:r>
            <a:r>
              <a:rPr lang="en-GB" sz="2000" b="1" dirty="0"/>
              <a:t>(or the expected period for which the dependants would have expected to receive the dependency, if shorter) </a:t>
            </a:r>
            <a:r>
              <a:rPr lang="en-GB" sz="2000" b="1" dirty="0" smtClean="0"/>
              <a:t>but limited </a:t>
            </a:r>
            <a:r>
              <a:rPr lang="en-GB" sz="2000" b="1" dirty="0"/>
              <a:t>according to the expectation of how long the deceased would have been able to provide the financial support, </a:t>
            </a:r>
            <a:r>
              <a:rPr lang="en-GB" sz="2000" b="1" dirty="0" smtClean="0"/>
              <a:t>had he </a:t>
            </a:r>
            <a:r>
              <a:rPr lang="en-GB" sz="2000" b="1" dirty="0"/>
              <a:t>or she not been involved in the fatal accident</a:t>
            </a:r>
            <a:endParaRPr lang="en-GB" sz="2000" b="1" dirty="0">
              <a:solidFill>
                <a:srgbClr val="E67110"/>
              </a:solidFill>
            </a:endParaRPr>
          </a:p>
          <a:p>
            <a:pPr marL="717550" lvl="1" indent="-363538" algn="just" defTabSz="981075">
              <a:spcBef>
                <a:spcPct val="50000"/>
              </a:spcBef>
              <a:buClr>
                <a:srgbClr val="FF6600"/>
              </a:buClr>
              <a:buSzPct val="70000"/>
              <a:buFont typeface="Wingdings" pitchFamily="2" charset="2"/>
              <a:buChar char="q"/>
              <a:tabLst>
                <a:tab pos="717550" algn="l"/>
              </a:tabLst>
            </a:pPr>
            <a:endParaRPr lang="en-GB" sz="2600" b="1" dirty="0">
              <a:solidFill>
                <a:srgbClr val="FF6600"/>
              </a:solidFill>
              <a:latin typeface="Arial"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5"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smtClean="0">
                <a:solidFill>
                  <a:srgbClr val="E67110"/>
                </a:solidFill>
              </a:rPr>
              <a:t>Financial dependency</a:t>
            </a:r>
            <a:endParaRPr lang="en-GB" sz="3600" dirty="0">
              <a:solidFill>
                <a:srgbClr val="EC8F14"/>
              </a:solidFill>
              <a:latin typeface="Arial" charset="0"/>
            </a:endParaRPr>
          </a:p>
        </p:txBody>
      </p:sp>
    </p:spTree>
    <p:extLst>
      <p:ext uri="{BB962C8B-B14F-4D97-AF65-F5344CB8AC3E}">
        <p14:creationId xmlns:p14="http://schemas.microsoft.com/office/powerpoint/2010/main" val="348184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rgbClr val="00660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rgbClr val="00660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rgbClr val="00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6" name="Text Box 2"/>
          <p:cNvSpPr txBox="1">
            <a:spLocks noChangeArrowheads="1"/>
          </p:cNvSpPr>
          <p:nvPr/>
        </p:nvSpPr>
        <p:spPr bwMode="auto">
          <a:xfrm>
            <a:off x="-612576" y="188640"/>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smtClean="0">
                <a:solidFill>
                  <a:srgbClr val="E67110"/>
                </a:solidFill>
              </a:rPr>
              <a:t>Similarities</a:t>
            </a:r>
            <a:endParaRPr lang="en-GB" sz="3600" dirty="0">
              <a:solidFill>
                <a:srgbClr val="EC8F14"/>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1897332"/>
              </p:ext>
            </p:extLst>
          </p:nvPr>
        </p:nvGraphicFramePr>
        <p:xfrm>
          <a:off x="467544" y="1822450"/>
          <a:ext cx="8496944" cy="4054823"/>
        </p:xfrm>
        <a:graphic>
          <a:graphicData uri="http://schemas.openxmlformats.org/drawingml/2006/table">
            <a:tbl>
              <a:tblPr>
                <a:tableStyleId>{5C22544A-7EE6-4342-B048-85BDC9FD1C3A}</a:tableStyleId>
              </a:tblPr>
              <a:tblGrid>
                <a:gridCol w="2043112">
                  <a:extLst>
                    <a:ext uri="{9D8B030D-6E8A-4147-A177-3AD203B41FA5}">
                      <a16:colId xmlns:a16="http://schemas.microsoft.com/office/drawing/2014/main" val="20000"/>
                    </a:ext>
                  </a:extLst>
                </a:gridCol>
                <a:gridCol w="1586417">
                  <a:extLst>
                    <a:ext uri="{9D8B030D-6E8A-4147-A177-3AD203B41FA5}">
                      <a16:colId xmlns:a16="http://schemas.microsoft.com/office/drawing/2014/main" val="20001"/>
                    </a:ext>
                  </a:extLst>
                </a:gridCol>
                <a:gridCol w="925410">
                  <a:extLst>
                    <a:ext uri="{9D8B030D-6E8A-4147-A177-3AD203B41FA5}">
                      <a16:colId xmlns:a16="http://schemas.microsoft.com/office/drawing/2014/main" val="20002"/>
                    </a:ext>
                  </a:extLst>
                </a:gridCol>
                <a:gridCol w="1237886">
                  <a:extLst>
                    <a:ext uri="{9D8B030D-6E8A-4147-A177-3AD203B41FA5}">
                      <a16:colId xmlns:a16="http://schemas.microsoft.com/office/drawing/2014/main" val="20003"/>
                    </a:ext>
                  </a:extLst>
                </a:gridCol>
                <a:gridCol w="1201831">
                  <a:extLst>
                    <a:ext uri="{9D8B030D-6E8A-4147-A177-3AD203B41FA5}">
                      <a16:colId xmlns:a16="http://schemas.microsoft.com/office/drawing/2014/main" val="20004"/>
                    </a:ext>
                  </a:extLst>
                </a:gridCol>
                <a:gridCol w="1502288">
                  <a:extLst>
                    <a:ext uri="{9D8B030D-6E8A-4147-A177-3AD203B41FA5}">
                      <a16:colId xmlns:a16="http://schemas.microsoft.com/office/drawing/2014/main" val="20005"/>
                    </a:ext>
                  </a:extLst>
                </a:gridCol>
              </a:tblGrid>
              <a:tr h="249823">
                <a:tc gridSpan="6">
                  <a:txBody>
                    <a:bodyPr/>
                    <a:lstStyle/>
                    <a:p>
                      <a:pPr algn="l" fontAlgn="b"/>
                      <a:r>
                        <a:rPr lang="en-GB" sz="1200" u="none" strike="noStrike" dirty="0">
                          <a:effectLst/>
                        </a:rPr>
                        <a:t>Period between death and date of trial is 5 years, 5 months, 15 days = 5.4575 decimal years.</a:t>
                      </a:r>
                      <a:endParaRPr lang="en-GB" sz="12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49823">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16/10/2012</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100" u="none" strike="noStrike">
                          <a:effectLst/>
                        </a:rPr>
                        <a:t>to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31/03/2018</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249823">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461212">
                <a:tc gridSpan="5">
                  <a:txBody>
                    <a:bodyPr/>
                    <a:lstStyle/>
                    <a:p>
                      <a:pPr algn="l" fontAlgn="b"/>
                      <a:r>
                        <a:rPr lang="en-GB" sz="1200" u="none" strike="noStrike">
                          <a:effectLst/>
                        </a:rPr>
                        <a:t>Factor for possible early death - from Table E on page 25 of Ogden Tables 7th Edition</a:t>
                      </a:r>
                      <a:endParaRPr lang="en-GB" sz="12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422778">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r>
                        <a:rPr lang="en-GB" sz="1100" u="none" strike="noStrike">
                          <a:effectLst/>
                        </a:rPr>
                        <a:t>Female aged 44 and 5 years between death &amp; trial:</a:t>
                      </a:r>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r" fontAlgn="b"/>
                      <a:r>
                        <a:rPr lang="en-GB" sz="1200" u="none" strike="noStrike">
                          <a:effectLst/>
                        </a:rPr>
                        <a:t>1</a:t>
                      </a:r>
                      <a:endParaRPr lang="en-GB" sz="12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249823">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230606">
                <a:tc gridSpan="2">
                  <a:txBody>
                    <a:bodyPr/>
                    <a:lstStyle/>
                    <a:p>
                      <a:pPr algn="l" fontAlgn="b"/>
                      <a:r>
                        <a:rPr lang="en-GB" sz="1100" u="none" strike="noStrike">
                          <a:effectLst/>
                        </a:rPr>
                        <a:t>Joint income (net of Tax &amp; NI)</a:t>
                      </a:r>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23060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100" u="none" strike="noStrike">
                          <a:effectLst/>
                        </a:rPr>
                        <a:t>Deceased</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£193,310</a:t>
                      </a:r>
                      <a:endParaRPr lang="en-GB" sz="11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3060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100" u="none" strike="noStrike">
                          <a:effectLst/>
                        </a:rPr>
                        <a:t>Dependant</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£205,564</a:t>
                      </a:r>
                      <a:endParaRPr lang="en-GB" sz="11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4021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£398,874</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9"/>
                  </a:ext>
                </a:extLst>
              </a:tr>
              <a:tr h="240215">
                <a:tc gridSpan="2">
                  <a:txBody>
                    <a:bodyPr/>
                    <a:lstStyle/>
                    <a:p>
                      <a:pPr algn="l" fontAlgn="b"/>
                      <a:r>
                        <a:rPr lang="en-GB" sz="1100" u="none" strike="noStrike">
                          <a:effectLst/>
                        </a:rPr>
                        <a:t>Dependency ratio at 75% of joint income</a:t>
                      </a:r>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£299,156</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0"/>
                  </a:ext>
                </a:extLst>
              </a:tr>
              <a:tr h="230606">
                <a:tc>
                  <a:txBody>
                    <a:bodyPr/>
                    <a:lstStyle/>
                    <a:p>
                      <a:pPr algn="l" fontAlgn="b"/>
                      <a:r>
                        <a:rPr lang="en-GB" sz="1100" u="none" strike="noStrike">
                          <a:effectLst/>
                        </a:rPr>
                        <a:t>Less: </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1"/>
                  </a:ext>
                </a:extLst>
              </a:tr>
              <a:tr h="230606">
                <a:tc gridSpan="2">
                  <a:txBody>
                    <a:bodyPr/>
                    <a:lstStyle/>
                    <a:p>
                      <a:pPr algn="l" fontAlgn="b"/>
                      <a:r>
                        <a:rPr lang="en-GB" sz="1100" u="none" strike="noStrike">
                          <a:effectLst/>
                        </a:rPr>
                        <a:t>Dependants' net income as above</a:t>
                      </a:r>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100" u="none" strike="noStrike">
                          <a:effectLst/>
                        </a:rPr>
                        <a:t>205,564</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2"/>
                  </a:ext>
                </a:extLst>
              </a:tr>
              <a:tr h="538081">
                <a:tc gridSpan="3">
                  <a:txBody>
                    <a:bodyPr/>
                    <a:lstStyle/>
                    <a:p>
                      <a:pPr algn="l" fontAlgn="b"/>
                      <a:r>
                        <a:rPr lang="en-GB" sz="1400" u="none" strike="noStrike">
                          <a:effectLst/>
                        </a:rPr>
                        <a:t>PRE-TRIAL LOSS OF FINANCIAL DEPENDENCY</a:t>
                      </a:r>
                      <a:endParaRPr lang="en-GB" sz="1400" b="1"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endParaRPr lang="en-GB"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400" u="none" strike="noStrike">
                          <a:effectLst/>
                        </a:rPr>
                        <a:t>£93,592</a:t>
                      </a:r>
                      <a:endParaRPr lang="en-GB" sz="14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4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972508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28600" y="2514600"/>
            <a:ext cx="8534400" cy="4146344"/>
          </a:xfrm>
          <a:prstGeom prst="rect">
            <a:avLst/>
          </a:prstGeom>
          <a:noFill/>
          <a:ln w="9525">
            <a:noFill/>
            <a:miter lim="800000"/>
            <a:headEnd/>
            <a:tailEnd/>
          </a:ln>
          <a:effectLst/>
        </p:spPr>
        <p:txBody>
          <a:bodyPr lIns="98124" tIns="49062" rIns="98124" bIns="49062">
            <a:spAutoFit/>
          </a:bodyPr>
          <a:lstStyle/>
          <a:p>
            <a:pPr marL="354013" indent="-354013">
              <a:buFont typeface="Arial" panose="020B0604020202020204" pitchFamily="34" charset="0"/>
              <a:buChar char="•"/>
            </a:pPr>
            <a:r>
              <a:rPr lang="en-GB" sz="2400" dirty="0"/>
              <a:t>The current approach of the </a:t>
            </a:r>
            <a:r>
              <a:rPr lang="en-GB" sz="2400" dirty="0" smtClean="0"/>
              <a:t>courts</a:t>
            </a:r>
            <a:r>
              <a:rPr lang="en-GB" sz="2400" dirty="0"/>
              <a:t>, except in Scotland, is to assess the multiplier as at the </a:t>
            </a:r>
            <a:r>
              <a:rPr lang="en-GB" sz="2400" b="1" u="sng" dirty="0"/>
              <a:t>date of death </a:t>
            </a:r>
            <a:r>
              <a:rPr lang="en-GB" sz="2800" dirty="0"/>
              <a:t>(</a:t>
            </a:r>
            <a:r>
              <a:rPr lang="en-GB" sz="2400" b="1" dirty="0"/>
              <a:t>Cookson </a:t>
            </a:r>
            <a:r>
              <a:rPr lang="en-GB" sz="2400" b="1" dirty="0" smtClean="0"/>
              <a:t>v Knowles </a:t>
            </a:r>
            <a:r>
              <a:rPr lang="en-GB" sz="2400" b="1" dirty="0"/>
              <a:t>[1979] AC 556</a:t>
            </a:r>
            <a:r>
              <a:rPr lang="en-GB" sz="2800" dirty="0"/>
              <a:t>)</a:t>
            </a:r>
            <a:r>
              <a:rPr lang="en-GB" sz="2600" b="1" dirty="0" smtClean="0">
                <a:solidFill>
                  <a:srgbClr val="FF6600"/>
                </a:solidFill>
                <a:latin typeface="Arial" charset="0"/>
              </a:rPr>
              <a:t>	</a:t>
            </a:r>
          </a:p>
          <a:p>
            <a:pPr marL="354013" indent="-354013">
              <a:buFont typeface="Arial" panose="020B0604020202020204" pitchFamily="34" charset="0"/>
              <a:buChar char="•"/>
            </a:pPr>
            <a:r>
              <a:rPr lang="en-GB" sz="2400" dirty="0" smtClean="0"/>
              <a:t>The </a:t>
            </a:r>
            <a:r>
              <a:rPr lang="en-GB" sz="2400" dirty="0"/>
              <a:t>Law Commission </a:t>
            </a:r>
            <a:r>
              <a:rPr lang="en-GB" sz="2400" dirty="0" smtClean="0"/>
              <a:t>stated </a:t>
            </a:r>
            <a:r>
              <a:rPr lang="en-GB" sz="2400" dirty="0"/>
              <a:t>that the current approach</a:t>
            </a:r>
          </a:p>
          <a:p>
            <a:pPr marL="354013" indent="-354013"/>
            <a:r>
              <a:rPr lang="en-GB" sz="2400" dirty="0" smtClean="0"/>
              <a:t>	incorporates </a:t>
            </a:r>
            <a:r>
              <a:rPr lang="en-GB" sz="2400" dirty="0"/>
              <a:t>an actuarial flaw in that it incorporates </a:t>
            </a:r>
            <a:r>
              <a:rPr lang="en-GB" sz="2400" dirty="0" smtClean="0"/>
              <a:t>a discount </a:t>
            </a:r>
            <a:r>
              <a:rPr lang="en-GB" sz="2400" dirty="0"/>
              <a:t>for early receipt in the period prior to trial or </a:t>
            </a:r>
            <a:r>
              <a:rPr lang="en-GB" sz="2400" dirty="0" smtClean="0"/>
              <a:t>assessment</a:t>
            </a:r>
          </a:p>
          <a:p>
            <a:pPr marL="354013" indent="-354013">
              <a:buFont typeface="Arial" panose="020B0604020202020204" pitchFamily="34" charset="0"/>
              <a:buChar char="•"/>
            </a:pPr>
            <a:r>
              <a:rPr lang="en-GB" sz="2400" dirty="0" smtClean="0">
                <a:solidFill>
                  <a:srgbClr val="E67110"/>
                </a:solidFill>
                <a:latin typeface="Arial" charset="0"/>
              </a:rPr>
              <a:t>The Actuarial Approach calculates multipliers from date of trial.</a:t>
            </a:r>
          </a:p>
          <a:p>
            <a:pPr marL="354013" lvl="1" indent="-354013" algn="just" defTabSz="981075">
              <a:spcBef>
                <a:spcPct val="50000"/>
              </a:spcBef>
              <a:buClr>
                <a:srgbClr val="FF6600"/>
              </a:buClr>
              <a:buSzPct val="70000"/>
              <a:buFont typeface="Wingdings" pitchFamily="2" charset="2"/>
              <a:buChar char="q"/>
            </a:pPr>
            <a:endParaRPr lang="en-GB" sz="2600" b="1" dirty="0">
              <a:solidFill>
                <a:srgbClr val="FF6600"/>
              </a:solidFill>
              <a:latin typeface="Arial"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4" name="Text Box 2"/>
          <p:cNvSpPr txBox="1">
            <a:spLocks noChangeArrowheads="1"/>
          </p:cNvSpPr>
          <p:nvPr/>
        </p:nvSpPr>
        <p:spPr bwMode="auto">
          <a:xfrm>
            <a:off x="-76200" y="1412776"/>
            <a:ext cx="9220200" cy="653080"/>
          </a:xfrm>
          <a:prstGeom prst="rect">
            <a:avLst/>
          </a:prstGeom>
          <a:noFill/>
          <a:ln w="9525">
            <a:noFill/>
            <a:miter lim="800000"/>
            <a:headEnd/>
            <a:tailEnd/>
          </a:ln>
          <a:effectLst/>
        </p:spPr>
        <p:txBody>
          <a:bodyPr lIns="98124" tIns="49062" rIns="98124" bIns="49062">
            <a:spAutoFit/>
          </a:bodyPr>
          <a:lstStyle/>
          <a:p>
            <a:pPr algn="ctr" defTabSz="981075">
              <a:spcBef>
                <a:spcPct val="50000"/>
              </a:spcBef>
            </a:pPr>
            <a:r>
              <a:rPr lang="en-GB" sz="3600" dirty="0" smtClean="0">
                <a:solidFill>
                  <a:srgbClr val="E67110"/>
                </a:solidFill>
              </a:rPr>
              <a:t>“</a:t>
            </a:r>
            <a:r>
              <a:rPr lang="en-GB" sz="3600" dirty="0">
                <a:solidFill>
                  <a:srgbClr val="E67110"/>
                </a:solidFill>
              </a:rPr>
              <a:t>Current Approach” –v- </a:t>
            </a:r>
            <a:r>
              <a:rPr lang="en-GB" sz="3600" dirty="0" smtClean="0">
                <a:solidFill>
                  <a:srgbClr val="E67110"/>
                </a:solidFill>
              </a:rPr>
              <a:t>“</a:t>
            </a:r>
            <a:r>
              <a:rPr lang="en-GB" sz="3600" dirty="0">
                <a:solidFill>
                  <a:srgbClr val="E67110"/>
                </a:solidFill>
              </a:rPr>
              <a:t>Actuarial Approach</a:t>
            </a:r>
            <a:r>
              <a:rPr lang="en-GB" sz="3600" dirty="0" smtClean="0">
                <a:solidFill>
                  <a:srgbClr val="E67110"/>
                </a:solidFill>
              </a:rPr>
              <a:t>”</a:t>
            </a:r>
            <a:endParaRPr lang="en-GB" sz="3600" dirty="0">
              <a:solidFill>
                <a:srgbClr val="EC8F14"/>
              </a:solidFill>
              <a:latin typeface="Arial" charset="0"/>
            </a:endParaRPr>
          </a:p>
        </p:txBody>
      </p:sp>
    </p:spTree>
    <p:extLst>
      <p:ext uri="{BB962C8B-B14F-4D97-AF65-F5344CB8AC3E}">
        <p14:creationId xmlns:p14="http://schemas.microsoft.com/office/powerpoint/2010/main" val="86573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rgbClr val="00660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rgbClr val="00660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rgbClr val="00660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3" end="3"/>
                                            </p:txEl>
                                          </p:spTgt>
                                        </p:tgtEl>
                                        <p:attrNameLst>
                                          <p:attrName>ppt_c</p:attrName>
                                        </p:attrNameLst>
                                      </p:cBhvr>
                                      <p:to>
                                        <a:srgbClr val="00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a:solidFill>
                  <a:srgbClr val="E67110"/>
                </a:solidFill>
              </a:rPr>
              <a:t>Changes in the law</a:t>
            </a:r>
          </a:p>
        </p:txBody>
      </p:sp>
      <p:sp>
        <p:nvSpPr>
          <p:cNvPr id="6" name="Rectangle 5"/>
          <p:cNvSpPr/>
          <p:nvPr/>
        </p:nvSpPr>
        <p:spPr>
          <a:xfrm>
            <a:off x="539552" y="2171620"/>
            <a:ext cx="8424936" cy="3185487"/>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400" dirty="0" smtClean="0"/>
              <a:t>Supreme </a:t>
            </a:r>
            <a:r>
              <a:rPr lang="en-GB" sz="2400" dirty="0"/>
              <a:t>Court's decision in </a:t>
            </a:r>
            <a:r>
              <a:rPr lang="en-GB" sz="2400" dirty="0" err="1"/>
              <a:t>Knauer</a:t>
            </a:r>
            <a:r>
              <a:rPr lang="en-GB" sz="2400" dirty="0"/>
              <a:t> v Ministry of Justice </a:t>
            </a:r>
            <a:r>
              <a:rPr lang="en-GB" sz="2400" dirty="0" smtClean="0"/>
              <a:t>(2016) </a:t>
            </a:r>
            <a:r>
              <a:rPr lang="en-GB" sz="2400" dirty="0"/>
              <a:t>UKSC </a:t>
            </a:r>
            <a:r>
              <a:rPr lang="en-GB" sz="2400" dirty="0" smtClean="0"/>
              <a:t>9 – calculate loss of dependency from date of trial, not date of death</a:t>
            </a:r>
          </a:p>
          <a:p>
            <a:pPr marL="717550" indent="-363538" algn="just" defTabSz="981075">
              <a:spcBef>
                <a:spcPct val="50000"/>
              </a:spcBef>
              <a:buClr>
                <a:srgbClr val="FF6600"/>
              </a:buClr>
              <a:buSzPct val="70000"/>
              <a:buFont typeface="Wingdings" pitchFamily="2" charset="2"/>
              <a:buChar char="§"/>
            </a:pPr>
            <a:r>
              <a:rPr lang="en-GB" sz="2400" dirty="0" smtClean="0">
                <a:solidFill>
                  <a:srgbClr val="E67110"/>
                </a:solidFill>
              </a:rPr>
              <a:t>The discount rate was changed to -0.75% (minus 0.75%) – this has a very significant impact on quantum</a:t>
            </a:r>
          </a:p>
          <a:p>
            <a:pPr marL="717550" indent="-363538" algn="just" defTabSz="981075">
              <a:spcBef>
                <a:spcPct val="50000"/>
              </a:spcBef>
              <a:buClr>
                <a:srgbClr val="FF6600"/>
              </a:buClr>
              <a:buSzPct val="70000"/>
              <a:buFont typeface="Wingdings" pitchFamily="2" charset="2"/>
              <a:buChar char="§"/>
            </a:pPr>
            <a:endParaRPr lang="en-GB" sz="2300" dirty="0">
              <a:solidFill>
                <a:srgbClr val="E67110"/>
              </a:solidFill>
            </a:endParaRPr>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2425300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1156"/>
            <a:ext cx="2808312" cy="876844"/>
          </a:xfrm>
          <a:prstGeom prst="rect">
            <a:avLst/>
          </a:prstGeom>
        </p:spPr>
      </p:pic>
      <p:sp>
        <p:nvSpPr>
          <p:cNvPr id="7" name="Text Box 2"/>
          <p:cNvSpPr txBox="1">
            <a:spLocks noChangeArrowheads="1"/>
          </p:cNvSpPr>
          <p:nvPr/>
        </p:nvSpPr>
        <p:spPr bwMode="auto">
          <a:xfrm>
            <a:off x="-76200" y="1340768"/>
            <a:ext cx="9220200" cy="653080"/>
          </a:xfrm>
          <a:prstGeom prst="rect">
            <a:avLst/>
          </a:prstGeom>
          <a:noFill/>
          <a:ln w="9525">
            <a:noFill/>
            <a:miter lim="800000"/>
            <a:headEnd/>
            <a:tailEnd/>
          </a:ln>
          <a:effectLst/>
        </p:spPr>
        <p:txBody>
          <a:bodyPr lIns="98124" tIns="49062" rIns="98124" bIns="49062">
            <a:spAutoFit/>
          </a:bodyPr>
          <a:lstStyle/>
          <a:p>
            <a:pPr marL="354012" algn="ctr" defTabSz="981075">
              <a:spcBef>
                <a:spcPct val="50000"/>
              </a:spcBef>
              <a:buClr>
                <a:srgbClr val="FF6600"/>
              </a:buClr>
              <a:buSzPct val="70000"/>
            </a:pPr>
            <a:r>
              <a:rPr lang="en-GB" sz="3600" dirty="0" smtClean="0">
                <a:solidFill>
                  <a:srgbClr val="E67110"/>
                </a:solidFill>
              </a:rPr>
              <a:t>The calculations</a:t>
            </a:r>
            <a:endParaRPr lang="en-GB" sz="3600" dirty="0">
              <a:solidFill>
                <a:srgbClr val="E67110"/>
              </a:solidFill>
            </a:endParaRPr>
          </a:p>
        </p:txBody>
      </p:sp>
      <p:sp>
        <p:nvSpPr>
          <p:cNvPr id="6" name="Rectangle 5"/>
          <p:cNvSpPr/>
          <p:nvPr/>
        </p:nvSpPr>
        <p:spPr>
          <a:xfrm>
            <a:off x="467544" y="1993848"/>
            <a:ext cx="8424936" cy="6517169"/>
          </a:xfrm>
          <a:prstGeom prst="rect">
            <a:avLst/>
          </a:prstGeom>
        </p:spPr>
        <p:txBody>
          <a:bodyPr wrap="square">
            <a:spAutoFit/>
          </a:bodyPr>
          <a:lstStyle/>
          <a:p>
            <a:pPr marL="717550" indent="-363538" algn="just" defTabSz="981075">
              <a:spcBef>
                <a:spcPct val="50000"/>
              </a:spcBef>
              <a:buClr>
                <a:srgbClr val="FF6600"/>
              </a:buClr>
              <a:buSzPct val="70000"/>
              <a:buFont typeface="Wingdings" pitchFamily="2" charset="2"/>
              <a:buChar char="§"/>
            </a:pPr>
            <a:r>
              <a:rPr lang="en-GB" sz="2300" b="1" dirty="0" smtClean="0"/>
              <a:t>There are two periods for which </a:t>
            </a:r>
            <a:r>
              <a:rPr lang="en-GB" sz="2300" b="1" dirty="0" err="1" smtClean="0"/>
              <a:t>calcs</a:t>
            </a:r>
            <a:r>
              <a:rPr lang="en-GB" sz="2300" b="1" dirty="0" smtClean="0"/>
              <a:t> are needed:</a:t>
            </a:r>
          </a:p>
          <a:p>
            <a:pPr marL="717550" indent="-363538" algn="just" defTabSz="981075">
              <a:spcBef>
                <a:spcPct val="50000"/>
              </a:spcBef>
              <a:buClr>
                <a:srgbClr val="FF6600"/>
              </a:buClr>
              <a:buSzPct val="70000"/>
              <a:buFont typeface="Wingdings" pitchFamily="2" charset="2"/>
              <a:buChar char="§"/>
            </a:pPr>
            <a:r>
              <a:rPr lang="en-GB" dirty="0" smtClean="0"/>
              <a:t>The </a:t>
            </a:r>
            <a:r>
              <a:rPr lang="en-GB" dirty="0"/>
              <a:t>expected period from date of death </a:t>
            </a:r>
            <a:r>
              <a:rPr lang="en-GB" dirty="0" smtClean="0"/>
              <a:t>in </a:t>
            </a:r>
            <a:r>
              <a:rPr lang="en-GB" dirty="0"/>
              <a:t>which the deceased would have been capable of providing </a:t>
            </a:r>
            <a:r>
              <a:rPr lang="en-GB" dirty="0" smtClean="0"/>
              <a:t>the dependency;</a:t>
            </a:r>
          </a:p>
          <a:p>
            <a:pPr marL="717550" indent="-363538" algn="just" defTabSz="981075">
              <a:spcBef>
                <a:spcPct val="50000"/>
              </a:spcBef>
              <a:buClr>
                <a:srgbClr val="FF6600"/>
              </a:buClr>
              <a:buSzPct val="70000"/>
              <a:buFont typeface="Wingdings" pitchFamily="2" charset="2"/>
              <a:buChar char="§"/>
            </a:pPr>
            <a:r>
              <a:rPr lang="en-GB" dirty="0"/>
              <a:t>The expected period from the date of </a:t>
            </a:r>
            <a:r>
              <a:rPr lang="en-GB" dirty="0" smtClean="0"/>
              <a:t>death in which the dependant would have been able to receive the dependency.</a:t>
            </a:r>
          </a:p>
          <a:p>
            <a:pPr marL="717550" indent="-363538" algn="just" defTabSz="981075">
              <a:spcBef>
                <a:spcPct val="50000"/>
              </a:spcBef>
              <a:buClr>
                <a:srgbClr val="FF6600"/>
              </a:buClr>
              <a:buSzPct val="70000"/>
              <a:buFont typeface="Wingdings" pitchFamily="2" charset="2"/>
              <a:buChar char="§"/>
            </a:pPr>
            <a:r>
              <a:rPr lang="en-GB" dirty="0" smtClean="0"/>
              <a:t>And, as in Personal Injury cases: </a:t>
            </a:r>
          </a:p>
          <a:p>
            <a:pPr marL="1174750" lvl="1" indent="-363538" algn="just" defTabSz="981075">
              <a:spcBef>
                <a:spcPct val="50000"/>
              </a:spcBef>
              <a:buClr>
                <a:srgbClr val="FF6600"/>
              </a:buClr>
              <a:buSzPct val="70000"/>
              <a:buFont typeface="Wingdings" pitchFamily="2" charset="2"/>
              <a:buChar char="§"/>
            </a:pPr>
            <a:r>
              <a:rPr lang="en-GB" dirty="0" smtClean="0"/>
              <a:t>these periods need to be split between the pre-trial period and the post trial period</a:t>
            </a:r>
          </a:p>
          <a:p>
            <a:pPr marL="1174750" lvl="1" indent="-363538" algn="just" defTabSz="981075">
              <a:spcBef>
                <a:spcPct val="50000"/>
              </a:spcBef>
              <a:buClr>
                <a:srgbClr val="FF6600"/>
              </a:buClr>
              <a:buSzPct val="70000"/>
              <a:buFont typeface="Wingdings" pitchFamily="2" charset="2"/>
              <a:buChar char="§"/>
            </a:pPr>
            <a:r>
              <a:rPr lang="en-GB" dirty="0" smtClean="0"/>
              <a:t>Factors to adjust for the likelihood that the victim would not have survived for whole of pre-trial (Table E) and for post trial periods (Table F).</a:t>
            </a:r>
          </a:p>
          <a:p>
            <a:pPr marL="1174750" lvl="1" indent="-363538" algn="just" defTabSz="981075">
              <a:spcBef>
                <a:spcPct val="50000"/>
              </a:spcBef>
              <a:buClr>
                <a:srgbClr val="FF6600"/>
              </a:buClr>
              <a:buSzPct val="70000"/>
              <a:buFont typeface="Wingdings" pitchFamily="2" charset="2"/>
              <a:buChar char="§"/>
            </a:pPr>
            <a:r>
              <a:rPr lang="en-GB" dirty="0" smtClean="0"/>
              <a:t>Apply factor for contingencies other than death (Tables A - D).</a:t>
            </a:r>
          </a:p>
          <a:p>
            <a:pPr marL="717550" indent="-363538" algn="just" defTabSz="981075">
              <a:spcBef>
                <a:spcPct val="50000"/>
              </a:spcBef>
              <a:buClr>
                <a:srgbClr val="FF6600"/>
              </a:buClr>
              <a:buSzPct val="70000"/>
              <a:buFont typeface="Wingdings" pitchFamily="2" charset="2"/>
              <a:buChar char="§"/>
            </a:pPr>
            <a:endParaRPr lang="en-GB" dirty="0"/>
          </a:p>
          <a:p>
            <a:pPr marL="717550" indent="-363538" algn="just" defTabSz="981075">
              <a:spcBef>
                <a:spcPct val="50000"/>
              </a:spcBef>
              <a:buClr>
                <a:srgbClr val="FF6600"/>
              </a:buClr>
              <a:buSzPct val="70000"/>
              <a:buFont typeface="Wingdings" pitchFamily="2" charset="2"/>
              <a:buChar char="§"/>
            </a:pPr>
            <a:endParaRPr lang="en-GB" dirty="0" smtClean="0"/>
          </a:p>
          <a:p>
            <a:pPr marL="717550" indent="-363538" algn="just" defTabSz="981075">
              <a:spcBef>
                <a:spcPct val="50000"/>
              </a:spcBef>
              <a:buClr>
                <a:srgbClr val="FF6600"/>
              </a:buClr>
              <a:buSzPct val="70000"/>
              <a:buFont typeface="Wingdings" pitchFamily="2" charset="2"/>
              <a:buChar char="§"/>
            </a:pPr>
            <a:endParaRPr lang="en-GB" dirty="0"/>
          </a:p>
          <a:p>
            <a:pPr marL="717550" indent="-363538" algn="just" defTabSz="981075">
              <a:spcBef>
                <a:spcPct val="50000"/>
              </a:spcBef>
              <a:buClr>
                <a:srgbClr val="FF6600"/>
              </a:buClr>
              <a:buSzPct val="70000"/>
              <a:buFont typeface="Wingdings" pitchFamily="2" charset="2"/>
              <a:buChar char="§"/>
            </a:pPr>
            <a:endParaRPr lang="en-GB" dirty="0" smtClean="0"/>
          </a:p>
          <a:p>
            <a:pPr marL="717550" lvl="1" indent="-363538" algn="just" defTabSz="981075">
              <a:spcBef>
                <a:spcPct val="50000"/>
              </a:spcBef>
              <a:buClr>
                <a:srgbClr val="FF6600"/>
              </a:buClr>
              <a:buSzPct val="70000"/>
              <a:buFont typeface="Wingdings" pitchFamily="2" charset="2"/>
              <a:buChar char="q"/>
            </a:pPr>
            <a:endParaRPr lang="en-GB" sz="2300" b="1" dirty="0"/>
          </a:p>
        </p:txBody>
      </p:sp>
    </p:spTree>
    <p:extLst>
      <p:ext uri="{BB962C8B-B14F-4D97-AF65-F5344CB8AC3E}">
        <p14:creationId xmlns:p14="http://schemas.microsoft.com/office/powerpoint/2010/main" val="197164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FF66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FF6600"/>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2498</TotalTime>
  <Words>1466</Words>
  <Application>Microsoft Office PowerPoint</Application>
  <PresentationFormat>On-screen Show (4:3)</PresentationFormat>
  <Paragraphs>467</Paragraphs>
  <Slides>18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Wingdings</vt:lpstr>
      <vt:lpstr>Default Design</vt:lpstr>
      <vt:lpstr>Custom Design</vt:lpstr>
      <vt:lpstr>A FATAL MISTAKE?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Milsted Langdon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Isaacs</dc:creator>
  <cp:lastModifiedBy>Author</cp:lastModifiedBy>
  <cp:revision>115</cp:revision>
  <dcterms:created xsi:type="dcterms:W3CDTF">2009-04-06T09:36:14Z</dcterms:created>
  <dcterms:modified xsi:type="dcterms:W3CDTF">2018-07-04T08:34:08Z</dcterms:modified>
</cp:coreProperties>
</file>