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1" r:id="rId2"/>
  </p:sldMasterIdLst>
  <p:notesMasterIdLst>
    <p:notesMasterId r:id="rId21"/>
  </p:notesMasterIdLst>
  <p:sldIdLst>
    <p:sldId id="256" r:id="rId3"/>
    <p:sldId id="266" r:id="rId4"/>
    <p:sldId id="287" r:id="rId5"/>
    <p:sldId id="288" r:id="rId6"/>
    <p:sldId id="289" r:id="rId7"/>
    <p:sldId id="299" r:id="rId8"/>
    <p:sldId id="290" r:id="rId9"/>
    <p:sldId id="291" r:id="rId10"/>
    <p:sldId id="292" r:id="rId11"/>
    <p:sldId id="293" r:id="rId12"/>
    <p:sldId id="300" r:id="rId13"/>
    <p:sldId id="301" r:id="rId14"/>
    <p:sldId id="302" r:id="rId15"/>
    <p:sldId id="294" r:id="rId16"/>
    <p:sldId id="295" r:id="rId17"/>
    <p:sldId id="296" r:id="rId18"/>
    <p:sldId id="297" r:id="rId19"/>
    <p:sldId id="298" r:id="rId20"/>
  </p:sldIdLst>
  <p:sldSz cx="9144000" cy="6858000" type="screen4x3"/>
  <p:notesSz cx="6797675" cy="9926638"/>
  <p:defaultTextStyle>
    <a:defPPr>
      <a:defRPr lang="en-GB"/>
    </a:defPPr>
    <a:lvl1pPr algn="l" rtl="0" fontAlgn="base">
      <a:spcBef>
        <a:spcPct val="0"/>
      </a:spcBef>
      <a:spcAft>
        <a:spcPct val="0"/>
      </a:spcAft>
      <a:defRPr kern="1200">
        <a:solidFill>
          <a:srgbClr val="FF6600"/>
        </a:solidFill>
        <a:latin typeface="Arial" charset="0"/>
        <a:ea typeface="+mn-ea"/>
        <a:cs typeface="Arial" charset="0"/>
      </a:defRPr>
    </a:lvl1pPr>
    <a:lvl2pPr marL="457200" algn="l" rtl="0" fontAlgn="base">
      <a:spcBef>
        <a:spcPct val="0"/>
      </a:spcBef>
      <a:spcAft>
        <a:spcPct val="0"/>
      </a:spcAft>
      <a:defRPr kern="1200">
        <a:solidFill>
          <a:srgbClr val="FF6600"/>
        </a:solidFill>
        <a:latin typeface="Arial" charset="0"/>
        <a:ea typeface="+mn-ea"/>
        <a:cs typeface="Arial" charset="0"/>
      </a:defRPr>
    </a:lvl2pPr>
    <a:lvl3pPr marL="914400" algn="l" rtl="0" fontAlgn="base">
      <a:spcBef>
        <a:spcPct val="0"/>
      </a:spcBef>
      <a:spcAft>
        <a:spcPct val="0"/>
      </a:spcAft>
      <a:defRPr kern="1200">
        <a:solidFill>
          <a:srgbClr val="FF6600"/>
        </a:solidFill>
        <a:latin typeface="Arial" charset="0"/>
        <a:ea typeface="+mn-ea"/>
        <a:cs typeface="Arial" charset="0"/>
      </a:defRPr>
    </a:lvl3pPr>
    <a:lvl4pPr marL="1371600" algn="l" rtl="0" fontAlgn="base">
      <a:spcBef>
        <a:spcPct val="0"/>
      </a:spcBef>
      <a:spcAft>
        <a:spcPct val="0"/>
      </a:spcAft>
      <a:defRPr kern="1200">
        <a:solidFill>
          <a:srgbClr val="FF6600"/>
        </a:solidFill>
        <a:latin typeface="Arial" charset="0"/>
        <a:ea typeface="+mn-ea"/>
        <a:cs typeface="Arial" charset="0"/>
      </a:defRPr>
    </a:lvl4pPr>
    <a:lvl5pPr marL="1828800" algn="l" rtl="0" fontAlgn="base">
      <a:spcBef>
        <a:spcPct val="0"/>
      </a:spcBef>
      <a:spcAft>
        <a:spcPct val="0"/>
      </a:spcAft>
      <a:defRPr kern="1200">
        <a:solidFill>
          <a:srgbClr val="FF6600"/>
        </a:solidFill>
        <a:latin typeface="Arial" charset="0"/>
        <a:ea typeface="+mn-ea"/>
        <a:cs typeface="Arial" charset="0"/>
      </a:defRPr>
    </a:lvl5pPr>
    <a:lvl6pPr marL="2286000" algn="l" defTabSz="914400" rtl="0" eaLnBrk="1" latinLnBrk="0" hangingPunct="1">
      <a:defRPr kern="1200">
        <a:solidFill>
          <a:srgbClr val="FF6600"/>
        </a:solidFill>
        <a:latin typeface="Arial" charset="0"/>
        <a:ea typeface="+mn-ea"/>
        <a:cs typeface="Arial" charset="0"/>
      </a:defRPr>
    </a:lvl6pPr>
    <a:lvl7pPr marL="2743200" algn="l" defTabSz="914400" rtl="0" eaLnBrk="1" latinLnBrk="0" hangingPunct="1">
      <a:defRPr kern="1200">
        <a:solidFill>
          <a:srgbClr val="FF6600"/>
        </a:solidFill>
        <a:latin typeface="Arial" charset="0"/>
        <a:ea typeface="+mn-ea"/>
        <a:cs typeface="Arial" charset="0"/>
      </a:defRPr>
    </a:lvl7pPr>
    <a:lvl8pPr marL="3200400" algn="l" defTabSz="914400" rtl="0" eaLnBrk="1" latinLnBrk="0" hangingPunct="1">
      <a:defRPr kern="1200">
        <a:solidFill>
          <a:srgbClr val="FF6600"/>
        </a:solidFill>
        <a:latin typeface="Arial" charset="0"/>
        <a:ea typeface="+mn-ea"/>
        <a:cs typeface="Arial" charset="0"/>
      </a:defRPr>
    </a:lvl8pPr>
    <a:lvl9pPr marL="3657600" algn="l" defTabSz="914400" rtl="0" eaLnBrk="1" latinLnBrk="0" hangingPunct="1">
      <a:defRPr kern="1200">
        <a:solidFill>
          <a:srgbClr val="FF6600"/>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8111"/>
    <a:srgbClr val="E67110"/>
    <a:srgbClr val="EC8F14"/>
    <a:srgbClr val="CC6600"/>
    <a:srgbClr val="996633"/>
    <a:srgbClr val="A50021"/>
    <a:srgbClr val="99330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293" autoAdjust="0"/>
    <p:restoredTop sz="94659" autoAdjust="0"/>
  </p:normalViewPr>
  <p:slideViewPr>
    <p:cSldViewPr>
      <p:cViewPr varScale="1">
        <p:scale>
          <a:sx n="109" d="100"/>
          <a:sy n="109" d="100"/>
        </p:scale>
        <p:origin x="198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846"/>
    </p:cViewPr>
  </p:sorterViewPr>
  <p:notesViewPr>
    <p:cSldViewPr>
      <p:cViewPr varScale="1">
        <p:scale>
          <a:sx n="51" d="100"/>
          <a:sy n="51" d="100"/>
        </p:scale>
        <p:origin x="-3006" y="-96"/>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4866"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defRPr>
            </a:lvl1pPr>
          </a:lstStyle>
          <a:p>
            <a:endParaRPr lang="en-GB"/>
          </a:p>
        </p:txBody>
      </p:sp>
      <p:sp>
        <p:nvSpPr>
          <p:cNvPr id="164867"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defRPr>
            </a:lvl1pPr>
          </a:lstStyle>
          <a:p>
            <a:endParaRPr lang="en-GB"/>
          </a:p>
        </p:txBody>
      </p:sp>
      <p:sp>
        <p:nvSpPr>
          <p:cNvPr id="164868"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p:spPr>
      </p:sp>
      <p:sp>
        <p:nvSpPr>
          <p:cNvPr id="164869" name="Rectangle 5"/>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64870" name="Rectangle 6"/>
          <p:cNvSpPr>
            <a:spLocks noGrp="1" noChangeArrowheads="1"/>
          </p:cNvSpPr>
          <p:nvPr>
            <p:ph type="ftr" sz="quarter" idx="4"/>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defRPr>
            </a:lvl1pPr>
          </a:lstStyle>
          <a:p>
            <a:endParaRPr lang="en-GB"/>
          </a:p>
        </p:txBody>
      </p:sp>
      <p:sp>
        <p:nvSpPr>
          <p:cNvPr id="164871" name="Rectangle 7"/>
          <p:cNvSpPr>
            <a:spLocks noGrp="1" noChangeArrowheads="1"/>
          </p:cNvSpPr>
          <p:nvPr>
            <p:ph type="sldNum" sz="quarter" idx="5"/>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fld id="{02D0381E-36C4-4495-96FE-FA936F0A8B36}" type="slidenum">
              <a:rPr lang="en-GB"/>
              <a:pPr/>
              <a:t>‹#›</a:t>
            </a:fld>
            <a:endParaRPr lang="en-GB"/>
          </a:p>
        </p:txBody>
      </p:sp>
    </p:spTree>
    <p:extLst>
      <p:ext uri="{BB962C8B-B14F-4D97-AF65-F5344CB8AC3E}">
        <p14:creationId xmlns:p14="http://schemas.microsoft.com/office/powerpoint/2010/main" val="25662795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4503DE-59F6-4E3D-B2FB-FDBA05DDE031}" type="slidenum">
              <a:rPr lang="en-GB"/>
              <a:pPr/>
              <a:t>1</a:t>
            </a:fld>
            <a:endParaRPr lang="en-GB"/>
          </a:p>
        </p:txBody>
      </p:sp>
      <p:sp>
        <p:nvSpPr>
          <p:cNvPr id="165890" name="Rectangle 2"/>
          <p:cNvSpPr>
            <a:spLocks noGrp="1" noRot="1" noChangeAspect="1" noChangeArrowheads="1" noTextEdit="1"/>
          </p:cNvSpPr>
          <p:nvPr>
            <p:ph type="sldImg"/>
          </p:nvPr>
        </p:nvSpPr>
        <p:spPr>
          <a:ln/>
        </p:spPr>
      </p:sp>
      <p:sp>
        <p:nvSpPr>
          <p:cNvPr id="16589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9772726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fld id="{A8DAC924-8090-4CA8-87ED-B3FE0BB5636A}" type="datetime3">
              <a:rPr lang="en-GB" smtClean="0"/>
              <a:pPr/>
              <a:t>4 July, 2018</a:t>
            </a:fld>
            <a:endParaRPr lang="en-GB" dirty="0"/>
          </a:p>
        </p:txBody>
      </p:sp>
      <p:sp>
        <p:nvSpPr>
          <p:cNvPr id="5" name="Footer Placeholder 4"/>
          <p:cNvSpPr>
            <a:spLocks noGrp="1"/>
          </p:cNvSpPr>
          <p:nvPr>
            <p:ph type="ftr" sz="quarter" idx="11"/>
          </p:nvPr>
        </p:nvSpPr>
        <p:spPr/>
        <p:txBody>
          <a:bodyPr/>
          <a:lstStyle>
            <a:lvl1pPr>
              <a:defRPr/>
            </a:lvl1pPr>
          </a:lstStyle>
          <a:p>
            <a:endParaRPr lang="en-GB" dirty="0"/>
          </a:p>
        </p:txBody>
      </p:sp>
      <p:sp>
        <p:nvSpPr>
          <p:cNvPr id="6" name="Slide Number Placeholder 5"/>
          <p:cNvSpPr>
            <a:spLocks noGrp="1"/>
          </p:cNvSpPr>
          <p:nvPr>
            <p:ph type="sldNum" sz="quarter" idx="12"/>
          </p:nvPr>
        </p:nvSpPr>
        <p:spPr/>
        <p:txBody>
          <a:bodyPr/>
          <a:lstStyle>
            <a:lvl1pPr>
              <a:defRPr/>
            </a:lvl1pPr>
          </a:lstStyle>
          <a:p>
            <a:fld id="{DEC369E7-8D86-45BE-8E58-633D9570FCC9}"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EF32F29F-6CEC-49E5-BAFD-CE4C8556E927}" type="datetime3">
              <a:rPr lang="en-GB" smtClean="0"/>
              <a:pPr/>
              <a:t>4 July, 2018</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9071C4F1-AE21-4D6B-8ABE-F40780E3D973}" type="slidenum">
              <a:rPr lang="en-GB"/>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0513" y="1268413"/>
            <a:ext cx="2057400" cy="5589587"/>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68313" y="1268413"/>
            <a:ext cx="6019800" cy="55895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D332F0CC-4330-4B87-8F43-D77CA7CCC0CC}" type="datetime3">
              <a:rPr lang="en-GB" smtClean="0"/>
              <a:pPr/>
              <a:t>4 July, 2018</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4C5ABD0A-6C12-4684-9BCC-B8A47FE0B8B1}" type="slidenum">
              <a:rPr lang="en-GB"/>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57C9F37-8702-4C5D-86EA-361414D05B58}" type="datetime3">
              <a:rPr lang="en-GB" smtClean="0"/>
              <a:pPr/>
              <a:t>4 July, 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8286F14-07F8-489B-91F9-8D9F4DF95370}" type="slidenum">
              <a:rPr lang="en-GB" smtClean="0"/>
              <a:pPr/>
              <a:t>‹#›</a:t>
            </a:fld>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93D0983-FC1D-4D51-B463-E03432A53184}" type="datetime3">
              <a:rPr lang="en-GB" smtClean="0"/>
              <a:pPr/>
              <a:t>4 July, 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1467E8-EC57-429F-B130-A3776E248834}" type="slidenum">
              <a:rPr lang="en-GB" smtClean="0"/>
              <a:pPr/>
              <a:t>‹#›</a:t>
            </a:fld>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A16E86F-17AB-4411-8729-E9EA7040FD23}" type="datetime3">
              <a:rPr lang="en-GB" smtClean="0"/>
              <a:pPr/>
              <a:t>4 July, 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1467E8-EC57-429F-B130-A3776E248834}" type="slidenum">
              <a:rPr lang="en-GB" smtClean="0"/>
              <a:pPr/>
              <a:t>‹#›</a:t>
            </a:fld>
            <a:endParaRPr lang="en-GB"/>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9614ED-D2F5-419D-AFC5-4CEEFDA38E50}" type="datetime3">
              <a:rPr lang="en-GB" smtClean="0"/>
              <a:pPr/>
              <a:t>4 July, 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1467E8-EC57-429F-B130-A3776E248834}" type="slidenum">
              <a:rPr lang="en-GB" smtClean="0"/>
              <a:pPr/>
              <a:t>‹#›</a:t>
            </a:fld>
            <a:endParaRPr lang="en-GB"/>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BD0D599-31C2-4057-B562-04DE6D382AC4}" type="datetime3">
              <a:rPr lang="en-GB" smtClean="0"/>
              <a:pPr/>
              <a:t>4 July, 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1467E8-EC57-429F-B130-A3776E248834}" type="slidenum">
              <a:rPr lang="en-GB" smtClean="0"/>
              <a:pPr/>
              <a:t>‹#›</a:t>
            </a:fld>
            <a:endParaRPr lang="en-GB"/>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59C99C2-5378-428E-88A0-1794AE2F37D0}" type="datetime3">
              <a:rPr lang="en-GB" smtClean="0"/>
              <a:pPr/>
              <a:t>4 July, 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E1467E8-EC57-429F-B130-A3776E248834}" type="slidenum">
              <a:rPr lang="en-GB" smtClean="0"/>
              <a:pPr/>
              <a:t>‹#›</a:t>
            </a:fld>
            <a:endParaRPr lang="en-GB"/>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EEC52FB-ADCA-4D22-949C-D8D9B37F2FCD}" type="datetime3">
              <a:rPr lang="en-GB" smtClean="0"/>
              <a:pPr/>
              <a:t>4 July, 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E1467E8-EC57-429F-B130-A3776E248834}" type="slidenum">
              <a:rPr lang="en-GB" smtClean="0"/>
              <a:pPr/>
              <a:t>‹#›</a:t>
            </a:fld>
            <a:endParaRPr lang="en-GB"/>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1707C8-BA75-4364-AB0F-8AEDB7542B20}" type="datetime3">
              <a:rPr lang="en-GB" smtClean="0"/>
              <a:pPr/>
              <a:t>4 July, 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E1467E8-EC57-429F-B130-A3776E248834}"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673408D2-6F96-4141-A34E-7D0E650D01A2}" type="datetime3">
              <a:rPr lang="en-GB" smtClean="0"/>
              <a:pPr/>
              <a:t>4 July, 2018</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FF997CF7-22DE-4F6B-9D0E-5D53F17D6F1C}" type="slidenum">
              <a:rPr lang="en-GB"/>
              <a:pPr/>
              <a:t>‹#›</a:t>
            </a:fld>
            <a:endParaRPr lang="en-GB"/>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01441A-7E79-400F-83E1-675285A40A54}" type="datetime3">
              <a:rPr lang="en-GB" smtClean="0"/>
              <a:pPr/>
              <a:t>4 July, 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1467E8-EC57-429F-B130-A3776E248834}" type="slidenum">
              <a:rPr lang="en-GB" smtClean="0"/>
              <a:pPr/>
              <a:t>‹#›</a:t>
            </a:fld>
            <a:endParaRPr lang="en-GB"/>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FD30DE-561D-466A-B2DB-02A43C499AAB}" type="datetime3">
              <a:rPr lang="en-GB" smtClean="0"/>
              <a:pPr/>
              <a:t>4 July, 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1467E8-EC57-429F-B130-A3776E248834}" type="slidenum">
              <a:rPr lang="en-GB" smtClean="0"/>
              <a:pPr/>
              <a:t>‹#›</a:t>
            </a:fld>
            <a:endParaRPr lang="en-GB"/>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3DEE84D-5549-4833-940D-A3B525A8D831}" type="datetime3">
              <a:rPr lang="en-GB" smtClean="0"/>
              <a:pPr/>
              <a:t>4 July, 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1467E8-EC57-429F-B130-A3776E248834}" type="slidenum">
              <a:rPr lang="en-GB" smtClean="0"/>
              <a:pPr/>
              <a:t>‹#›</a:t>
            </a:fld>
            <a:endParaRPr lang="en-GB"/>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E1E145E-F6FD-42A0-A94F-3B2D2D09D7AD}" type="datetime3">
              <a:rPr lang="en-GB" smtClean="0"/>
              <a:pPr/>
              <a:t>4 July, 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1467E8-EC57-429F-B130-A3776E248834}"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757DEB1D-E560-46D3-B585-1B534D00F2FC}" type="datetime3">
              <a:rPr lang="en-GB" smtClean="0"/>
              <a:pPr/>
              <a:t>4 July, 2018</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8564019C-6DAE-41F7-B2CA-AE8F085D4BA1}"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23320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23320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fld id="{E2068836-2DCE-4FBD-8914-E8DBC5AD613F}" type="datetime3">
              <a:rPr lang="en-GB" smtClean="0"/>
              <a:pPr/>
              <a:t>4 July, 2018</a:t>
            </a:fld>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729D1F1C-1325-405E-A0F0-0D8E10AF8D07}"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fld id="{FA5AB926-6726-4585-A734-86312994E523}" type="datetime3">
              <a:rPr lang="en-GB" smtClean="0"/>
              <a:pPr/>
              <a:t>4 July, 2018</a:t>
            </a:fld>
            <a:endParaRPr lang="en-GB"/>
          </a:p>
        </p:txBody>
      </p:sp>
      <p:sp>
        <p:nvSpPr>
          <p:cNvPr id="8" name="Footer Placeholder 7"/>
          <p:cNvSpPr>
            <a:spLocks noGrp="1"/>
          </p:cNvSpPr>
          <p:nvPr>
            <p:ph type="ftr" sz="quarter" idx="11"/>
          </p:nvPr>
        </p:nvSpPr>
        <p:spPr/>
        <p:txBody>
          <a:bodyPr/>
          <a:lstStyle>
            <a:lvl1pPr>
              <a:defRPr/>
            </a:lvl1pPr>
          </a:lstStyle>
          <a:p>
            <a:endParaRPr lang="en-GB"/>
          </a:p>
        </p:txBody>
      </p:sp>
      <p:sp>
        <p:nvSpPr>
          <p:cNvPr id="9" name="Slide Number Placeholder 8"/>
          <p:cNvSpPr>
            <a:spLocks noGrp="1"/>
          </p:cNvSpPr>
          <p:nvPr>
            <p:ph type="sldNum" sz="quarter" idx="12"/>
          </p:nvPr>
        </p:nvSpPr>
        <p:spPr/>
        <p:txBody>
          <a:bodyPr/>
          <a:lstStyle>
            <a:lvl1pPr>
              <a:defRPr/>
            </a:lvl1pPr>
          </a:lstStyle>
          <a:p>
            <a:fld id="{C61E1061-1A5F-45CD-8AEE-105DBBCE3786}"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fld id="{E916A594-0D92-489B-91FE-8C20C9C763BC}" type="datetime3">
              <a:rPr lang="en-GB" smtClean="0"/>
              <a:pPr/>
              <a:t>4 July, 2018</a:t>
            </a:fld>
            <a:endParaRPr lang="en-GB"/>
          </a:p>
        </p:txBody>
      </p:sp>
      <p:sp>
        <p:nvSpPr>
          <p:cNvPr id="4" name="Footer Placeholder 3"/>
          <p:cNvSpPr>
            <a:spLocks noGrp="1"/>
          </p:cNvSpPr>
          <p:nvPr>
            <p:ph type="ftr" sz="quarter" idx="11"/>
          </p:nvPr>
        </p:nvSpPr>
        <p:spPr/>
        <p:txBody>
          <a:bodyPr/>
          <a:lstStyle>
            <a:lvl1pPr>
              <a:defRPr/>
            </a:lvl1pPr>
          </a:lstStyle>
          <a:p>
            <a:endParaRPr lang="en-GB"/>
          </a:p>
        </p:txBody>
      </p:sp>
      <p:sp>
        <p:nvSpPr>
          <p:cNvPr id="5" name="Slide Number Placeholder 4"/>
          <p:cNvSpPr>
            <a:spLocks noGrp="1"/>
          </p:cNvSpPr>
          <p:nvPr>
            <p:ph type="sldNum" sz="quarter" idx="12"/>
          </p:nvPr>
        </p:nvSpPr>
        <p:spPr/>
        <p:txBody>
          <a:bodyPr/>
          <a:lstStyle>
            <a:lvl1pPr>
              <a:defRPr/>
            </a:lvl1pPr>
          </a:lstStyle>
          <a:p>
            <a:fld id="{AB3AA05C-D9F4-46BD-BE46-256B49402E8E}"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1D39C2B6-9567-45FE-B770-BDD200A90DA6}" type="datetime3">
              <a:rPr lang="en-GB" smtClean="0"/>
              <a:pPr/>
              <a:t>4 July, 2018</a:t>
            </a:fld>
            <a:endParaRPr lang="en-GB"/>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Slide Number Placeholder 3"/>
          <p:cNvSpPr>
            <a:spLocks noGrp="1"/>
          </p:cNvSpPr>
          <p:nvPr>
            <p:ph type="sldNum" sz="quarter" idx="12"/>
          </p:nvPr>
        </p:nvSpPr>
        <p:spPr/>
        <p:txBody>
          <a:bodyPr/>
          <a:lstStyle>
            <a:lvl1pPr>
              <a:defRPr/>
            </a:lvl1pPr>
          </a:lstStyle>
          <a:p>
            <a:fld id="{1F86C2B1-C598-4ADC-A345-49EE2888F993}"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73B33C0F-4E77-4DEA-B608-8AE66078D1E1}" type="datetime3">
              <a:rPr lang="en-GB" smtClean="0"/>
              <a:pPr/>
              <a:t>4 July, 2018</a:t>
            </a:fld>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113339A2-74E2-4F44-BDEC-CBDB646868E4}"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703E77A8-2571-4F99-AA8F-67E4A5609E72}" type="datetime3">
              <a:rPr lang="en-GB" smtClean="0"/>
              <a:pPr/>
              <a:t>4 July, 2018</a:t>
            </a:fld>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C2950F66-8D0A-48BB-8943-A34B2C7FBB50}"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9" name="Picture 15"/>
          <p:cNvPicPr>
            <a:picLocks noChangeAspect="1" noChangeArrowheads="1"/>
          </p:cNvPicPr>
          <p:nvPr userDrawn="1"/>
        </p:nvPicPr>
        <p:blipFill>
          <a:blip r:embed="rId14" cstate="print"/>
          <a:srcRect l="6250" t="16364" r="25471" b="71831"/>
          <a:stretch>
            <a:fillRect/>
          </a:stretch>
        </p:blipFill>
        <p:spPr bwMode="auto">
          <a:xfrm>
            <a:off x="0" y="0"/>
            <a:ext cx="9144000" cy="1184275"/>
          </a:xfrm>
          <a:prstGeom prst="rect">
            <a:avLst/>
          </a:prstGeom>
          <a:noFill/>
          <a:ln w="9525">
            <a:noFill/>
            <a:miter lim="800000"/>
            <a:headEnd/>
            <a:tailEnd/>
          </a:ln>
          <a:effectLst/>
        </p:spPr>
      </p:pic>
      <p:sp>
        <p:nvSpPr>
          <p:cNvPr id="1026" name="Rectangle 2"/>
          <p:cNvSpPr>
            <a:spLocks noGrp="1" noChangeArrowheads="1"/>
          </p:cNvSpPr>
          <p:nvPr>
            <p:ph type="title"/>
          </p:nvPr>
        </p:nvSpPr>
        <p:spPr bwMode="auto">
          <a:xfrm>
            <a:off x="827088" y="1268413"/>
            <a:ext cx="7439025" cy="7207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68313" y="2332038"/>
            <a:ext cx="8229600" cy="45259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aseline="0">
                <a:solidFill>
                  <a:srgbClr val="CC6600"/>
                </a:solidFill>
              </a:defRPr>
            </a:lvl1pPr>
          </a:lstStyle>
          <a:p>
            <a:fld id="{2D059272-8BE5-401F-BAB7-5E9E34ADAECE}" type="datetime3">
              <a:rPr lang="en-GB" smtClean="0"/>
              <a:pPr/>
              <a:t>4 July, 2018</a:t>
            </a:fld>
            <a:endParaRPr lang="en-GB"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aseline="0">
                <a:solidFill>
                  <a:srgbClr val="CC6600"/>
                </a:solidFill>
              </a:defRPr>
            </a:lvl1pPr>
          </a:lstStyle>
          <a:p>
            <a:endParaRPr lang="en-GB"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tx1"/>
                </a:solidFill>
              </a:defRPr>
            </a:lvl1pPr>
          </a:lstStyle>
          <a:p>
            <a:fld id="{E8286F14-07F8-489B-91F9-8D9F4DF95370}" type="slidenum">
              <a:rPr lang="en-GB"/>
              <a:pPr/>
              <a:t>‹#›</a:t>
            </a:fld>
            <a:endParaRPr lang="en-GB"/>
          </a:p>
        </p:txBody>
      </p:sp>
      <p:pic>
        <p:nvPicPr>
          <p:cNvPr id="1035" name="Picture 11" descr="NIFA ML logo 1"/>
          <p:cNvPicPr>
            <a:picLocks noChangeAspect="1" noChangeArrowheads="1"/>
          </p:cNvPicPr>
          <p:nvPr userDrawn="1"/>
        </p:nvPicPr>
        <p:blipFill>
          <a:blip r:embed="rId15" cstate="print"/>
          <a:srcRect/>
          <a:stretch>
            <a:fillRect/>
          </a:stretch>
        </p:blipFill>
        <p:spPr bwMode="auto">
          <a:xfrm>
            <a:off x="7885113" y="5876925"/>
            <a:ext cx="928687" cy="7905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rtl="0" fontAlgn="base">
        <a:spcBef>
          <a:spcPct val="0"/>
        </a:spcBef>
        <a:spcAft>
          <a:spcPct val="0"/>
        </a:spcAft>
        <a:defRPr sz="3600">
          <a:solidFill>
            <a:srgbClr val="CC6600"/>
          </a:solidFill>
          <a:latin typeface="+mj-lt"/>
          <a:ea typeface="+mj-ea"/>
          <a:cs typeface="+mj-cs"/>
        </a:defRPr>
      </a:lvl1pPr>
      <a:lvl2pPr algn="ctr" rtl="0" fontAlgn="base">
        <a:spcBef>
          <a:spcPct val="0"/>
        </a:spcBef>
        <a:spcAft>
          <a:spcPct val="0"/>
        </a:spcAft>
        <a:defRPr sz="3600">
          <a:solidFill>
            <a:srgbClr val="CC6600"/>
          </a:solidFill>
          <a:latin typeface="Arial" charset="0"/>
          <a:cs typeface="Arial" charset="0"/>
        </a:defRPr>
      </a:lvl2pPr>
      <a:lvl3pPr algn="ctr" rtl="0" fontAlgn="base">
        <a:spcBef>
          <a:spcPct val="0"/>
        </a:spcBef>
        <a:spcAft>
          <a:spcPct val="0"/>
        </a:spcAft>
        <a:defRPr sz="3600">
          <a:solidFill>
            <a:srgbClr val="CC6600"/>
          </a:solidFill>
          <a:latin typeface="Arial" charset="0"/>
          <a:cs typeface="Arial" charset="0"/>
        </a:defRPr>
      </a:lvl3pPr>
      <a:lvl4pPr algn="ctr" rtl="0" fontAlgn="base">
        <a:spcBef>
          <a:spcPct val="0"/>
        </a:spcBef>
        <a:spcAft>
          <a:spcPct val="0"/>
        </a:spcAft>
        <a:defRPr sz="3600">
          <a:solidFill>
            <a:srgbClr val="CC6600"/>
          </a:solidFill>
          <a:latin typeface="Arial" charset="0"/>
          <a:cs typeface="Arial" charset="0"/>
        </a:defRPr>
      </a:lvl4pPr>
      <a:lvl5pPr algn="ctr" rtl="0" fontAlgn="base">
        <a:spcBef>
          <a:spcPct val="0"/>
        </a:spcBef>
        <a:spcAft>
          <a:spcPct val="0"/>
        </a:spcAft>
        <a:defRPr sz="3600">
          <a:solidFill>
            <a:srgbClr val="CC6600"/>
          </a:solidFill>
          <a:latin typeface="Arial" charset="0"/>
          <a:cs typeface="Arial" charset="0"/>
        </a:defRPr>
      </a:lvl5pPr>
      <a:lvl6pPr marL="457200" algn="ctr" rtl="0" fontAlgn="base">
        <a:spcBef>
          <a:spcPct val="0"/>
        </a:spcBef>
        <a:spcAft>
          <a:spcPct val="0"/>
        </a:spcAft>
        <a:defRPr sz="3600">
          <a:solidFill>
            <a:srgbClr val="CC6600"/>
          </a:solidFill>
          <a:latin typeface="Arial" charset="0"/>
          <a:cs typeface="Arial" charset="0"/>
        </a:defRPr>
      </a:lvl6pPr>
      <a:lvl7pPr marL="914400" algn="ctr" rtl="0" fontAlgn="base">
        <a:spcBef>
          <a:spcPct val="0"/>
        </a:spcBef>
        <a:spcAft>
          <a:spcPct val="0"/>
        </a:spcAft>
        <a:defRPr sz="3600">
          <a:solidFill>
            <a:srgbClr val="CC6600"/>
          </a:solidFill>
          <a:latin typeface="Arial" charset="0"/>
          <a:cs typeface="Arial" charset="0"/>
        </a:defRPr>
      </a:lvl7pPr>
      <a:lvl8pPr marL="1371600" algn="ctr" rtl="0" fontAlgn="base">
        <a:spcBef>
          <a:spcPct val="0"/>
        </a:spcBef>
        <a:spcAft>
          <a:spcPct val="0"/>
        </a:spcAft>
        <a:defRPr sz="3600">
          <a:solidFill>
            <a:srgbClr val="CC6600"/>
          </a:solidFill>
          <a:latin typeface="Arial" charset="0"/>
          <a:cs typeface="Arial" charset="0"/>
        </a:defRPr>
      </a:lvl8pPr>
      <a:lvl9pPr marL="1828800" algn="ctr" rtl="0" fontAlgn="base">
        <a:spcBef>
          <a:spcPct val="0"/>
        </a:spcBef>
        <a:spcAft>
          <a:spcPct val="0"/>
        </a:spcAft>
        <a:defRPr sz="3600">
          <a:solidFill>
            <a:srgbClr val="CC6600"/>
          </a:solidFill>
          <a:latin typeface="Arial" charset="0"/>
          <a:cs typeface="Arial" charset="0"/>
        </a:defRPr>
      </a:lvl9pPr>
    </p:titleStyle>
    <p:bodyStyle>
      <a:lvl1pPr marL="342900" indent="-342900" algn="l" rtl="0" fontAlgn="base">
        <a:spcBef>
          <a:spcPct val="20000"/>
        </a:spcBef>
        <a:spcAft>
          <a:spcPct val="0"/>
        </a:spcAft>
        <a:buChar char="•"/>
        <a:defRPr sz="2400">
          <a:solidFill>
            <a:srgbClr val="CC6600"/>
          </a:solidFill>
          <a:latin typeface="+mn-lt"/>
          <a:ea typeface="+mn-ea"/>
          <a:cs typeface="+mn-cs"/>
        </a:defRPr>
      </a:lvl1pPr>
      <a:lvl2pPr marL="742950" indent="-285750" algn="l" rtl="0" fontAlgn="base">
        <a:spcBef>
          <a:spcPct val="20000"/>
        </a:spcBef>
        <a:spcAft>
          <a:spcPct val="0"/>
        </a:spcAft>
        <a:buChar char="–"/>
        <a:defRPr sz="2400">
          <a:solidFill>
            <a:srgbClr val="CC6600"/>
          </a:solidFill>
          <a:latin typeface="+mn-lt"/>
          <a:cs typeface="+mn-cs"/>
        </a:defRPr>
      </a:lvl2pPr>
      <a:lvl3pPr marL="1143000" indent="-228600" algn="l" rtl="0" fontAlgn="base">
        <a:spcBef>
          <a:spcPct val="20000"/>
        </a:spcBef>
        <a:spcAft>
          <a:spcPct val="0"/>
        </a:spcAft>
        <a:buChar char="•"/>
        <a:defRPr sz="2400">
          <a:solidFill>
            <a:srgbClr val="CC6600"/>
          </a:solidFill>
          <a:latin typeface="+mn-lt"/>
          <a:cs typeface="+mn-cs"/>
        </a:defRPr>
      </a:lvl3pPr>
      <a:lvl4pPr marL="1600200" indent="-228600" algn="l" rtl="0" fontAlgn="base">
        <a:spcBef>
          <a:spcPct val="20000"/>
        </a:spcBef>
        <a:spcAft>
          <a:spcPct val="0"/>
        </a:spcAft>
        <a:buChar char="–"/>
        <a:defRPr sz="2400">
          <a:solidFill>
            <a:srgbClr val="CC6600"/>
          </a:solidFill>
          <a:latin typeface="+mn-lt"/>
          <a:cs typeface="+mn-cs"/>
        </a:defRPr>
      </a:lvl4pPr>
      <a:lvl5pPr marL="2057400" indent="-228600" algn="l" rtl="0" fontAlgn="base">
        <a:spcBef>
          <a:spcPct val="20000"/>
        </a:spcBef>
        <a:spcAft>
          <a:spcPct val="0"/>
        </a:spcAft>
        <a:buChar char="»"/>
        <a:defRPr sz="2400">
          <a:solidFill>
            <a:srgbClr val="CC6600"/>
          </a:solidFill>
          <a:latin typeface="+mn-lt"/>
          <a:cs typeface="+mn-cs"/>
        </a:defRPr>
      </a:lvl5pPr>
      <a:lvl6pPr marL="2514600" indent="-228600" algn="l" rtl="0" fontAlgn="base">
        <a:spcBef>
          <a:spcPct val="20000"/>
        </a:spcBef>
        <a:spcAft>
          <a:spcPct val="0"/>
        </a:spcAft>
        <a:buChar char="»"/>
        <a:defRPr sz="3600">
          <a:solidFill>
            <a:srgbClr val="CC6600"/>
          </a:solidFill>
          <a:latin typeface="+mn-lt"/>
          <a:cs typeface="+mn-cs"/>
        </a:defRPr>
      </a:lvl6pPr>
      <a:lvl7pPr marL="2971800" indent="-228600" algn="l" rtl="0" fontAlgn="base">
        <a:spcBef>
          <a:spcPct val="20000"/>
        </a:spcBef>
        <a:spcAft>
          <a:spcPct val="0"/>
        </a:spcAft>
        <a:buChar char="»"/>
        <a:defRPr sz="3600">
          <a:solidFill>
            <a:srgbClr val="CC6600"/>
          </a:solidFill>
          <a:latin typeface="+mn-lt"/>
          <a:cs typeface="+mn-cs"/>
        </a:defRPr>
      </a:lvl7pPr>
      <a:lvl8pPr marL="3429000" indent="-228600" algn="l" rtl="0" fontAlgn="base">
        <a:spcBef>
          <a:spcPct val="20000"/>
        </a:spcBef>
        <a:spcAft>
          <a:spcPct val="0"/>
        </a:spcAft>
        <a:buChar char="»"/>
        <a:defRPr sz="3600">
          <a:solidFill>
            <a:srgbClr val="CC6600"/>
          </a:solidFill>
          <a:latin typeface="+mn-lt"/>
          <a:cs typeface="+mn-cs"/>
        </a:defRPr>
      </a:lvl8pPr>
      <a:lvl9pPr marL="3886200" indent="-228600" algn="l" rtl="0" fontAlgn="base">
        <a:spcBef>
          <a:spcPct val="20000"/>
        </a:spcBef>
        <a:spcAft>
          <a:spcPct val="0"/>
        </a:spcAft>
        <a:buChar char="»"/>
        <a:defRPr sz="3600">
          <a:solidFill>
            <a:srgbClr val="CC6600"/>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0D37DD-B98F-47E5-B678-5B065D4CBB72}" type="datetime3">
              <a:rPr lang="en-GB" smtClean="0"/>
              <a:pPr/>
              <a:t>4 July, 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1467E8-EC57-429F-B130-A3776E248834}"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GB" b="1" dirty="0" smtClean="0">
                <a:solidFill>
                  <a:srgbClr val="D58111"/>
                </a:solidFill>
              </a:rPr>
              <a:t>A FATAL MISTAKE?</a:t>
            </a:r>
            <a:endParaRPr lang="en-GB" b="1" dirty="0">
              <a:solidFill>
                <a:srgbClr val="D58111"/>
              </a:solidFill>
            </a:endParaRPr>
          </a:p>
        </p:txBody>
      </p:sp>
      <p:sp>
        <p:nvSpPr>
          <p:cNvPr id="6" name="Subtitle 5"/>
          <p:cNvSpPr>
            <a:spLocks noGrp="1"/>
          </p:cNvSpPr>
          <p:nvPr>
            <p:ph type="subTitle" idx="1"/>
          </p:nvPr>
        </p:nvSpPr>
        <p:spPr/>
        <p:txBody>
          <a:bodyPr/>
          <a:lstStyle/>
          <a:p>
            <a:r>
              <a:rPr lang="en-GB" i="1" dirty="0" smtClean="0"/>
              <a:t>Brian Spence</a:t>
            </a:r>
          </a:p>
          <a:p>
            <a:r>
              <a:rPr lang="en-GB" i="1" dirty="0" smtClean="0"/>
              <a:t> </a:t>
            </a:r>
            <a:r>
              <a:rPr lang="en-GB" i="1" dirty="0" smtClean="0"/>
              <a:t>13th </a:t>
            </a:r>
            <a:r>
              <a:rPr lang="en-GB" i="1" dirty="0" smtClean="0"/>
              <a:t>June 2018</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6220" y="6093296"/>
            <a:ext cx="2887628" cy="659046"/>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544" y="5981156"/>
            <a:ext cx="2808312" cy="876844"/>
          </a:xfrm>
          <a:prstGeom prst="rect">
            <a:avLst/>
          </a:prstGeom>
        </p:spPr>
      </p:pic>
      <p:sp>
        <p:nvSpPr>
          <p:cNvPr id="7" name="Text Box 2"/>
          <p:cNvSpPr txBox="1">
            <a:spLocks noChangeArrowheads="1"/>
          </p:cNvSpPr>
          <p:nvPr/>
        </p:nvSpPr>
        <p:spPr bwMode="auto">
          <a:xfrm>
            <a:off x="-76200" y="1340768"/>
            <a:ext cx="9220200" cy="653080"/>
          </a:xfrm>
          <a:prstGeom prst="rect">
            <a:avLst/>
          </a:prstGeom>
          <a:noFill/>
          <a:ln w="9525">
            <a:noFill/>
            <a:miter lim="800000"/>
            <a:headEnd/>
            <a:tailEnd/>
          </a:ln>
          <a:effectLst/>
        </p:spPr>
        <p:txBody>
          <a:bodyPr lIns="98124" tIns="49062" rIns="98124" bIns="49062">
            <a:spAutoFit/>
          </a:bodyPr>
          <a:lstStyle/>
          <a:p>
            <a:pPr marL="354012" algn="ctr" defTabSz="981075">
              <a:spcBef>
                <a:spcPct val="50000"/>
              </a:spcBef>
              <a:buClr>
                <a:srgbClr val="FF6600"/>
              </a:buClr>
              <a:buSzPct val="70000"/>
            </a:pPr>
            <a:r>
              <a:rPr lang="en-GB" sz="3600" dirty="0" smtClean="0">
                <a:solidFill>
                  <a:srgbClr val="E67110"/>
                </a:solidFill>
              </a:rPr>
              <a:t>The pre-trial and post trial periods</a:t>
            </a:r>
            <a:endParaRPr lang="en-GB" sz="3600" dirty="0">
              <a:solidFill>
                <a:srgbClr val="E67110"/>
              </a:solidFill>
            </a:endParaRPr>
          </a:p>
        </p:txBody>
      </p:sp>
      <p:sp>
        <p:nvSpPr>
          <p:cNvPr id="6" name="Rectangle 5"/>
          <p:cNvSpPr/>
          <p:nvPr/>
        </p:nvSpPr>
        <p:spPr>
          <a:xfrm>
            <a:off x="539552" y="2171620"/>
            <a:ext cx="8424936" cy="3985706"/>
          </a:xfrm>
          <a:prstGeom prst="rect">
            <a:avLst/>
          </a:prstGeom>
        </p:spPr>
        <p:txBody>
          <a:bodyPr wrap="square">
            <a:spAutoFit/>
          </a:bodyPr>
          <a:lstStyle/>
          <a:p>
            <a:pPr marL="717550" indent="-363538" algn="just" defTabSz="981075">
              <a:spcBef>
                <a:spcPct val="50000"/>
              </a:spcBef>
              <a:buClr>
                <a:srgbClr val="FF6600"/>
              </a:buClr>
              <a:buSzPct val="70000"/>
              <a:buFont typeface="Wingdings" pitchFamily="2" charset="2"/>
              <a:buChar char="§"/>
            </a:pPr>
            <a:r>
              <a:rPr lang="en-GB" sz="2300" b="1" dirty="0" smtClean="0"/>
              <a:t>You need to determine how much the victim would have earned from date of death to date of trial.</a:t>
            </a:r>
          </a:p>
          <a:p>
            <a:pPr marL="717550" indent="-363538" algn="just" defTabSz="981075">
              <a:spcBef>
                <a:spcPct val="50000"/>
              </a:spcBef>
              <a:buClr>
                <a:srgbClr val="FF6600"/>
              </a:buClr>
              <a:buSzPct val="70000"/>
              <a:buFont typeface="Wingdings" pitchFamily="2" charset="2"/>
              <a:buChar char="§"/>
            </a:pPr>
            <a:r>
              <a:rPr lang="en-GB" sz="2300" b="1" dirty="0" smtClean="0"/>
              <a:t>Do the same for any dependants who were earning during that period</a:t>
            </a:r>
          </a:p>
          <a:p>
            <a:pPr marL="717550" indent="-363538" algn="just" defTabSz="981075">
              <a:spcBef>
                <a:spcPct val="50000"/>
              </a:spcBef>
              <a:buClr>
                <a:srgbClr val="FF6600"/>
              </a:buClr>
              <a:buSzPct val="70000"/>
              <a:buFont typeface="Wingdings" pitchFamily="2" charset="2"/>
              <a:buChar char="§"/>
            </a:pPr>
            <a:endParaRPr lang="en-GB" sz="2300" b="1" dirty="0"/>
          </a:p>
          <a:p>
            <a:pPr marL="717550" indent="-363538" algn="just" defTabSz="981075">
              <a:spcBef>
                <a:spcPct val="50000"/>
              </a:spcBef>
              <a:buClr>
                <a:srgbClr val="FF6600"/>
              </a:buClr>
              <a:buSzPct val="70000"/>
              <a:buFont typeface="Wingdings" pitchFamily="2" charset="2"/>
              <a:buChar char="§"/>
            </a:pPr>
            <a:r>
              <a:rPr lang="en-GB" sz="2300" b="1" dirty="0" smtClean="0"/>
              <a:t>Calculate a multiplier using Ogden for the post trial period and apply that to expected future income – not as easy as it sounds!!</a:t>
            </a:r>
            <a:r>
              <a:rPr lang="en-GB" sz="2300" b="1" dirty="0"/>
              <a:t>	</a:t>
            </a:r>
            <a:endParaRPr lang="en-GB" sz="2300" dirty="0">
              <a:solidFill>
                <a:srgbClr val="E67110"/>
              </a:solidFill>
            </a:endParaRPr>
          </a:p>
          <a:p>
            <a:pPr marL="717550" lvl="1" indent="-363538" algn="just" defTabSz="981075">
              <a:spcBef>
                <a:spcPct val="50000"/>
              </a:spcBef>
              <a:buClr>
                <a:srgbClr val="FF6600"/>
              </a:buClr>
              <a:buSzPct val="70000"/>
              <a:buFont typeface="Wingdings" pitchFamily="2" charset="2"/>
              <a:buChar char="q"/>
            </a:pPr>
            <a:endParaRPr lang="en-GB" sz="2300" b="1" dirty="0"/>
          </a:p>
        </p:txBody>
      </p:sp>
    </p:spTree>
    <p:extLst>
      <p:ext uri="{BB962C8B-B14F-4D97-AF65-F5344CB8AC3E}">
        <p14:creationId xmlns:p14="http://schemas.microsoft.com/office/powerpoint/2010/main" val="3225298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 calcmode="lin" valueType="num">
                                      <p:cBhvr additive="base">
                                        <p:cTn id="1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544" y="5981156"/>
            <a:ext cx="2808312" cy="876844"/>
          </a:xfrm>
          <a:prstGeom prst="rect">
            <a:avLst/>
          </a:prstGeom>
        </p:spPr>
      </p:pic>
      <p:sp>
        <p:nvSpPr>
          <p:cNvPr id="7" name="Text Box 2"/>
          <p:cNvSpPr txBox="1">
            <a:spLocks noChangeArrowheads="1"/>
          </p:cNvSpPr>
          <p:nvPr/>
        </p:nvSpPr>
        <p:spPr bwMode="auto">
          <a:xfrm>
            <a:off x="-76200" y="1340768"/>
            <a:ext cx="9220200" cy="653080"/>
          </a:xfrm>
          <a:prstGeom prst="rect">
            <a:avLst/>
          </a:prstGeom>
          <a:noFill/>
          <a:ln w="9525">
            <a:noFill/>
            <a:miter lim="800000"/>
            <a:headEnd/>
            <a:tailEnd/>
          </a:ln>
          <a:effectLst/>
        </p:spPr>
        <p:txBody>
          <a:bodyPr lIns="98124" tIns="49062" rIns="98124" bIns="49062">
            <a:spAutoFit/>
          </a:bodyPr>
          <a:lstStyle/>
          <a:p>
            <a:pPr marL="354012" algn="ctr" defTabSz="981075">
              <a:spcBef>
                <a:spcPct val="50000"/>
              </a:spcBef>
              <a:buClr>
                <a:srgbClr val="FF6600"/>
              </a:buClr>
              <a:buSzPct val="70000"/>
            </a:pPr>
            <a:r>
              <a:rPr lang="en-GB" sz="3600" dirty="0" smtClean="0">
                <a:solidFill>
                  <a:srgbClr val="E67110"/>
                </a:solidFill>
              </a:rPr>
              <a:t>Apportionment of Lifetime Multiplier</a:t>
            </a:r>
            <a:endParaRPr lang="en-GB" sz="3600" dirty="0">
              <a:solidFill>
                <a:srgbClr val="E67110"/>
              </a:solidFill>
            </a:endParaRPr>
          </a:p>
        </p:txBody>
      </p:sp>
      <p:sp>
        <p:nvSpPr>
          <p:cNvPr id="6" name="Rectangle 5"/>
          <p:cNvSpPr/>
          <p:nvPr/>
        </p:nvSpPr>
        <p:spPr>
          <a:xfrm>
            <a:off x="539552" y="2171620"/>
            <a:ext cx="8424936" cy="2215991"/>
          </a:xfrm>
          <a:prstGeom prst="rect">
            <a:avLst/>
          </a:prstGeom>
        </p:spPr>
        <p:txBody>
          <a:bodyPr wrap="square">
            <a:spAutoFit/>
          </a:bodyPr>
          <a:lstStyle/>
          <a:p>
            <a:pPr marL="717550" indent="-363538" algn="just" defTabSz="981075">
              <a:spcBef>
                <a:spcPct val="50000"/>
              </a:spcBef>
              <a:buClr>
                <a:srgbClr val="FF6600"/>
              </a:buClr>
              <a:buSzPct val="70000"/>
              <a:buFont typeface="Wingdings" pitchFamily="2" charset="2"/>
              <a:buChar char="§"/>
            </a:pPr>
            <a:r>
              <a:rPr lang="en-GB" sz="2300" b="1" dirty="0" smtClean="0"/>
              <a:t>The purpose is to find a multiplier that equates with each part of the period from date of trial to expected date of death.</a:t>
            </a:r>
          </a:p>
          <a:p>
            <a:pPr marL="717550" indent="-363538" algn="just" defTabSz="981075">
              <a:spcBef>
                <a:spcPct val="50000"/>
              </a:spcBef>
              <a:buClr>
                <a:srgbClr val="FF6600"/>
              </a:buClr>
              <a:buSzPct val="70000"/>
              <a:buFont typeface="Wingdings" pitchFamily="2" charset="2"/>
              <a:buChar char="§"/>
            </a:pPr>
            <a:r>
              <a:rPr lang="en-GB" sz="2300" b="1" dirty="0" smtClean="0"/>
              <a:t>You then apply that to net income for that period.</a:t>
            </a:r>
            <a:r>
              <a:rPr lang="en-GB" sz="2300" b="1" dirty="0"/>
              <a:t>	</a:t>
            </a:r>
            <a:endParaRPr lang="en-GB" sz="2300" dirty="0">
              <a:solidFill>
                <a:srgbClr val="E67110"/>
              </a:solidFill>
            </a:endParaRPr>
          </a:p>
          <a:p>
            <a:pPr marL="717550" lvl="1" indent="-363538" algn="just" defTabSz="981075">
              <a:spcBef>
                <a:spcPct val="50000"/>
              </a:spcBef>
              <a:buClr>
                <a:srgbClr val="FF6600"/>
              </a:buClr>
              <a:buSzPct val="70000"/>
              <a:buFont typeface="Wingdings" pitchFamily="2" charset="2"/>
              <a:buChar char="q"/>
            </a:pPr>
            <a:endParaRPr lang="en-GB" sz="2300" b="1" dirty="0"/>
          </a:p>
        </p:txBody>
      </p:sp>
    </p:spTree>
    <p:extLst>
      <p:ext uri="{BB962C8B-B14F-4D97-AF65-F5344CB8AC3E}">
        <p14:creationId xmlns:p14="http://schemas.microsoft.com/office/powerpoint/2010/main" val="2749737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39C2B6-9567-45FE-B770-BDD200A90DA6}" type="datetime3">
              <a:rPr lang="en-GB" smtClean="0"/>
              <a:pPr/>
              <a:t>4 July, 2018</a:t>
            </a:fld>
            <a:endParaRPr lang="en-GB"/>
          </a:p>
        </p:txBody>
      </p:sp>
      <p:graphicFrame>
        <p:nvGraphicFramePr>
          <p:cNvPr id="3" name="Table 2"/>
          <p:cNvGraphicFramePr>
            <a:graphicFrameLocks noGrp="1"/>
          </p:cNvGraphicFramePr>
          <p:nvPr>
            <p:extLst>
              <p:ext uri="{D42A27DB-BD31-4B8C-83A1-F6EECF244321}">
                <p14:modId xmlns:p14="http://schemas.microsoft.com/office/powerpoint/2010/main" val="2295184202"/>
              </p:ext>
            </p:extLst>
          </p:nvPr>
        </p:nvGraphicFramePr>
        <p:xfrm>
          <a:off x="107504" y="1329347"/>
          <a:ext cx="8928990" cy="5577050"/>
        </p:xfrm>
        <a:graphic>
          <a:graphicData uri="http://schemas.openxmlformats.org/drawingml/2006/table">
            <a:tbl>
              <a:tblPr>
                <a:tableStyleId>{5C22544A-7EE6-4342-B048-85BDC9FD1C3A}</a:tableStyleId>
              </a:tblPr>
              <a:tblGrid>
                <a:gridCol w="457987">
                  <a:extLst>
                    <a:ext uri="{9D8B030D-6E8A-4147-A177-3AD203B41FA5}">
                      <a16:colId xmlns:a16="http://schemas.microsoft.com/office/drawing/2014/main" val="20000"/>
                    </a:ext>
                  </a:extLst>
                </a:gridCol>
                <a:gridCol w="1000787">
                  <a:extLst>
                    <a:ext uri="{9D8B030D-6E8A-4147-A177-3AD203B41FA5}">
                      <a16:colId xmlns:a16="http://schemas.microsoft.com/office/drawing/2014/main" val="20001"/>
                    </a:ext>
                  </a:extLst>
                </a:gridCol>
                <a:gridCol w="720907">
                  <a:extLst>
                    <a:ext uri="{9D8B030D-6E8A-4147-A177-3AD203B41FA5}">
                      <a16:colId xmlns:a16="http://schemas.microsoft.com/office/drawing/2014/main" val="20002"/>
                    </a:ext>
                  </a:extLst>
                </a:gridCol>
                <a:gridCol w="371459">
                  <a:extLst>
                    <a:ext uri="{9D8B030D-6E8A-4147-A177-3AD203B41FA5}">
                      <a16:colId xmlns:a16="http://schemas.microsoft.com/office/drawing/2014/main" val="20003"/>
                    </a:ext>
                  </a:extLst>
                </a:gridCol>
                <a:gridCol w="900403">
                  <a:extLst>
                    <a:ext uri="{9D8B030D-6E8A-4147-A177-3AD203B41FA5}">
                      <a16:colId xmlns:a16="http://schemas.microsoft.com/office/drawing/2014/main" val="20004"/>
                    </a:ext>
                  </a:extLst>
                </a:gridCol>
                <a:gridCol w="675302">
                  <a:extLst>
                    <a:ext uri="{9D8B030D-6E8A-4147-A177-3AD203B41FA5}">
                      <a16:colId xmlns:a16="http://schemas.microsoft.com/office/drawing/2014/main" val="20005"/>
                    </a:ext>
                  </a:extLst>
                </a:gridCol>
                <a:gridCol w="750335">
                  <a:extLst>
                    <a:ext uri="{9D8B030D-6E8A-4147-A177-3AD203B41FA5}">
                      <a16:colId xmlns:a16="http://schemas.microsoft.com/office/drawing/2014/main" val="20006"/>
                    </a:ext>
                  </a:extLst>
                </a:gridCol>
                <a:gridCol w="600268">
                  <a:extLst>
                    <a:ext uri="{9D8B030D-6E8A-4147-A177-3AD203B41FA5}">
                      <a16:colId xmlns:a16="http://schemas.microsoft.com/office/drawing/2014/main" val="20007"/>
                    </a:ext>
                  </a:extLst>
                </a:gridCol>
                <a:gridCol w="600268">
                  <a:extLst>
                    <a:ext uri="{9D8B030D-6E8A-4147-A177-3AD203B41FA5}">
                      <a16:colId xmlns:a16="http://schemas.microsoft.com/office/drawing/2014/main" val="20008"/>
                    </a:ext>
                  </a:extLst>
                </a:gridCol>
                <a:gridCol w="600268">
                  <a:extLst>
                    <a:ext uri="{9D8B030D-6E8A-4147-A177-3AD203B41FA5}">
                      <a16:colId xmlns:a16="http://schemas.microsoft.com/office/drawing/2014/main" val="20009"/>
                    </a:ext>
                  </a:extLst>
                </a:gridCol>
                <a:gridCol w="186173">
                  <a:extLst>
                    <a:ext uri="{9D8B030D-6E8A-4147-A177-3AD203B41FA5}">
                      <a16:colId xmlns:a16="http://schemas.microsoft.com/office/drawing/2014/main" val="20010"/>
                    </a:ext>
                  </a:extLst>
                </a:gridCol>
                <a:gridCol w="564162">
                  <a:extLst>
                    <a:ext uri="{9D8B030D-6E8A-4147-A177-3AD203B41FA5}">
                      <a16:colId xmlns:a16="http://schemas.microsoft.com/office/drawing/2014/main" val="20011"/>
                    </a:ext>
                  </a:extLst>
                </a:gridCol>
                <a:gridCol w="891785">
                  <a:extLst>
                    <a:ext uri="{9D8B030D-6E8A-4147-A177-3AD203B41FA5}">
                      <a16:colId xmlns:a16="http://schemas.microsoft.com/office/drawing/2014/main" val="20012"/>
                    </a:ext>
                  </a:extLst>
                </a:gridCol>
                <a:gridCol w="608886">
                  <a:extLst>
                    <a:ext uri="{9D8B030D-6E8A-4147-A177-3AD203B41FA5}">
                      <a16:colId xmlns:a16="http://schemas.microsoft.com/office/drawing/2014/main" val="20013"/>
                    </a:ext>
                  </a:extLst>
                </a:gridCol>
              </a:tblGrid>
              <a:tr h="368973">
                <a:tc gridSpan="4">
                  <a:txBody>
                    <a:bodyPr/>
                    <a:lstStyle/>
                    <a:p>
                      <a:pPr algn="l" fontAlgn="b"/>
                      <a:r>
                        <a:rPr lang="en-GB" sz="1000" u="none" strike="noStrike" dirty="0">
                          <a:effectLst/>
                        </a:rPr>
                        <a:t>Apportionment  of  the  Lifetime  Multiplier</a:t>
                      </a:r>
                      <a:endParaRPr lang="en-GB" sz="1000" b="1" i="0" u="none" strike="noStrike" dirty="0">
                        <a:solidFill>
                          <a:srgbClr val="000000"/>
                        </a:solidFill>
                        <a:effectLst/>
                        <a:latin typeface="Arial" panose="020B0604020202020204" pitchFamily="34" charset="0"/>
                      </a:endParaRPr>
                    </a:p>
                  </a:txBody>
                  <a:tcPr marL="6166" marR="6166" marT="6166" marB="0" anchor="b"/>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l" fontAlgn="b"/>
                      <a:endParaRPr lang="en-GB" sz="800" b="1"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1"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900" b="0" i="0" u="none" strike="noStrike">
                        <a:solidFill>
                          <a:srgbClr val="000000"/>
                        </a:solidFill>
                        <a:effectLst/>
                        <a:latin typeface="Calibri" panose="020F050202020403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r>
                        <a:rPr lang="en-GB" sz="900" u="none" strike="noStrike">
                          <a:effectLst/>
                        </a:rPr>
                        <a:t> </a:t>
                      </a:r>
                      <a:endParaRPr lang="en-GB" sz="900" b="0" i="0" u="none" strike="noStrike">
                        <a:solidFill>
                          <a:srgbClr val="000000"/>
                        </a:solidFill>
                        <a:effectLst/>
                        <a:latin typeface="Calibri" panose="020F0502020204030204" pitchFamily="34" charset="0"/>
                      </a:endParaRPr>
                    </a:p>
                  </a:txBody>
                  <a:tcPr marL="6166" marR="6166" marT="6166" marB="0" anchor="b"/>
                </a:tc>
                <a:tc gridSpan="2">
                  <a:txBody>
                    <a:bodyPr/>
                    <a:lstStyle/>
                    <a:p>
                      <a:pPr algn="l" fontAlgn="b"/>
                      <a:r>
                        <a:rPr lang="en-GB" sz="800" u="none" strike="noStrike" dirty="0">
                          <a:effectLst/>
                        </a:rPr>
                        <a:t> </a:t>
                      </a:r>
                      <a:endParaRPr lang="en-GB" sz="800" b="0" i="0" u="none" strike="noStrike" dirty="0">
                        <a:solidFill>
                          <a:srgbClr val="000000"/>
                        </a:solidFill>
                        <a:effectLst/>
                        <a:latin typeface="Arial" panose="020B0604020202020204" pitchFamily="34" charset="0"/>
                      </a:endParaRPr>
                    </a:p>
                  </a:txBody>
                  <a:tcPr marL="6166" marR="6166" marT="6166" marB="0" anchor="b"/>
                </a:tc>
                <a:tc hMerge="1">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r>
                        <a:rPr lang="en-GB" sz="800" u="sng" strike="noStrike">
                          <a:effectLst/>
                        </a:rPr>
                        <a:t> </a:t>
                      </a:r>
                      <a:endParaRPr lang="en-GB" sz="800" b="1" i="0" u="sng" strike="noStrike">
                        <a:solidFill>
                          <a:srgbClr val="000000"/>
                        </a:solidFill>
                        <a:effectLst/>
                        <a:latin typeface="Arial" panose="020B0604020202020204" pitchFamily="34" charset="0"/>
                      </a:endParaRPr>
                    </a:p>
                  </a:txBody>
                  <a:tcPr marL="6166" marR="6166" marT="6166" marB="0" anchor="b"/>
                </a:tc>
                <a:tc>
                  <a:txBody>
                    <a:bodyPr/>
                    <a:lstStyle/>
                    <a:p>
                      <a:pPr algn="l" fontAlgn="b"/>
                      <a:r>
                        <a:rPr lang="en-GB" sz="800" u="none" strike="noStrike" dirty="0">
                          <a:effectLst/>
                        </a:rPr>
                        <a:t> </a:t>
                      </a:r>
                      <a:endParaRPr lang="en-GB" sz="800" b="0" i="0" u="none" strike="noStrike" dirty="0">
                        <a:solidFill>
                          <a:srgbClr val="000000"/>
                        </a:solidFill>
                        <a:effectLst/>
                        <a:latin typeface="Arial" panose="020B0604020202020204" pitchFamily="34" charset="0"/>
                      </a:endParaRPr>
                    </a:p>
                  </a:txBody>
                  <a:tcPr marL="6166" marR="6166" marT="6166" marB="0" anchor="b"/>
                </a:tc>
                <a:extLst>
                  <a:ext uri="{0D108BD9-81ED-4DB2-BD59-A6C34878D82A}">
                    <a16:rowId xmlns:a16="http://schemas.microsoft.com/office/drawing/2014/main" val="10000"/>
                  </a:ext>
                </a:extLst>
              </a:tr>
              <a:tr h="175594">
                <a:tc gridSpan="3">
                  <a:txBody>
                    <a:bodyPr/>
                    <a:lstStyle/>
                    <a:p>
                      <a:pPr algn="l" fontAlgn="b"/>
                      <a:r>
                        <a:rPr lang="en-GB" sz="800" u="none" strike="noStrike">
                          <a:effectLst/>
                        </a:rPr>
                        <a:t>Son's dependency ends at 21</a:t>
                      </a:r>
                      <a:endParaRPr lang="en-GB" sz="800" b="1" i="0" u="none" strike="noStrike">
                        <a:solidFill>
                          <a:srgbClr val="000000"/>
                        </a:solidFill>
                        <a:effectLst/>
                        <a:latin typeface="Arial" panose="020B0604020202020204" pitchFamily="34" charset="0"/>
                      </a:endParaRPr>
                    </a:p>
                  </a:txBody>
                  <a:tcPr marL="6166" marR="6166" marT="6166" marB="0" anchor="b"/>
                </a:tc>
                <a:tc hMerge="1">
                  <a:txBody>
                    <a:bodyPr/>
                    <a:lstStyle/>
                    <a:p>
                      <a:endParaRPr lang="en-GB"/>
                    </a:p>
                  </a:txBody>
                  <a:tcPr/>
                </a:tc>
                <a:tc hMerge="1">
                  <a:txBody>
                    <a:bodyPr/>
                    <a:lstStyle/>
                    <a:p>
                      <a:endParaRPr lang="en-GB"/>
                    </a:p>
                  </a:txBody>
                  <a:tcPr/>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ctr" fontAlgn="b"/>
                      <a:r>
                        <a:rPr lang="en-GB" sz="800" u="none" strike="noStrike">
                          <a:effectLst/>
                        </a:rPr>
                        <a:t>Term</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ctr" fontAlgn="b"/>
                      <a:r>
                        <a:rPr lang="en-GB" sz="800" u="none" strike="noStrike">
                          <a:effectLst/>
                        </a:rPr>
                        <a:t>Apportioned</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r>
                        <a:rPr lang="en-GB" sz="800" u="none" strike="noStrike">
                          <a:effectLst/>
                        </a:rPr>
                        <a:t>Apportion</a:t>
                      </a:r>
                      <a:endParaRPr lang="en-GB" sz="800" b="0" i="0" u="none" strike="noStrike">
                        <a:solidFill>
                          <a:srgbClr val="000000"/>
                        </a:solidFill>
                        <a:effectLst/>
                        <a:latin typeface="Arial" panose="020B0604020202020204" pitchFamily="34" charset="0"/>
                      </a:endParaRPr>
                    </a:p>
                  </a:txBody>
                  <a:tcPr marL="6166" marR="6166" marT="6166" marB="0" anchor="b"/>
                </a:tc>
                <a:tc gridSpan="3">
                  <a:txBody>
                    <a:bodyPr/>
                    <a:lstStyle/>
                    <a:p>
                      <a:pPr algn="ctr" fontAlgn="b"/>
                      <a:r>
                        <a:rPr lang="en-GB" sz="800" u="none" strike="noStrike">
                          <a:effectLst/>
                        </a:rPr>
                        <a:t>Deceased's</a:t>
                      </a:r>
                      <a:endParaRPr lang="en-GB" sz="800" b="1" i="0" u="none" strike="noStrike">
                        <a:solidFill>
                          <a:srgbClr val="000000"/>
                        </a:solidFill>
                        <a:effectLst/>
                        <a:latin typeface="Arial" panose="020B0604020202020204" pitchFamily="34" charset="0"/>
                      </a:endParaRPr>
                    </a:p>
                  </a:txBody>
                  <a:tcPr marL="6166" marR="6166" marT="6166" marB="0" anchor="b"/>
                </a:tc>
                <a:tc hMerge="1">
                  <a:txBody>
                    <a:bodyPr/>
                    <a:lstStyle/>
                    <a:p>
                      <a:endParaRPr lang="en-GB"/>
                    </a:p>
                  </a:txBody>
                  <a:tcPr/>
                </a:tc>
                <a:tc hMerge="1">
                  <a:txBody>
                    <a:bodyPr/>
                    <a:lstStyle/>
                    <a:p>
                      <a:endParaRPr lang="en-GB"/>
                    </a:p>
                  </a:txBody>
                  <a:tcPr/>
                </a:tc>
                <a:tc gridSpan="2">
                  <a:txBody>
                    <a:bodyPr/>
                    <a:lstStyle/>
                    <a:p>
                      <a:pPr algn="ctr" fontAlgn="b"/>
                      <a:r>
                        <a:rPr lang="en-GB" sz="800" u="none" strike="noStrike">
                          <a:effectLst/>
                        </a:rPr>
                        <a:t>Dependant's</a:t>
                      </a:r>
                      <a:endParaRPr lang="en-GB" sz="800" b="1" i="0" u="none" strike="noStrike">
                        <a:solidFill>
                          <a:srgbClr val="000000"/>
                        </a:solidFill>
                        <a:effectLst/>
                        <a:latin typeface="Arial" panose="020B0604020202020204" pitchFamily="34" charset="0"/>
                      </a:endParaRPr>
                    </a:p>
                  </a:txBody>
                  <a:tcPr marL="6166" marR="6166" marT="6166" marB="0" anchor="b"/>
                </a:tc>
                <a:tc hMerge="1">
                  <a:txBody>
                    <a:bodyPr/>
                    <a:lstStyle/>
                    <a:p>
                      <a:endParaRPr lang="en-GB"/>
                    </a:p>
                  </a:txBody>
                  <a:tcPr/>
                </a:tc>
                <a:extLst>
                  <a:ext uri="{0D108BD9-81ED-4DB2-BD59-A6C34878D82A}">
                    <a16:rowId xmlns:a16="http://schemas.microsoft.com/office/drawing/2014/main" val="10001"/>
                  </a:ext>
                </a:extLst>
              </a:tr>
              <a:tr h="299973">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gridSpan="2">
                  <a:txBody>
                    <a:bodyPr/>
                    <a:lstStyle/>
                    <a:p>
                      <a:pPr algn="ctr" fontAlgn="b"/>
                      <a:r>
                        <a:rPr lang="en-GB" sz="800" u="none" strike="noStrike">
                          <a:effectLst/>
                        </a:rPr>
                        <a:t>Age  at  Start  of  Period</a:t>
                      </a:r>
                      <a:endParaRPr lang="en-GB" sz="800" b="0" i="0" u="none" strike="noStrike">
                        <a:solidFill>
                          <a:srgbClr val="000000"/>
                        </a:solidFill>
                        <a:effectLst/>
                        <a:latin typeface="Arial" panose="020B0604020202020204" pitchFamily="34" charset="0"/>
                      </a:endParaRPr>
                    </a:p>
                  </a:txBody>
                  <a:tcPr marL="6166" marR="6166" marT="6166" marB="0" anchor="b"/>
                </a:tc>
                <a:tc hMerge="1">
                  <a:txBody>
                    <a:bodyPr/>
                    <a:lstStyle/>
                    <a:p>
                      <a:endParaRPr lang="en-GB"/>
                    </a:p>
                  </a:txBody>
                  <a:tcPr/>
                </a:tc>
                <a:tc>
                  <a:txBody>
                    <a:bodyPr/>
                    <a:lstStyle/>
                    <a:p>
                      <a:pPr algn="ctr" fontAlgn="b"/>
                      <a:r>
                        <a:rPr lang="en-GB" sz="800" u="none" strike="noStrike">
                          <a:effectLst/>
                        </a:rPr>
                        <a:t>Years</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ctr" fontAlgn="b"/>
                      <a:r>
                        <a:rPr lang="en-GB" sz="800" u="none" strike="noStrike">
                          <a:effectLst/>
                        </a:rPr>
                        <a:t>Certain</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ctr" fontAlgn="b"/>
                      <a:r>
                        <a:rPr lang="en-GB" sz="800" u="none" strike="noStrike">
                          <a:effectLst/>
                        </a:rPr>
                        <a:t>Term</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ctr" fontAlgn="b"/>
                      <a:r>
                        <a:rPr lang="en-GB" sz="800" u="none" strike="noStrike">
                          <a:effectLst/>
                        </a:rPr>
                        <a:t>%</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r>
                        <a:rPr lang="en-GB" sz="800" u="none" strike="noStrike">
                          <a:effectLst/>
                        </a:rPr>
                        <a:t>Actuarial</a:t>
                      </a:r>
                      <a:endParaRPr lang="en-GB" sz="800" b="0" i="0" u="none" strike="noStrike">
                        <a:solidFill>
                          <a:srgbClr val="000000"/>
                        </a:solidFill>
                        <a:effectLst/>
                        <a:latin typeface="Arial" panose="020B0604020202020204" pitchFamily="34" charset="0"/>
                      </a:endParaRPr>
                    </a:p>
                  </a:txBody>
                  <a:tcPr marL="6166" marR="6166" marT="6166" marB="0" anchor="b"/>
                </a:tc>
                <a:tc gridSpan="2">
                  <a:txBody>
                    <a:bodyPr/>
                    <a:lstStyle/>
                    <a:p>
                      <a:pPr algn="l" fontAlgn="b"/>
                      <a:r>
                        <a:rPr lang="en-GB" sz="800" u="none" strike="noStrike">
                          <a:effectLst/>
                        </a:rPr>
                        <a:t>Discount</a:t>
                      </a:r>
                      <a:endParaRPr lang="en-GB" sz="800" b="0" i="0" u="none" strike="noStrike">
                        <a:solidFill>
                          <a:srgbClr val="000000"/>
                        </a:solidFill>
                        <a:effectLst/>
                        <a:latin typeface="Arial" panose="020B0604020202020204" pitchFamily="34" charset="0"/>
                      </a:endParaRPr>
                    </a:p>
                  </a:txBody>
                  <a:tcPr marL="6166" marR="6166" marT="6166" marB="0" anchor="b"/>
                </a:tc>
                <a:tc hMerge="1">
                  <a:txBody>
                    <a:bodyPr/>
                    <a:lstStyle/>
                    <a:p>
                      <a:endParaRPr lang="en-GB"/>
                    </a:p>
                  </a:txBody>
                  <a:tcPr/>
                </a:tc>
                <a:tc>
                  <a:txBody>
                    <a:bodyPr/>
                    <a:lstStyle/>
                    <a:p>
                      <a:pPr algn="l" fontAlgn="b"/>
                      <a:r>
                        <a:rPr lang="en-GB" sz="800" u="none" strike="noStrike">
                          <a:effectLst/>
                        </a:rPr>
                        <a:t>Discounted</a:t>
                      </a:r>
                      <a:endParaRPr lang="en-GB" sz="800" b="1" i="0" u="none" strike="noStrike">
                        <a:solidFill>
                          <a:srgbClr val="000000"/>
                        </a:solidFill>
                        <a:effectLst/>
                        <a:latin typeface="Arial" panose="020B0604020202020204" pitchFamily="34" charset="0"/>
                      </a:endParaRPr>
                    </a:p>
                  </a:txBody>
                  <a:tcPr marL="6166" marR="6166" marT="6166" marB="0" anchor="b"/>
                </a:tc>
                <a:tc>
                  <a:txBody>
                    <a:bodyPr/>
                    <a:lstStyle/>
                    <a:p>
                      <a:pPr algn="l" fontAlgn="b"/>
                      <a:r>
                        <a:rPr lang="en-GB" sz="800" u="none" strike="noStrike">
                          <a:effectLst/>
                        </a:rPr>
                        <a:t>Discount</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r>
                        <a:rPr lang="en-GB" sz="800" u="none" strike="noStrike">
                          <a:effectLst/>
                        </a:rPr>
                        <a:t>Discounted</a:t>
                      </a:r>
                      <a:endParaRPr lang="en-GB" sz="800" b="1" i="0" u="none" strike="noStrike">
                        <a:solidFill>
                          <a:srgbClr val="000000"/>
                        </a:solidFill>
                        <a:effectLst/>
                        <a:latin typeface="Arial" panose="020B0604020202020204" pitchFamily="34" charset="0"/>
                      </a:endParaRPr>
                    </a:p>
                  </a:txBody>
                  <a:tcPr marL="6166" marR="6166" marT="6166" marB="0" anchor="b"/>
                </a:tc>
                <a:extLst>
                  <a:ext uri="{0D108BD9-81ED-4DB2-BD59-A6C34878D82A}">
                    <a16:rowId xmlns:a16="http://schemas.microsoft.com/office/drawing/2014/main" val="10002"/>
                  </a:ext>
                </a:extLst>
              </a:tr>
              <a:tr h="299973">
                <a:tc>
                  <a:txBody>
                    <a:bodyPr/>
                    <a:lstStyle/>
                    <a:p>
                      <a:pPr algn="l" fontAlgn="b"/>
                      <a:r>
                        <a:rPr lang="en-GB" sz="800" u="none" strike="noStrike">
                          <a:effectLst/>
                        </a:rPr>
                        <a:t>From</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r>
                        <a:rPr lang="en-GB" sz="800" u="none" strike="noStrike">
                          <a:effectLst/>
                        </a:rPr>
                        <a:t>To</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ctr" fontAlgn="b"/>
                      <a:r>
                        <a:rPr lang="en-GB" sz="800" u="none" strike="noStrike">
                          <a:effectLst/>
                        </a:rPr>
                        <a:t>Deceased   </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ctr" fontAlgn="b"/>
                      <a:r>
                        <a:rPr lang="en-GB" sz="800" u="none" strike="noStrike">
                          <a:effectLst/>
                        </a:rPr>
                        <a:t>Dependant</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ctr" fontAlgn="b"/>
                      <a:r>
                        <a:rPr lang="en-GB" sz="800" u="none" strike="noStrike">
                          <a:effectLst/>
                        </a:rPr>
                        <a:t>From  Trial</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ctr" fontAlgn="b"/>
                      <a:r>
                        <a:rPr lang="en-GB" sz="800" u="none" strike="noStrike">
                          <a:effectLst/>
                        </a:rPr>
                        <a:t>Multiplier</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ctr" fontAlgn="b"/>
                      <a:r>
                        <a:rPr lang="en-GB" sz="800" u="none" strike="noStrike">
                          <a:effectLst/>
                        </a:rPr>
                        <a:t>Certain</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ctr" fontAlgn="b"/>
                      <a:r>
                        <a:rPr lang="en-GB" sz="800" u="none" strike="noStrike">
                          <a:effectLst/>
                        </a:rPr>
                        <a:t>Split</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r>
                        <a:rPr lang="en-GB" sz="800" u="none" strike="noStrike">
                          <a:effectLst/>
                        </a:rPr>
                        <a:t>Multiplier</a:t>
                      </a:r>
                      <a:endParaRPr lang="en-GB" sz="800" b="0" i="0" u="none" strike="noStrike">
                        <a:solidFill>
                          <a:srgbClr val="000000"/>
                        </a:solidFill>
                        <a:effectLst/>
                        <a:latin typeface="Arial" panose="020B0604020202020204" pitchFamily="34" charset="0"/>
                      </a:endParaRPr>
                    </a:p>
                  </a:txBody>
                  <a:tcPr marL="6166" marR="6166" marT="6166" marB="0" anchor="b"/>
                </a:tc>
                <a:tc gridSpan="2">
                  <a:txBody>
                    <a:bodyPr/>
                    <a:lstStyle/>
                    <a:p>
                      <a:pPr algn="l" fontAlgn="b"/>
                      <a:r>
                        <a:rPr lang="en-GB" sz="800" u="none" strike="noStrike">
                          <a:effectLst/>
                        </a:rPr>
                        <a:t>Factor</a:t>
                      </a:r>
                      <a:endParaRPr lang="en-GB" sz="800" b="0" i="0" u="none" strike="noStrike">
                        <a:solidFill>
                          <a:srgbClr val="000000"/>
                        </a:solidFill>
                        <a:effectLst/>
                        <a:latin typeface="Arial" panose="020B0604020202020204" pitchFamily="34" charset="0"/>
                      </a:endParaRPr>
                    </a:p>
                  </a:txBody>
                  <a:tcPr marL="6166" marR="6166" marT="6166" marB="0" anchor="b"/>
                </a:tc>
                <a:tc hMerge="1">
                  <a:txBody>
                    <a:bodyPr/>
                    <a:lstStyle/>
                    <a:p>
                      <a:endParaRPr lang="en-GB"/>
                    </a:p>
                  </a:txBody>
                  <a:tcPr/>
                </a:tc>
                <a:tc>
                  <a:txBody>
                    <a:bodyPr/>
                    <a:lstStyle/>
                    <a:p>
                      <a:pPr algn="l" fontAlgn="b"/>
                      <a:r>
                        <a:rPr lang="en-GB" sz="800" u="none" strike="noStrike">
                          <a:effectLst/>
                        </a:rPr>
                        <a:t>Multiplier</a:t>
                      </a:r>
                      <a:endParaRPr lang="en-GB" sz="800" b="1" i="0" u="none" strike="noStrike">
                        <a:solidFill>
                          <a:srgbClr val="000000"/>
                        </a:solidFill>
                        <a:effectLst/>
                        <a:latin typeface="Arial" panose="020B0604020202020204" pitchFamily="34" charset="0"/>
                      </a:endParaRPr>
                    </a:p>
                  </a:txBody>
                  <a:tcPr marL="6166" marR="6166" marT="6166" marB="0" anchor="b"/>
                </a:tc>
                <a:tc>
                  <a:txBody>
                    <a:bodyPr/>
                    <a:lstStyle/>
                    <a:p>
                      <a:pPr algn="l" fontAlgn="b"/>
                      <a:r>
                        <a:rPr lang="en-GB" sz="800" u="none" strike="noStrike">
                          <a:effectLst/>
                        </a:rPr>
                        <a:t>Factor</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r>
                        <a:rPr lang="en-GB" sz="800" u="none" strike="noStrike">
                          <a:effectLst/>
                        </a:rPr>
                        <a:t>Multiplier</a:t>
                      </a:r>
                      <a:endParaRPr lang="en-GB" sz="800" b="1" i="0" u="none" strike="noStrike">
                        <a:solidFill>
                          <a:srgbClr val="000000"/>
                        </a:solidFill>
                        <a:effectLst/>
                        <a:latin typeface="Arial" panose="020B0604020202020204" pitchFamily="34" charset="0"/>
                      </a:endParaRPr>
                    </a:p>
                  </a:txBody>
                  <a:tcPr marL="6166" marR="6166" marT="6166" marB="0" anchor="b"/>
                </a:tc>
                <a:extLst>
                  <a:ext uri="{0D108BD9-81ED-4DB2-BD59-A6C34878D82A}">
                    <a16:rowId xmlns:a16="http://schemas.microsoft.com/office/drawing/2014/main" val="10003"/>
                  </a:ext>
                </a:extLst>
              </a:tr>
              <a:tr h="175594">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ctr"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gridSpan="2">
                  <a:txBody>
                    <a:bodyPr/>
                    <a:lstStyle/>
                    <a:p>
                      <a:pPr algn="l" fontAlgn="b"/>
                      <a:r>
                        <a:rPr lang="en-GB" sz="800" u="none" strike="noStrike">
                          <a:effectLst/>
                        </a:rPr>
                        <a:t> </a:t>
                      </a:r>
                      <a:endParaRPr lang="en-GB" sz="800" b="0" i="0" u="none" strike="noStrike">
                        <a:solidFill>
                          <a:srgbClr val="000000"/>
                        </a:solidFill>
                        <a:effectLst/>
                        <a:latin typeface="Arial" panose="020B0604020202020204" pitchFamily="34" charset="0"/>
                      </a:endParaRPr>
                    </a:p>
                  </a:txBody>
                  <a:tcPr marL="6166" marR="6166" marT="6166" marB="0" anchor="b"/>
                </a:tc>
                <a:tc hMerge="1">
                  <a:txBody>
                    <a:bodyPr/>
                    <a:lstStyle/>
                    <a:p>
                      <a:endParaRPr lang="en-GB"/>
                    </a:p>
                  </a:txBody>
                  <a:tcPr/>
                </a:tc>
                <a:tc>
                  <a:txBody>
                    <a:bodyPr/>
                    <a:lstStyle/>
                    <a:p>
                      <a:pPr algn="l" fontAlgn="b"/>
                      <a:r>
                        <a:rPr lang="en-GB" sz="800" u="none" strike="noStrike">
                          <a:effectLst/>
                        </a:rPr>
                        <a:t> </a:t>
                      </a:r>
                      <a:endParaRPr lang="en-GB" sz="800" b="1" i="0" u="none" strike="noStrike">
                        <a:solidFill>
                          <a:srgbClr val="000000"/>
                        </a:solidFill>
                        <a:effectLst/>
                        <a:latin typeface="Arial" panose="020B0604020202020204" pitchFamily="34" charset="0"/>
                      </a:endParaRPr>
                    </a:p>
                  </a:txBody>
                  <a:tcPr marL="6166" marR="6166" marT="6166" marB="0" anchor="b"/>
                </a:tc>
                <a:tc>
                  <a:txBody>
                    <a:bodyPr/>
                    <a:lstStyle/>
                    <a:p>
                      <a:pPr algn="l" fontAlgn="b"/>
                      <a:r>
                        <a:rPr lang="en-GB" sz="800" u="none" strike="noStrike">
                          <a:effectLst/>
                        </a:rPr>
                        <a:t> </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r>
                        <a:rPr lang="en-GB" sz="800" u="none" strike="noStrike">
                          <a:effectLst/>
                        </a:rPr>
                        <a:t> </a:t>
                      </a:r>
                      <a:endParaRPr lang="en-GB" sz="800" b="1" i="0" u="none" strike="noStrike">
                        <a:solidFill>
                          <a:srgbClr val="000000"/>
                        </a:solidFill>
                        <a:effectLst/>
                        <a:latin typeface="Arial" panose="020B0604020202020204" pitchFamily="34" charset="0"/>
                      </a:endParaRPr>
                    </a:p>
                  </a:txBody>
                  <a:tcPr marL="6166" marR="6166" marT="6166" marB="0" anchor="b"/>
                </a:tc>
                <a:extLst>
                  <a:ext uri="{0D108BD9-81ED-4DB2-BD59-A6C34878D82A}">
                    <a16:rowId xmlns:a16="http://schemas.microsoft.com/office/drawing/2014/main" val="10004"/>
                  </a:ext>
                </a:extLst>
              </a:tr>
              <a:tr h="175594">
                <a:tc>
                  <a:txBody>
                    <a:bodyPr/>
                    <a:lstStyle/>
                    <a:p>
                      <a:pPr algn="l" fontAlgn="b"/>
                      <a:r>
                        <a:rPr lang="en-GB" sz="800" u="none" strike="noStrike">
                          <a:effectLst/>
                        </a:rPr>
                        <a:t>6/2/18</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5/4/18</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44.87</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52.64</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0.16</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0.16</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0.16</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0.38%</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0.05</a:t>
                      </a:r>
                      <a:endParaRPr lang="en-GB" sz="800" b="0" i="0" u="none" strike="noStrike">
                        <a:solidFill>
                          <a:srgbClr val="000000"/>
                        </a:solidFill>
                        <a:effectLst/>
                        <a:latin typeface="Arial" panose="020B0604020202020204" pitchFamily="34" charset="0"/>
                      </a:endParaRPr>
                    </a:p>
                  </a:txBody>
                  <a:tcPr marL="6166" marR="6166" marT="6166" marB="0" anchor="b"/>
                </a:tc>
                <a:tc gridSpan="2">
                  <a:txBody>
                    <a:bodyPr/>
                    <a:lstStyle/>
                    <a:p>
                      <a:pPr algn="r" fontAlgn="b"/>
                      <a:r>
                        <a:rPr lang="en-GB" sz="800" u="none" strike="noStrike">
                          <a:effectLst/>
                        </a:rPr>
                        <a:t>0.89</a:t>
                      </a:r>
                      <a:endParaRPr lang="en-GB" sz="800" b="0" i="0" u="none" strike="noStrike">
                        <a:solidFill>
                          <a:srgbClr val="000000"/>
                        </a:solidFill>
                        <a:effectLst/>
                        <a:latin typeface="Arial" panose="020B0604020202020204" pitchFamily="34" charset="0"/>
                      </a:endParaRPr>
                    </a:p>
                  </a:txBody>
                  <a:tcPr marL="6166" marR="6166" marT="6166" marB="0" anchor="b"/>
                </a:tc>
                <a:tc hMerge="1">
                  <a:txBody>
                    <a:bodyPr/>
                    <a:lstStyle/>
                    <a:p>
                      <a:endParaRPr lang="en-GB"/>
                    </a:p>
                  </a:txBody>
                  <a:tcPr/>
                </a:tc>
                <a:tc>
                  <a:txBody>
                    <a:bodyPr/>
                    <a:lstStyle/>
                    <a:p>
                      <a:pPr algn="r" fontAlgn="b"/>
                      <a:r>
                        <a:rPr lang="en-GB" sz="800" u="none" strike="noStrike">
                          <a:effectLst/>
                        </a:rPr>
                        <a:t>0.05</a:t>
                      </a:r>
                      <a:endParaRPr lang="en-GB" sz="800" b="1"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0.84</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0.05</a:t>
                      </a:r>
                      <a:endParaRPr lang="en-GB" sz="800" b="1" i="0" u="none" strike="noStrike">
                        <a:solidFill>
                          <a:srgbClr val="000000"/>
                        </a:solidFill>
                        <a:effectLst/>
                        <a:latin typeface="Arial" panose="020B0604020202020204" pitchFamily="34" charset="0"/>
                      </a:endParaRPr>
                    </a:p>
                  </a:txBody>
                  <a:tcPr marL="6166" marR="6166" marT="6166" marB="0" anchor="b"/>
                </a:tc>
                <a:extLst>
                  <a:ext uri="{0D108BD9-81ED-4DB2-BD59-A6C34878D82A}">
                    <a16:rowId xmlns:a16="http://schemas.microsoft.com/office/drawing/2014/main" val="10005"/>
                  </a:ext>
                </a:extLst>
              </a:tr>
              <a:tr h="175594">
                <a:tc>
                  <a:txBody>
                    <a:bodyPr/>
                    <a:lstStyle/>
                    <a:p>
                      <a:pPr algn="l" fontAlgn="b"/>
                      <a:r>
                        <a:rPr lang="en-GB" sz="800" u="none" strike="noStrike">
                          <a:effectLst/>
                        </a:rPr>
                        <a:t>6/4/18</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5/4/19</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45.00</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52.80</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1.16</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1.16</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1.00</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2.42%</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0.34</a:t>
                      </a:r>
                      <a:endParaRPr lang="en-GB" sz="800" b="0" i="0" u="none" strike="noStrike">
                        <a:solidFill>
                          <a:srgbClr val="000000"/>
                        </a:solidFill>
                        <a:effectLst/>
                        <a:latin typeface="Arial" panose="020B0604020202020204" pitchFamily="34" charset="0"/>
                      </a:endParaRPr>
                    </a:p>
                  </a:txBody>
                  <a:tcPr marL="6166" marR="6166" marT="6166" marB="0" anchor="b"/>
                </a:tc>
                <a:tc gridSpan="2">
                  <a:txBody>
                    <a:bodyPr/>
                    <a:lstStyle/>
                    <a:p>
                      <a:pPr algn="r" fontAlgn="b"/>
                      <a:r>
                        <a:rPr lang="en-GB" sz="800" u="none" strike="noStrike">
                          <a:effectLst/>
                        </a:rPr>
                        <a:t>0.89</a:t>
                      </a:r>
                      <a:endParaRPr lang="en-GB" sz="800" b="0" i="0" u="none" strike="noStrike">
                        <a:solidFill>
                          <a:srgbClr val="000000"/>
                        </a:solidFill>
                        <a:effectLst/>
                        <a:latin typeface="Arial" panose="020B0604020202020204" pitchFamily="34" charset="0"/>
                      </a:endParaRPr>
                    </a:p>
                  </a:txBody>
                  <a:tcPr marL="6166" marR="6166" marT="6166" marB="0" anchor="b"/>
                </a:tc>
                <a:tc hMerge="1">
                  <a:txBody>
                    <a:bodyPr/>
                    <a:lstStyle/>
                    <a:p>
                      <a:endParaRPr lang="en-GB"/>
                    </a:p>
                  </a:txBody>
                  <a:tcPr/>
                </a:tc>
                <a:tc>
                  <a:txBody>
                    <a:bodyPr/>
                    <a:lstStyle/>
                    <a:p>
                      <a:pPr algn="r" fontAlgn="b"/>
                      <a:r>
                        <a:rPr lang="en-GB" sz="800" u="none" strike="noStrike">
                          <a:effectLst/>
                        </a:rPr>
                        <a:t>0.30</a:t>
                      </a:r>
                      <a:endParaRPr lang="en-GB" sz="800" b="1"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0.84</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0.29</a:t>
                      </a:r>
                      <a:endParaRPr lang="en-GB" sz="800" b="1" i="0" u="none" strike="noStrike">
                        <a:solidFill>
                          <a:srgbClr val="000000"/>
                        </a:solidFill>
                        <a:effectLst/>
                        <a:latin typeface="Arial" panose="020B0604020202020204" pitchFamily="34" charset="0"/>
                      </a:endParaRPr>
                    </a:p>
                  </a:txBody>
                  <a:tcPr marL="6166" marR="6166" marT="6166" marB="0" anchor="b"/>
                </a:tc>
                <a:extLst>
                  <a:ext uri="{0D108BD9-81ED-4DB2-BD59-A6C34878D82A}">
                    <a16:rowId xmlns:a16="http://schemas.microsoft.com/office/drawing/2014/main" val="10006"/>
                  </a:ext>
                </a:extLst>
              </a:tr>
              <a:tr h="175594">
                <a:tc>
                  <a:txBody>
                    <a:bodyPr/>
                    <a:lstStyle/>
                    <a:p>
                      <a:pPr algn="l" fontAlgn="b"/>
                      <a:r>
                        <a:rPr lang="en-GB" sz="800" u="none" strike="noStrike">
                          <a:effectLst/>
                        </a:rPr>
                        <a:t>6/4/19</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5/4/20</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46.00</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53.80</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2.16</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2.18</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1.02</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2.46%</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0.35</a:t>
                      </a:r>
                      <a:endParaRPr lang="en-GB" sz="800" b="0" i="0" u="none" strike="noStrike">
                        <a:solidFill>
                          <a:srgbClr val="000000"/>
                        </a:solidFill>
                        <a:effectLst/>
                        <a:latin typeface="Arial" panose="020B0604020202020204" pitchFamily="34" charset="0"/>
                      </a:endParaRPr>
                    </a:p>
                  </a:txBody>
                  <a:tcPr marL="6166" marR="6166" marT="6166" marB="0" anchor="b"/>
                </a:tc>
                <a:tc gridSpan="2">
                  <a:txBody>
                    <a:bodyPr/>
                    <a:lstStyle/>
                    <a:p>
                      <a:pPr algn="r" fontAlgn="b"/>
                      <a:r>
                        <a:rPr lang="en-GB" sz="800" u="none" strike="noStrike">
                          <a:effectLst/>
                        </a:rPr>
                        <a:t>0.89</a:t>
                      </a:r>
                      <a:endParaRPr lang="en-GB" sz="800" b="0" i="0" u="none" strike="noStrike">
                        <a:solidFill>
                          <a:srgbClr val="000000"/>
                        </a:solidFill>
                        <a:effectLst/>
                        <a:latin typeface="Arial" panose="020B0604020202020204" pitchFamily="34" charset="0"/>
                      </a:endParaRPr>
                    </a:p>
                  </a:txBody>
                  <a:tcPr marL="6166" marR="6166" marT="6166" marB="0" anchor="b"/>
                </a:tc>
                <a:tc hMerge="1">
                  <a:txBody>
                    <a:bodyPr/>
                    <a:lstStyle/>
                    <a:p>
                      <a:endParaRPr lang="en-GB"/>
                    </a:p>
                  </a:txBody>
                  <a:tcPr/>
                </a:tc>
                <a:tc>
                  <a:txBody>
                    <a:bodyPr/>
                    <a:lstStyle/>
                    <a:p>
                      <a:pPr algn="r" fontAlgn="b"/>
                      <a:r>
                        <a:rPr lang="en-GB" sz="800" u="none" strike="noStrike">
                          <a:effectLst/>
                        </a:rPr>
                        <a:t>0.31</a:t>
                      </a:r>
                      <a:endParaRPr lang="en-GB" sz="800" b="1"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0.84</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0.29</a:t>
                      </a:r>
                      <a:endParaRPr lang="en-GB" sz="800" b="1" i="0" u="none" strike="noStrike">
                        <a:solidFill>
                          <a:srgbClr val="000000"/>
                        </a:solidFill>
                        <a:effectLst/>
                        <a:latin typeface="Arial" panose="020B0604020202020204" pitchFamily="34" charset="0"/>
                      </a:endParaRPr>
                    </a:p>
                  </a:txBody>
                  <a:tcPr marL="6166" marR="6166" marT="6166" marB="0" anchor="b"/>
                </a:tc>
                <a:extLst>
                  <a:ext uri="{0D108BD9-81ED-4DB2-BD59-A6C34878D82A}">
                    <a16:rowId xmlns:a16="http://schemas.microsoft.com/office/drawing/2014/main" val="10007"/>
                  </a:ext>
                </a:extLst>
              </a:tr>
              <a:tr h="175594">
                <a:tc>
                  <a:txBody>
                    <a:bodyPr/>
                    <a:lstStyle/>
                    <a:p>
                      <a:pPr algn="l" fontAlgn="b"/>
                      <a:r>
                        <a:rPr lang="en-GB" sz="800" u="none" strike="noStrike">
                          <a:effectLst/>
                        </a:rPr>
                        <a:t>6/4/20</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5/4/22</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47.00</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54.80</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4.16</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4.23</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2.05</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4.95%</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0.69</a:t>
                      </a:r>
                      <a:endParaRPr lang="en-GB" sz="800" b="0" i="0" u="none" strike="noStrike">
                        <a:solidFill>
                          <a:srgbClr val="000000"/>
                        </a:solidFill>
                        <a:effectLst/>
                        <a:latin typeface="Arial" panose="020B0604020202020204" pitchFamily="34" charset="0"/>
                      </a:endParaRPr>
                    </a:p>
                  </a:txBody>
                  <a:tcPr marL="6166" marR="6166" marT="6166" marB="0" anchor="b"/>
                </a:tc>
                <a:tc gridSpan="2">
                  <a:txBody>
                    <a:bodyPr/>
                    <a:lstStyle/>
                    <a:p>
                      <a:pPr algn="r" fontAlgn="b"/>
                      <a:r>
                        <a:rPr lang="en-GB" sz="800" u="none" strike="noStrike">
                          <a:effectLst/>
                        </a:rPr>
                        <a:t>0.89</a:t>
                      </a:r>
                      <a:endParaRPr lang="en-GB" sz="800" b="0" i="0" u="none" strike="noStrike">
                        <a:solidFill>
                          <a:srgbClr val="000000"/>
                        </a:solidFill>
                        <a:effectLst/>
                        <a:latin typeface="Arial" panose="020B0604020202020204" pitchFamily="34" charset="0"/>
                      </a:endParaRPr>
                    </a:p>
                  </a:txBody>
                  <a:tcPr marL="6166" marR="6166" marT="6166" marB="0" anchor="b"/>
                </a:tc>
                <a:tc hMerge="1">
                  <a:txBody>
                    <a:bodyPr/>
                    <a:lstStyle/>
                    <a:p>
                      <a:endParaRPr lang="en-GB"/>
                    </a:p>
                  </a:txBody>
                  <a:tcPr/>
                </a:tc>
                <a:tc>
                  <a:txBody>
                    <a:bodyPr/>
                    <a:lstStyle/>
                    <a:p>
                      <a:pPr algn="r" fontAlgn="b"/>
                      <a:r>
                        <a:rPr lang="en-GB" sz="800" u="none" strike="noStrike">
                          <a:effectLst/>
                        </a:rPr>
                        <a:t>0.62</a:t>
                      </a:r>
                      <a:endParaRPr lang="en-GB" sz="800" b="1"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0.84</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0.58</a:t>
                      </a:r>
                      <a:endParaRPr lang="en-GB" sz="800" b="1" i="0" u="none" strike="noStrike">
                        <a:solidFill>
                          <a:srgbClr val="000000"/>
                        </a:solidFill>
                        <a:effectLst/>
                        <a:latin typeface="Arial" panose="020B0604020202020204" pitchFamily="34" charset="0"/>
                      </a:endParaRPr>
                    </a:p>
                  </a:txBody>
                  <a:tcPr marL="6166" marR="6166" marT="6166" marB="0" anchor="b"/>
                </a:tc>
                <a:extLst>
                  <a:ext uri="{0D108BD9-81ED-4DB2-BD59-A6C34878D82A}">
                    <a16:rowId xmlns:a16="http://schemas.microsoft.com/office/drawing/2014/main" val="10008"/>
                  </a:ext>
                </a:extLst>
              </a:tr>
              <a:tr h="175594">
                <a:tc>
                  <a:txBody>
                    <a:bodyPr/>
                    <a:lstStyle/>
                    <a:p>
                      <a:pPr algn="l" fontAlgn="b"/>
                      <a:r>
                        <a:rPr lang="en-GB" sz="800" u="none" strike="noStrike">
                          <a:effectLst/>
                        </a:rPr>
                        <a:t>6/4/22</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5/4/23</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49.00</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56.80</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5.16</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5.26</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1.04</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2.50%</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0.35</a:t>
                      </a:r>
                      <a:endParaRPr lang="en-GB" sz="800" b="0" i="0" u="none" strike="noStrike">
                        <a:solidFill>
                          <a:srgbClr val="000000"/>
                        </a:solidFill>
                        <a:effectLst/>
                        <a:latin typeface="Arial" panose="020B0604020202020204" pitchFamily="34" charset="0"/>
                      </a:endParaRPr>
                    </a:p>
                  </a:txBody>
                  <a:tcPr marL="6166" marR="6166" marT="6166" marB="0" anchor="b"/>
                </a:tc>
                <a:tc gridSpan="2">
                  <a:txBody>
                    <a:bodyPr/>
                    <a:lstStyle/>
                    <a:p>
                      <a:pPr algn="r" fontAlgn="b"/>
                      <a:r>
                        <a:rPr lang="en-GB" sz="800" u="none" strike="noStrike">
                          <a:effectLst/>
                        </a:rPr>
                        <a:t>0.89</a:t>
                      </a:r>
                      <a:endParaRPr lang="en-GB" sz="800" b="0" i="0" u="none" strike="noStrike">
                        <a:solidFill>
                          <a:srgbClr val="000000"/>
                        </a:solidFill>
                        <a:effectLst/>
                        <a:latin typeface="Arial" panose="020B0604020202020204" pitchFamily="34" charset="0"/>
                      </a:endParaRPr>
                    </a:p>
                  </a:txBody>
                  <a:tcPr marL="6166" marR="6166" marT="6166" marB="0" anchor="b"/>
                </a:tc>
                <a:tc hMerge="1">
                  <a:txBody>
                    <a:bodyPr/>
                    <a:lstStyle/>
                    <a:p>
                      <a:endParaRPr lang="en-GB"/>
                    </a:p>
                  </a:txBody>
                  <a:tcPr/>
                </a:tc>
                <a:tc>
                  <a:txBody>
                    <a:bodyPr/>
                    <a:lstStyle/>
                    <a:p>
                      <a:pPr algn="r" fontAlgn="b"/>
                      <a:r>
                        <a:rPr lang="en-GB" sz="800" u="none" strike="noStrike">
                          <a:effectLst/>
                        </a:rPr>
                        <a:t>0.31</a:t>
                      </a:r>
                      <a:endParaRPr lang="en-GB" sz="800" b="1"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0.84</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0.30</a:t>
                      </a:r>
                      <a:endParaRPr lang="en-GB" sz="800" b="1" i="0" u="none" strike="noStrike">
                        <a:solidFill>
                          <a:srgbClr val="000000"/>
                        </a:solidFill>
                        <a:effectLst/>
                        <a:latin typeface="Arial" panose="020B0604020202020204" pitchFamily="34" charset="0"/>
                      </a:endParaRPr>
                    </a:p>
                  </a:txBody>
                  <a:tcPr marL="6166" marR="6166" marT="6166" marB="0" anchor="b"/>
                </a:tc>
                <a:extLst>
                  <a:ext uri="{0D108BD9-81ED-4DB2-BD59-A6C34878D82A}">
                    <a16:rowId xmlns:a16="http://schemas.microsoft.com/office/drawing/2014/main" val="10009"/>
                  </a:ext>
                </a:extLst>
              </a:tr>
              <a:tr h="175594">
                <a:tc>
                  <a:txBody>
                    <a:bodyPr/>
                    <a:lstStyle/>
                    <a:p>
                      <a:pPr algn="l" fontAlgn="b"/>
                      <a:r>
                        <a:rPr lang="en-GB" sz="800" u="none" strike="noStrike">
                          <a:effectLst/>
                        </a:rPr>
                        <a:t>6/4/23</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19/9/23</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50.00</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57.80</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5.62</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5.74</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0.48</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1.16%</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0.16</a:t>
                      </a:r>
                      <a:endParaRPr lang="en-GB" sz="800" b="0" i="0" u="none" strike="noStrike">
                        <a:solidFill>
                          <a:srgbClr val="000000"/>
                        </a:solidFill>
                        <a:effectLst/>
                        <a:latin typeface="Arial" panose="020B0604020202020204" pitchFamily="34" charset="0"/>
                      </a:endParaRPr>
                    </a:p>
                  </a:txBody>
                  <a:tcPr marL="6166" marR="6166" marT="6166" marB="0" anchor="b"/>
                </a:tc>
                <a:tc gridSpan="2">
                  <a:txBody>
                    <a:bodyPr/>
                    <a:lstStyle/>
                    <a:p>
                      <a:pPr algn="r" fontAlgn="b"/>
                      <a:r>
                        <a:rPr lang="en-GB" sz="800" u="none" strike="noStrike">
                          <a:effectLst/>
                        </a:rPr>
                        <a:t>0.89</a:t>
                      </a:r>
                      <a:endParaRPr lang="en-GB" sz="800" b="0" i="0" u="none" strike="noStrike">
                        <a:solidFill>
                          <a:srgbClr val="000000"/>
                        </a:solidFill>
                        <a:effectLst/>
                        <a:latin typeface="Arial" panose="020B0604020202020204" pitchFamily="34" charset="0"/>
                      </a:endParaRPr>
                    </a:p>
                  </a:txBody>
                  <a:tcPr marL="6166" marR="6166" marT="6166" marB="0" anchor="b"/>
                </a:tc>
                <a:tc hMerge="1">
                  <a:txBody>
                    <a:bodyPr/>
                    <a:lstStyle/>
                    <a:p>
                      <a:endParaRPr lang="en-GB"/>
                    </a:p>
                  </a:txBody>
                  <a:tcPr/>
                </a:tc>
                <a:tc>
                  <a:txBody>
                    <a:bodyPr/>
                    <a:lstStyle/>
                    <a:p>
                      <a:pPr algn="r" fontAlgn="b"/>
                      <a:r>
                        <a:rPr lang="en-GB" sz="800" u="none" strike="noStrike">
                          <a:effectLst/>
                        </a:rPr>
                        <a:t>0.14</a:t>
                      </a:r>
                      <a:endParaRPr lang="en-GB" sz="800" b="1"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0.84</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0.14</a:t>
                      </a:r>
                      <a:endParaRPr lang="en-GB" sz="800" b="1" i="0" u="none" strike="noStrike">
                        <a:solidFill>
                          <a:srgbClr val="000000"/>
                        </a:solidFill>
                        <a:effectLst/>
                        <a:latin typeface="Arial" panose="020B0604020202020204" pitchFamily="34" charset="0"/>
                      </a:endParaRPr>
                    </a:p>
                  </a:txBody>
                  <a:tcPr marL="6166" marR="6166" marT="6166" marB="0" anchor="b"/>
                </a:tc>
                <a:extLst>
                  <a:ext uri="{0D108BD9-81ED-4DB2-BD59-A6C34878D82A}">
                    <a16:rowId xmlns:a16="http://schemas.microsoft.com/office/drawing/2014/main" val="10010"/>
                  </a:ext>
                </a:extLst>
              </a:tr>
              <a:tr h="175594">
                <a:tc>
                  <a:txBody>
                    <a:bodyPr/>
                    <a:lstStyle/>
                    <a:p>
                      <a:pPr algn="l" fontAlgn="b"/>
                      <a:r>
                        <a:rPr lang="en-GB" sz="800" u="none" strike="noStrike">
                          <a:effectLst/>
                        </a:rPr>
                        <a:t>20/9/23</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28/6/25</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50.45</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58.26</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7.39</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7.60</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1.86</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4.49%</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0.63</a:t>
                      </a:r>
                      <a:endParaRPr lang="en-GB" sz="800" b="0" i="0" u="none" strike="noStrike">
                        <a:solidFill>
                          <a:srgbClr val="000000"/>
                        </a:solidFill>
                        <a:effectLst/>
                        <a:latin typeface="Arial" panose="020B0604020202020204" pitchFamily="34" charset="0"/>
                      </a:endParaRPr>
                    </a:p>
                  </a:txBody>
                  <a:tcPr marL="6166" marR="6166" marT="6166" marB="0" anchor="b"/>
                </a:tc>
                <a:tc gridSpan="2">
                  <a:txBody>
                    <a:bodyPr/>
                    <a:lstStyle/>
                    <a:p>
                      <a:pPr algn="r" fontAlgn="b"/>
                      <a:r>
                        <a:rPr lang="en-GB" sz="800" u="none" strike="noStrike">
                          <a:effectLst/>
                        </a:rPr>
                        <a:t>0.89</a:t>
                      </a:r>
                      <a:endParaRPr lang="en-GB" sz="800" b="0" i="0" u="none" strike="noStrike">
                        <a:solidFill>
                          <a:srgbClr val="000000"/>
                        </a:solidFill>
                        <a:effectLst/>
                        <a:latin typeface="Arial" panose="020B0604020202020204" pitchFamily="34" charset="0"/>
                      </a:endParaRPr>
                    </a:p>
                  </a:txBody>
                  <a:tcPr marL="6166" marR="6166" marT="6166" marB="0" anchor="b"/>
                </a:tc>
                <a:tc hMerge="1">
                  <a:txBody>
                    <a:bodyPr/>
                    <a:lstStyle/>
                    <a:p>
                      <a:endParaRPr lang="en-GB"/>
                    </a:p>
                  </a:txBody>
                  <a:tcPr/>
                </a:tc>
                <a:tc>
                  <a:txBody>
                    <a:bodyPr/>
                    <a:lstStyle/>
                    <a:p>
                      <a:pPr algn="r" fontAlgn="b"/>
                      <a:r>
                        <a:rPr lang="en-GB" sz="800" u="none" strike="noStrike">
                          <a:effectLst/>
                        </a:rPr>
                        <a:t>0.56</a:t>
                      </a:r>
                      <a:endParaRPr lang="en-GB" sz="800" b="1"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0.84</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0.53</a:t>
                      </a:r>
                      <a:endParaRPr lang="en-GB" sz="800" b="1" i="0" u="none" strike="noStrike">
                        <a:solidFill>
                          <a:srgbClr val="000000"/>
                        </a:solidFill>
                        <a:effectLst/>
                        <a:latin typeface="Arial" panose="020B0604020202020204" pitchFamily="34" charset="0"/>
                      </a:endParaRPr>
                    </a:p>
                  </a:txBody>
                  <a:tcPr marL="6166" marR="6166" marT="6166" marB="0" anchor="b"/>
                </a:tc>
                <a:extLst>
                  <a:ext uri="{0D108BD9-81ED-4DB2-BD59-A6C34878D82A}">
                    <a16:rowId xmlns:a16="http://schemas.microsoft.com/office/drawing/2014/main" val="10011"/>
                  </a:ext>
                </a:extLst>
              </a:tr>
              <a:tr h="175594">
                <a:tc>
                  <a:txBody>
                    <a:bodyPr/>
                    <a:lstStyle/>
                    <a:p>
                      <a:pPr algn="l" fontAlgn="b"/>
                      <a:r>
                        <a:rPr lang="en-GB" sz="800" u="none" strike="noStrike">
                          <a:effectLst/>
                        </a:rPr>
                        <a:t>29/6/25</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5/4/32</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52.22</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60.03</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14.17</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14.95</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7.35</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17.77%</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2.49</a:t>
                      </a:r>
                      <a:endParaRPr lang="en-GB" sz="800" b="0" i="0" u="none" strike="noStrike">
                        <a:solidFill>
                          <a:srgbClr val="000000"/>
                        </a:solidFill>
                        <a:effectLst/>
                        <a:latin typeface="Arial" panose="020B0604020202020204" pitchFamily="34" charset="0"/>
                      </a:endParaRPr>
                    </a:p>
                  </a:txBody>
                  <a:tcPr marL="6166" marR="6166" marT="6166" marB="0" anchor="b"/>
                </a:tc>
                <a:tc gridSpan="2">
                  <a:txBody>
                    <a:bodyPr/>
                    <a:lstStyle/>
                    <a:p>
                      <a:pPr algn="r" fontAlgn="b"/>
                      <a:r>
                        <a:rPr lang="en-GB" sz="800" u="none" strike="noStrike">
                          <a:effectLst/>
                        </a:rPr>
                        <a:t>0.89</a:t>
                      </a:r>
                      <a:endParaRPr lang="en-GB" sz="800" b="0" i="0" u="none" strike="noStrike">
                        <a:solidFill>
                          <a:srgbClr val="000000"/>
                        </a:solidFill>
                        <a:effectLst/>
                        <a:latin typeface="Arial" panose="020B0604020202020204" pitchFamily="34" charset="0"/>
                      </a:endParaRPr>
                    </a:p>
                  </a:txBody>
                  <a:tcPr marL="6166" marR="6166" marT="6166" marB="0" anchor="b"/>
                </a:tc>
                <a:tc hMerge="1">
                  <a:txBody>
                    <a:bodyPr/>
                    <a:lstStyle/>
                    <a:p>
                      <a:endParaRPr lang="en-GB"/>
                    </a:p>
                  </a:txBody>
                  <a:tcPr/>
                </a:tc>
                <a:tc>
                  <a:txBody>
                    <a:bodyPr/>
                    <a:lstStyle/>
                    <a:p>
                      <a:pPr algn="r" fontAlgn="b"/>
                      <a:r>
                        <a:rPr lang="en-GB" sz="800" u="none" strike="noStrike">
                          <a:effectLst/>
                        </a:rPr>
                        <a:t>2.22</a:t>
                      </a:r>
                      <a:endParaRPr lang="en-GB" sz="800" b="1"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0.92</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2.29</a:t>
                      </a:r>
                      <a:endParaRPr lang="en-GB" sz="800" b="1" i="0" u="none" strike="noStrike">
                        <a:solidFill>
                          <a:srgbClr val="000000"/>
                        </a:solidFill>
                        <a:effectLst/>
                        <a:latin typeface="Arial" panose="020B0604020202020204" pitchFamily="34" charset="0"/>
                      </a:endParaRPr>
                    </a:p>
                  </a:txBody>
                  <a:tcPr marL="6166" marR="6166" marT="6166" marB="0" anchor="b"/>
                </a:tc>
                <a:extLst>
                  <a:ext uri="{0D108BD9-81ED-4DB2-BD59-A6C34878D82A}">
                    <a16:rowId xmlns:a16="http://schemas.microsoft.com/office/drawing/2014/main" val="10012"/>
                  </a:ext>
                </a:extLst>
              </a:tr>
              <a:tr h="175594">
                <a:tc>
                  <a:txBody>
                    <a:bodyPr/>
                    <a:lstStyle/>
                    <a:p>
                      <a:pPr algn="l" fontAlgn="b"/>
                      <a:r>
                        <a:rPr lang="en-GB" sz="800" u="none" strike="noStrike">
                          <a:effectLst/>
                        </a:rPr>
                        <a:t>6/4/32</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28/6/32</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59.00</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66.81</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14.40</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15.21</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0.26</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0.62%</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0.09</a:t>
                      </a:r>
                      <a:endParaRPr lang="en-GB" sz="800" b="0" i="0" u="none" strike="noStrike">
                        <a:solidFill>
                          <a:srgbClr val="000000"/>
                        </a:solidFill>
                        <a:effectLst/>
                        <a:latin typeface="Arial" panose="020B0604020202020204" pitchFamily="34" charset="0"/>
                      </a:endParaRPr>
                    </a:p>
                  </a:txBody>
                  <a:tcPr marL="6166" marR="6166" marT="6166" marB="0" anchor="b"/>
                </a:tc>
                <a:tc gridSpan="2">
                  <a:txBody>
                    <a:bodyPr/>
                    <a:lstStyle/>
                    <a:p>
                      <a:pPr algn="r" fontAlgn="b"/>
                      <a:r>
                        <a:rPr lang="en-GB" sz="800" u="none" strike="noStrike">
                          <a:effectLst/>
                        </a:rPr>
                        <a:t>0.89</a:t>
                      </a:r>
                      <a:endParaRPr lang="en-GB" sz="800" b="0" i="0" u="none" strike="noStrike">
                        <a:solidFill>
                          <a:srgbClr val="000000"/>
                        </a:solidFill>
                        <a:effectLst/>
                        <a:latin typeface="Arial" panose="020B0604020202020204" pitchFamily="34" charset="0"/>
                      </a:endParaRPr>
                    </a:p>
                  </a:txBody>
                  <a:tcPr marL="6166" marR="6166" marT="6166" marB="0" anchor="b"/>
                </a:tc>
                <a:tc hMerge="1">
                  <a:txBody>
                    <a:bodyPr/>
                    <a:lstStyle/>
                    <a:p>
                      <a:endParaRPr lang="en-GB"/>
                    </a:p>
                  </a:txBody>
                  <a:tcPr/>
                </a:tc>
                <a:tc>
                  <a:txBody>
                    <a:bodyPr/>
                    <a:lstStyle/>
                    <a:p>
                      <a:pPr algn="r" fontAlgn="b"/>
                      <a:r>
                        <a:rPr lang="en-GB" sz="800" u="none" strike="noStrike">
                          <a:effectLst/>
                        </a:rPr>
                        <a:t>0.08</a:t>
                      </a:r>
                      <a:endParaRPr lang="en-GB" sz="800" b="1"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0.92</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0.08</a:t>
                      </a:r>
                      <a:endParaRPr lang="en-GB" sz="800" b="1" i="0" u="none" strike="noStrike">
                        <a:solidFill>
                          <a:srgbClr val="000000"/>
                        </a:solidFill>
                        <a:effectLst/>
                        <a:latin typeface="Arial" panose="020B0604020202020204" pitchFamily="34" charset="0"/>
                      </a:endParaRPr>
                    </a:p>
                  </a:txBody>
                  <a:tcPr marL="6166" marR="6166" marT="6166" marB="0" anchor="b"/>
                </a:tc>
                <a:extLst>
                  <a:ext uri="{0D108BD9-81ED-4DB2-BD59-A6C34878D82A}">
                    <a16:rowId xmlns:a16="http://schemas.microsoft.com/office/drawing/2014/main" val="10013"/>
                  </a:ext>
                </a:extLst>
              </a:tr>
              <a:tr h="175594">
                <a:tc>
                  <a:txBody>
                    <a:bodyPr/>
                    <a:lstStyle/>
                    <a:p>
                      <a:pPr algn="l" fontAlgn="b"/>
                      <a:r>
                        <a:rPr lang="en-GB" sz="800" u="none" strike="noStrike">
                          <a:effectLst/>
                        </a:rPr>
                        <a:t>29/6/32</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5/4/33</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60.00</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67.04</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15.17</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16.07</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0.86</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2.08%</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0.29</a:t>
                      </a:r>
                      <a:endParaRPr lang="en-GB" sz="800" b="0" i="0" u="none" strike="noStrike">
                        <a:solidFill>
                          <a:srgbClr val="000000"/>
                        </a:solidFill>
                        <a:effectLst/>
                        <a:latin typeface="Arial" panose="020B0604020202020204" pitchFamily="34" charset="0"/>
                      </a:endParaRPr>
                    </a:p>
                  </a:txBody>
                  <a:tcPr marL="6166" marR="6166" marT="6166" marB="0" anchor="b"/>
                </a:tc>
                <a:tc gridSpan="2">
                  <a:txBody>
                    <a:bodyPr/>
                    <a:lstStyle/>
                    <a:p>
                      <a:pPr algn="r" fontAlgn="b"/>
                      <a:r>
                        <a:rPr lang="en-GB" sz="800" u="none" strike="noStrike">
                          <a:effectLst/>
                        </a:rPr>
                        <a:t>0.89</a:t>
                      </a:r>
                      <a:endParaRPr lang="en-GB" sz="800" b="0" i="0" u="none" strike="noStrike">
                        <a:solidFill>
                          <a:srgbClr val="000000"/>
                        </a:solidFill>
                        <a:effectLst/>
                        <a:latin typeface="Arial" panose="020B0604020202020204" pitchFamily="34" charset="0"/>
                      </a:endParaRPr>
                    </a:p>
                  </a:txBody>
                  <a:tcPr marL="6166" marR="6166" marT="6166" marB="0" anchor="b"/>
                </a:tc>
                <a:tc hMerge="1">
                  <a:txBody>
                    <a:bodyPr/>
                    <a:lstStyle/>
                    <a:p>
                      <a:endParaRPr lang="en-GB"/>
                    </a:p>
                  </a:txBody>
                  <a:tcPr/>
                </a:tc>
                <a:tc>
                  <a:txBody>
                    <a:bodyPr/>
                    <a:lstStyle/>
                    <a:p>
                      <a:pPr algn="r" fontAlgn="b"/>
                      <a:r>
                        <a:rPr lang="en-GB" sz="800" u="none" strike="noStrike">
                          <a:effectLst/>
                        </a:rPr>
                        <a:t>0.26</a:t>
                      </a:r>
                      <a:endParaRPr lang="en-GB" sz="800" b="1"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0.92</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0.27</a:t>
                      </a:r>
                      <a:endParaRPr lang="en-GB" sz="800" b="1" i="0" u="none" strike="noStrike">
                        <a:solidFill>
                          <a:srgbClr val="000000"/>
                        </a:solidFill>
                        <a:effectLst/>
                        <a:latin typeface="Arial" panose="020B0604020202020204" pitchFamily="34" charset="0"/>
                      </a:endParaRPr>
                    </a:p>
                  </a:txBody>
                  <a:tcPr marL="6166" marR="6166" marT="6166" marB="0" anchor="b"/>
                </a:tc>
                <a:extLst>
                  <a:ext uri="{0D108BD9-81ED-4DB2-BD59-A6C34878D82A}">
                    <a16:rowId xmlns:a16="http://schemas.microsoft.com/office/drawing/2014/main" val="10014"/>
                  </a:ext>
                </a:extLst>
              </a:tr>
              <a:tr h="175594">
                <a:tc>
                  <a:txBody>
                    <a:bodyPr/>
                    <a:lstStyle/>
                    <a:p>
                      <a:pPr algn="l" fontAlgn="b"/>
                      <a:r>
                        <a:rPr lang="en-GB" sz="800" u="none" strike="noStrike">
                          <a:effectLst/>
                        </a:rPr>
                        <a:t>6/4/33</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5/4/40</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67.00</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67.81</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22.18</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24.14</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8.07</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19.49%</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2.74</a:t>
                      </a:r>
                      <a:endParaRPr lang="en-GB" sz="800" b="0" i="0" u="none" strike="noStrike">
                        <a:solidFill>
                          <a:srgbClr val="000000"/>
                        </a:solidFill>
                        <a:effectLst/>
                        <a:latin typeface="Arial" panose="020B0604020202020204" pitchFamily="34" charset="0"/>
                      </a:endParaRPr>
                    </a:p>
                  </a:txBody>
                  <a:tcPr marL="6166" marR="6166" marT="6166" marB="0" anchor="b"/>
                </a:tc>
                <a:tc gridSpan="2">
                  <a:txBody>
                    <a:bodyPr/>
                    <a:lstStyle/>
                    <a:p>
                      <a:pPr algn="r" fontAlgn="b"/>
                      <a:r>
                        <a:rPr lang="en-GB" sz="800" u="none" strike="noStrike">
                          <a:effectLst/>
                        </a:rPr>
                        <a:t>0.93</a:t>
                      </a:r>
                      <a:endParaRPr lang="en-GB" sz="800" b="0" i="0" u="none" strike="noStrike">
                        <a:solidFill>
                          <a:srgbClr val="000000"/>
                        </a:solidFill>
                        <a:effectLst/>
                        <a:latin typeface="Arial" panose="020B0604020202020204" pitchFamily="34" charset="0"/>
                      </a:endParaRPr>
                    </a:p>
                  </a:txBody>
                  <a:tcPr marL="6166" marR="6166" marT="6166" marB="0" anchor="b"/>
                </a:tc>
                <a:tc hMerge="1">
                  <a:txBody>
                    <a:bodyPr/>
                    <a:lstStyle/>
                    <a:p>
                      <a:endParaRPr lang="en-GB"/>
                    </a:p>
                  </a:txBody>
                  <a:tcPr/>
                </a:tc>
                <a:tc>
                  <a:txBody>
                    <a:bodyPr/>
                    <a:lstStyle/>
                    <a:p>
                      <a:pPr algn="r" fontAlgn="b"/>
                      <a:r>
                        <a:rPr lang="en-GB" sz="800" u="none" strike="noStrike">
                          <a:effectLst/>
                        </a:rPr>
                        <a:t>2.55</a:t>
                      </a:r>
                      <a:endParaRPr lang="en-GB" sz="800" b="1"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0.92</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2.52</a:t>
                      </a:r>
                      <a:endParaRPr lang="en-GB" sz="800" b="1" i="0" u="none" strike="noStrike">
                        <a:solidFill>
                          <a:srgbClr val="000000"/>
                        </a:solidFill>
                        <a:effectLst/>
                        <a:latin typeface="Arial" panose="020B0604020202020204" pitchFamily="34" charset="0"/>
                      </a:endParaRPr>
                    </a:p>
                  </a:txBody>
                  <a:tcPr marL="6166" marR="6166" marT="6166" marB="0" anchor="b"/>
                </a:tc>
                <a:extLst>
                  <a:ext uri="{0D108BD9-81ED-4DB2-BD59-A6C34878D82A}">
                    <a16:rowId xmlns:a16="http://schemas.microsoft.com/office/drawing/2014/main" val="10015"/>
                  </a:ext>
                </a:extLst>
              </a:tr>
              <a:tr h="175594">
                <a:tc>
                  <a:txBody>
                    <a:bodyPr/>
                    <a:lstStyle/>
                    <a:p>
                      <a:pPr algn="l" fontAlgn="b"/>
                      <a:r>
                        <a:rPr lang="en-GB" sz="800" u="none" strike="noStrike">
                          <a:effectLst/>
                        </a:rPr>
                        <a:t>6/4/40</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8/2/54</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80.85</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74.82</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36.03</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41.39</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17.25</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41.68%</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5.85</a:t>
                      </a:r>
                      <a:endParaRPr lang="en-GB" sz="800" b="0" i="0" u="none" strike="noStrike">
                        <a:solidFill>
                          <a:srgbClr val="000000"/>
                        </a:solidFill>
                        <a:effectLst/>
                        <a:latin typeface="Arial" panose="020B0604020202020204" pitchFamily="34" charset="0"/>
                      </a:endParaRPr>
                    </a:p>
                  </a:txBody>
                  <a:tcPr marL="6166" marR="6166" marT="6166" marB="0" anchor="b"/>
                </a:tc>
                <a:tc gridSpan="2">
                  <a:txBody>
                    <a:bodyPr/>
                    <a:lstStyle/>
                    <a:p>
                      <a:pPr algn="r" fontAlgn="b"/>
                      <a:r>
                        <a:rPr lang="en-GB" sz="800" u="none" strike="noStrike">
                          <a:effectLst/>
                        </a:rPr>
                        <a:t>0.93</a:t>
                      </a:r>
                      <a:endParaRPr lang="en-GB" sz="800" b="0" i="0" u="none" strike="noStrike">
                        <a:solidFill>
                          <a:srgbClr val="000000"/>
                        </a:solidFill>
                        <a:effectLst/>
                        <a:latin typeface="Arial" panose="020B0604020202020204" pitchFamily="34" charset="0"/>
                      </a:endParaRPr>
                    </a:p>
                  </a:txBody>
                  <a:tcPr marL="6166" marR="6166" marT="6166" marB="0" anchor="b"/>
                </a:tc>
                <a:tc hMerge="1">
                  <a:txBody>
                    <a:bodyPr/>
                    <a:lstStyle/>
                    <a:p>
                      <a:endParaRPr lang="en-GB"/>
                    </a:p>
                  </a:txBody>
                  <a:tcPr/>
                </a:tc>
                <a:tc>
                  <a:txBody>
                    <a:bodyPr/>
                    <a:lstStyle/>
                    <a:p>
                      <a:pPr algn="r" fontAlgn="b"/>
                      <a:r>
                        <a:rPr lang="en-GB" sz="800" u="sng" strike="noStrike">
                          <a:effectLst/>
                        </a:rPr>
                        <a:t>5.44</a:t>
                      </a:r>
                      <a:endParaRPr lang="en-GB" sz="800" b="1" i="0" u="sng"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0.92</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5.38</a:t>
                      </a:r>
                      <a:endParaRPr lang="en-GB" sz="800" b="1" i="0" u="none" strike="noStrike">
                        <a:solidFill>
                          <a:srgbClr val="000000"/>
                        </a:solidFill>
                        <a:effectLst/>
                        <a:latin typeface="Arial" panose="020B0604020202020204" pitchFamily="34" charset="0"/>
                      </a:endParaRPr>
                    </a:p>
                  </a:txBody>
                  <a:tcPr marL="6166" marR="6166" marT="6166" marB="0" anchor="b"/>
                </a:tc>
                <a:extLst>
                  <a:ext uri="{0D108BD9-81ED-4DB2-BD59-A6C34878D82A}">
                    <a16:rowId xmlns:a16="http://schemas.microsoft.com/office/drawing/2014/main" val="10016"/>
                  </a:ext>
                </a:extLst>
              </a:tr>
              <a:tr h="299973">
                <a:tc gridSpan="2">
                  <a:txBody>
                    <a:bodyPr/>
                    <a:lstStyle/>
                    <a:p>
                      <a:pPr algn="l" fontAlgn="b"/>
                      <a:r>
                        <a:rPr lang="en-GB" sz="800" u="none" strike="noStrike">
                          <a:effectLst/>
                        </a:rPr>
                        <a:t>Claimant's  Life  Expectancy</a:t>
                      </a:r>
                      <a:endParaRPr lang="en-GB" sz="800" b="0" i="0" u="none" strike="noStrike">
                        <a:solidFill>
                          <a:srgbClr val="000000"/>
                        </a:solidFill>
                        <a:effectLst/>
                        <a:latin typeface="Arial" panose="020B0604020202020204" pitchFamily="34" charset="0"/>
                      </a:endParaRPr>
                    </a:p>
                  </a:txBody>
                  <a:tcPr marL="6166" marR="6166" marT="6166" marB="0" anchor="b"/>
                </a:tc>
                <a:tc hMerge="1">
                  <a:txBody>
                    <a:bodyPr/>
                    <a:lstStyle/>
                    <a:p>
                      <a:endParaRPr lang="en-GB"/>
                    </a:p>
                  </a:txBody>
                  <a:tcPr/>
                </a:tc>
                <a:tc>
                  <a:txBody>
                    <a:bodyPr/>
                    <a:lstStyle/>
                    <a:p>
                      <a:pPr algn="r" fontAlgn="b"/>
                      <a:r>
                        <a:rPr lang="en-GB" sz="800" u="dbl" strike="noStrike">
                          <a:effectLst/>
                        </a:rPr>
                        <a:t>88.94</a:t>
                      </a:r>
                      <a:endParaRPr lang="en-GB" sz="800" b="0" i="0" u="dbl"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dbl"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dbl" strike="noStrike">
                          <a:effectLst/>
                        </a:rPr>
                        <a:t>41.39</a:t>
                      </a:r>
                      <a:endParaRPr lang="en-GB" sz="800" b="0" i="0" u="dbl"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dbl" strike="noStrike">
                          <a:effectLst/>
                        </a:rPr>
                        <a:t>100.00%</a:t>
                      </a:r>
                      <a:endParaRPr lang="en-GB" sz="800" b="0" i="0" u="dbl"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dbl" strike="noStrike">
                          <a:effectLst/>
                        </a:rPr>
                        <a:t>14.04</a:t>
                      </a:r>
                      <a:endParaRPr lang="en-GB" sz="800" b="0" i="0" u="dbl" strike="noStrike">
                        <a:solidFill>
                          <a:srgbClr val="000000"/>
                        </a:solidFill>
                        <a:effectLst/>
                        <a:latin typeface="Arial" panose="020B0604020202020204" pitchFamily="34" charset="0"/>
                      </a:endParaRPr>
                    </a:p>
                  </a:txBody>
                  <a:tcPr marL="6166" marR="6166" marT="6166" marB="0" anchor="b"/>
                </a:tc>
                <a:tc gridSpan="2">
                  <a:txBody>
                    <a:bodyPr/>
                    <a:lstStyle/>
                    <a:p>
                      <a:pPr algn="l" fontAlgn="b"/>
                      <a:r>
                        <a:rPr lang="en-GB" sz="800" u="none" strike="noStrike">
                          <a:effectLst/>
                        </a:rPr>
                        <a:t> </a:t>
                      </a:r>
                      <a:endParaRPr lang="en-GB" sz="800" b="0" i="0" u="none" strike="noStrike">
                        <a:solidFill>
                          <a:srgbClr val="000000"/>
                        </a:solidFill>
                        <a:effectLst/>
                        <a:latin typeface="Arial" panose="020B0604020202020204" pitchFamily="34" charset="0"/>
                      </a:endParaRPr>
                    </a:p>
                  </a:txBody>
                  <a:tcPr marL="6166" marR="6166" marT="6166" marB="0" anchor="b"/>
                </a:tc>
                <a:tc hMerge="1">
                  <a:txBody>
                    <a:bodyPr/>
                    <a:lstStyle/>
                    <a:p>
                      <a:endParaRPr lang="en-GB"/>
                    </a:p>
                  </a:txBody>
                  <a:tcPr/>
                </a:tc>
                <a:tc>
                  <a:txBody>
                    <a:bodyPr/>
                    <a:lstStyle/>
                    <a:p>
                      <a:pPr algn="r" fontAlgn="b"/>
                      <a:r>
                        <a:rPr lang="en-GB" sz="800" u="dbl" strike="noStrike" dirty="0">
                          <a:effectLst/>
                        </a:rPr>
                        <a:t>12.84</a:t>
                      </a:r>
                      <a:endParaRPr lang="en-GB" sz="800" b="1" i="0" u="dbl" strike="noStrike" dirty="0">
                        <a:solidFill>
                          <a:srgbClr val="000000"/>
                        </a:solidFill>
                        <a:effectLst/>
                        <a:latin typeface="Arial" panose="020B0604020202020204" pitchFamily="34" charset="0"/>
                      </a:endParaRPr>
                    </a:p>
                  </a:txBody>
                  <a:tcPr marL="6166" marR="6166" marT="6166" marB="0" anchor="b"/>
                </a:tc>
                <a:tc>
                  <a:txBody>
                    <a:bodyPr/>
                    <a:lstStyle/>
                    <a:p>
                      <a:pPr algn="l" fontAlgn="b"/>
                      <a:r>
                        <a:rPr lang="en-GB" sz="800" u="none" strike="noStrike">
                          <a:effectLst/>
                        </a:rPr>
                        <a:t> </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dbl" strike="noStrike">
                          <a:effectLst/>
                        </a:rPr>
                        <a:t>12.71</a:t>
                      </a:r>
                      <a:endParaRPr lang="en-GB" sz="800" b="1" i="0" u="dbl" strike="noStrike">
                        <a:solidFill>
                          <a:srgbClr val="000000"/>
                        </a:solidFill>
                        <a:effectLst/>
                        <a:latin typeface="Arial" panose="020B0604020202020204" pitchFamily="34" charset="0"/>
                      </a:endParaRPr>
                    </a:p>
                  </a:txBody>
                  <a:tcPr marL="6166" marR="6166" marT="6166" marB="0" anchor="b"/>
                </a:tc>
                <a:extLst>
                  <a:ext uri="{0D108BD9-81ED-4DB2-BD59-A6C34878D82A}">
                    <a16:rowId xmlns:a16="http://schemas.microsoft.com/office/drawing/2014/main" val="10017"/>
                  </a:ext>
                </a:extLst>
              </a:tr>
              <a:tr h="175594">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gridSpan="2">
                  <a:txBody>
                    <a:bodyPr/>
                    <a:lstStyle/>
                    <a:p>
                      <a:pPr algn="l" fontAlgn="b"/>
                      <a:r>
                        <a:rPr lang="en-GB" sz="800" u="none" strike="noStrike">
                          <a:effectLst/>
                        </a:rPr>
                        <a:t> </a:t>
                      </a:r>
                      <a:endParaRPr lang="en-GB" sz="800" b="0" i="0" u="none" strike="noStrike">
                        <a:solidFill>
                          <a:srgbClr val="000000"/>
                        </a:solidFill>
                        <a:effectLst/>
                        <a:latin typeface="Arial" panose="020B0604020202020204" pitchFamily="34" charset="0"/>
                      </a:endParaRPr>
                    </a:p>
                  </a:txBody>
                  <a:tcPr marL="6166" marR="6166" marT="6166" marB="0" anchor="b"/>
                </a:tc>
                <a:tc hMerge="1">
                  <a:txBody>
                    <a:bodyPr/>
                    <a:lstStyle/>
                    <a:p>
                      <a:endParaRPr lang="en-GB"/>
                    </a:p>
                  </a:txBody>
                  <a:tcPr/>
                </a:tc>
                <a:tc>
                  <a:txBody>
                    <a:bodyPr/>
                    <a:lstStyle/>
                    <a:p>
                      <a:pPr algn="l" fontAlgn="b"/>
                      <a:r>
                        <a:rPr lang="en-GB" sz="800" u="none" strike="noStrike">
                          <a:effectLst/>
                        </a:rPr>
                        <a:t> </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r>
                        <a:rPr lang="en-GB" sz="800" u="none" strike="noStrike">
                          <a:effectLst/>
                        </a:rPr>
                        <a:t> </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r>
                        <a:rPr lang="en-GB" sz="800" u="none" strike="noStrike">
                          <a:effectLst/>
                        </a:rPr>
                        <a:t> </a:t>
                      </a:r>
                      <a:endParaRPr lang="en-GB" sz="800" b="0" i="0" u="none" strike="noStrike">
                        <a:solidFill>
                          <a:srgbClr val="000000"/>
                        </a:solidFill>
                        <a:effectLst/>
                        <a:latin typeface="Arial" panose="020B0604020202020204" pitchFamily="34" charset="0"/>
                      </a:endParaRPr>
                    </a:p>
                  </a:txBody>
                  <a:tcPr marL="6166" marR="6166" marT="6166" marB="0" anchor="b"/>
                </a:tc>
                <a:extLst>
                  <a:ext uri="{0D108BD9-81ED-4DB2-BD59-A6C34878D82A}">
                    <a16:rowId xmlns:a16="http://schemas.microsoft.com/office/drawing/2014/main" val="10018"/>
                  </a:ext>
                </a:extLst>
              </a:tr>
              <a:tr h="175594">
                <a:tc gridSpan="2">
                  <a:txBody>
                    <a:bodyPr/>
                    <a:lstStyle/>
                    <a:p>
                      <a:pPr algn="l" fontAlgn="b"/>
                      <a:r>
                        <a:rPr lang="en-GB" sz="800" u="sng" strike="noStrike">
                          <a:effectLst/>
                        </a:rPr>
                        <a:t>Multiplier calculation</a:t>
                      </a:r>
                      <a:endParaRPr lang="en-GB" sz="800" b="1" i="0" u="sng" strike="noStrike">
                        <a:solidFill>
                          <a:srgbClr val="000000"/>
                        </a:solidFill>
                        <a:effectLst/>
                        <a:latin typeface="Arial" panose="020B0604020202020204" pitchFamily="34" charset="0"/>
                      </a:endParaRPr>
                    </a:p>
                  </a:txBody>
                  <a:tcPr marL="6166" marR="6166" marT="6166" marB="0" anchor="b"/>
                </a:tc>
                <a:tc hMerge="1">
                  <a:txBody>
                    <a:bodyPr/>
                    <a:lstStyle/>
                    <a:p>
                      <a:endParaRPr lang="en-GB"/>
                    </a:p>
                  </a:txBody>
                  <a:tcPr/>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gridSpan="2">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hMerge="1">
                  <a:txBody>
                    <a:bodyPr/>
                    <a:lstStyle/>
                    <a:p>
                      <a:endParaRPr lang="en-GB"/>
                    </a:p>
                  </a:txBody>
                  <a:tcPr/>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extLst>
                  <a:ext uri="{0D108BD9-81ED-4DB2-BD59-A6C34878D82A}">
                    <a16:rowId xmlns:a16="http://schemas.microsoft.com/office/drawing/2014/main" val="10019"/>
                  </a:ext>
                </a:extLst>
              </a:tr>
              <a:tr h="299973">
                <a:tc gridSpan="3">
                  <a:txBody>
                    <a:bodyPr/>
                    <a:lstStyle/>
                    <a:p>
                      <a:pPr algn="l" fontAlgn="b"/>
                      <a:r>
                        <a:rPr lang="en-GB" sz="800" u="none" strike="noStrike">
                          <a:effectLst/>
                        </a:rPr>
                        <a:t>Table 8 at 44.87 years old at minus 0.75%</a:t>
                      </a:r>
                      <a:endParaRPr lang="en-GB" sz="800" b="0" i="0" u="none" strike="noStrike">
                        <a:solidFill>
                          <a:srgbClr val="000000"/>
                        </a:solidFill>
                        <a:effectLst/>
                        <a:latin typeface="Arial" panose="020B0604020202020204" pitchFamily="34" charset="0"/>
                      </a:endParaRPr>
                    </a:p>
                  </a:txBody>
                  <a:tcPr marL="6166" marR="6166" marT="6166" marB="0" anchor="b"/>
                </a:tc>
                <a:tc hMerge="1">
                  <a:txBody>
                    <a:bodyPr/>
                    <a:lstStyle/>
                    <a:p>
                      <a:endParaRPr lang="en-GB"/>
                    </a:p>
                  </a:txBody>
                  <a:tcPr/>
                </a:tc>
                <a:tc hMerge="1">
                  <a:txBody>
                    <a:bodyPr/>
                    <a:lstStyle/>
                    <a:p>
                      <a:endParaRPr lang="en-GB"/>
                    </a:p>
                  </a:txBody>
                  <a:tcPr/>
                </a:tc>
                <a:tc>
                  <a:txBody>
                    <a:bodyPr/>
                    <a:lstStyle/>
                    <a:p>
                      <a:pPr algn="r" fontAlgn="b"/>
                      <a:r>
                        <a:rPr lang="en-GB" sz="800" u="none" strike="noStrike">
                          <a:effectLst/>
                        </a:rPr>
                        <a:t>44</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16.74</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gridSpan="2">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hMerge="1">
                  <a:txBody>
                    <a:bodyPr/>
                    <a:lstStyle/>
                    <a:p>
                      <a:endParaRPr lang="en-GB"/>
                    </a:p>
                  </a:txBody>
                  <a:tcPr/>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extLst>
                  <a:ext uri="{0D108BD9-81ED-4DB2-BD59-A6C34878D82A}">
                    <a16:rowId xmlns:a16="http://schemas.microsoft.com/office/drawing/2014/main" val="10020"/>
                  </a:ext>
                </a:extLst>
              </a:tr>
              <a:tr h="175594">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44.87</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15.7743</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gridSpan="2">
                  <a:txBody>
                    <a:bodyPr/>
                    <a:lstStyle/>
                    <a:p>
                      <a:pPr algn="l" fontAlgn="b"/>
                      <a:endParaRPr lang="en-GB" sz="800" b="0" i="0" u="none" strike="noStrike" dirty="0">
                        <a:solidFill>
                          <a:srgbClr val="000000"/>
                        </a:solidFill>
                        <a:effectLst/>
                        <a:latin typeface="Arial" panose="020B0604020202020204" pitchFamily="34" charset="0"/>
                      </a:endParaRPr>
                    </a:p>
                  </a:txBody>
                  <a:tcPr marL="6166" marR="6166" marT="6166" marB="0" anchor="b"/>
                </a:tc>
                <a:tc hMerge="1">
                  <a:txBody>
                    <a:bodyPr/>
                    <a:lstStyle/>
                    <a:p>
                      <a:endParaRPr lang="en-GB"/>
                    </a:p>
                  </a:txBody>
                  <a:tcPr/>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extLst>
                  <a:ext uri="{0D108BD9-81ED-4DB2-BD59-A6C34878D82A}">
                    <a16:rowId xmlns:a16="http://schemas.microsoft.com/office/drawing/2014/main" val="10021"/>
                  </a:ext>
                </a:extLst>
              </a:tr>
              <a:tr h="175594">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45</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r" fontAlgn="b"/>
                      <a:r>
                        <a:rPr lang="en-GB" sz="800" u="none" strike="noStrike">
                          <a:effectLst/>
                        </a:rPr>
                        <a:t>15.63</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1200" b="1" i="0" u="none" strike="noStrike">
                        <a:solidFill>
                          <a:srgbClr val="D58111"/>
                        </a:solidFill>
                        <a:effectLst/>
                        <a:latin typeface="Arial" panose="020B0604020202020204" pitchFamily="34" charset="0"/>
                      </a:endParaRPr>
                    </a:p>
                  </a:txBody>
                  <a:tcPr marL="6166" marR="6166" marT="6166" marB="0" anchor="b"/>
                </a:tc>
                <a:tc gridSpan="2">
                  <a:txBody>
                    <a:bodyPr/>
                    <a:lstStyle/>
                    <a:p>
                      <a:pPr algn="l" fontAlgn="b"/>
                      <a:r>
                        <a:rPr lang="en-GB" sz="1200" b="1" i="0" u="none" strike="noStrike" dirty="0" smtClean="0">
                          <a:solidFill>
                            <a:srgbClr val="D58111"/>
                          </a:solidFill>
                          <a:effectLst/>
                          <a:latin typeface="Arial" panose="020B0604020202020204" pitchFamily="34" charset="0"/>
                        </a:rPr>
                        <a:t>See handout</a:t>
                      </a:r>
                      <a:endParaRPr lang="en-GB" sz="1200" b="1" i="0" u="none" strike="noStrike" dirty="0">
                        <a:solidFill>
                          <a:srgbClr val="D58111"/>
                        </a:solidFill>
                        <a:effectLst/>
                        <a:latin typeface="Arial" panose="020B0604020202020204" pitchFamily="34" charset="0"/>
                      </a:endParaRPr>
                    </a:p>
                  </a:txBody>
                  <a:tcPr marL="6166" marR="6166" marT="6166" marB="0" anchor="b"/>
                </a:tc>
                <a:tc hMerge="1">
                  <a:txBody>
                    <a:bodyPr/>
                    <a:lstStyle/>
                    <a:p>
                      <a:endParaRPr lang="en-GB"/>
                    </a:p>
                  </a:txBody>
                  <a:tcPr/>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extLst>
                  <a:ext uri="{0D108BD9-81ED-4DB2-BD59-A6C34878D82A}">
                    <a16:rowId xmlns:a16="http://schemas.microsoft.com/office/drawing/2014/main" val="10022"/>
                  </a:ext>
                </a:extLst>
              </a:tr>
              <a:tr h="175594">
                <a:tc gridSpan="2">
                  <a:txBody>
                    <a:bodyPr/>
                    <a:lstStyle/>
                    <a:p>
                      <a:pPr algn="l" fontAlgn="b"/>
                      <a:r>
                        <a:rPr lang="en-GB" sz="800" u="none" strike="noStrike">
                          <a:effectLst/>
                        </a:rPr>
                        <a:t>Table 8 multiplier</a:t>
                      </a:r>
                      <a:endParaRPr lang="en-GB" sz="800" b="0" i="0" u="none" strike="noStrike">
                        <a:solidFill>
                          <a:srgbClr val="000000"/>
                        </a:solidFill>
                        <a:effectLst/>
                        <a:latin typeface="Arial" panose="020B0604020202020204" pitchFamily="34" charset="0"/>
                      </a:endParaRPr>
                    </a:p>
                  </a:txBody>
                  <a:tcPr marL="6166" marR="6166" marT="6166" marB="0" anchor="b"/>
                </a:tc>
                <a:tc hMerge="1">
                  <a:txBody>
                    <a:bodyPr/>
                    <a:lstStyle/>
                    <a:p>
                      <a:endParaRPr lang="en-GB"/>
                    </a:p>
                  </a:txBody>
                  <a:tcPr/>
                </a:tc>
                <a:tc>
                  <a:txBody>
                    <a:bodyPr/>
                    <a:lstStyle/>
                    <a:p>
                      <a:pPr algn="r" fontAlgn="b"/>
                      <a:r>
                        <a:rPr lang="en-GB" sz="800" u="none" strike="noStrike">
                          <a:effectLst/>
                        </a:rPr>
                        <a:t>15.7743</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gridSpan="2">
                  <a:txBody>
                    <a:bodyPr/>
                    <a:lstStyle/>
                    <a:p>
                      <a:pPr algn="l" fontAlgn="b"/>
                      <a:endParaRPr lang="en-GB" sz="800" b="0" i="0" u="none" strike="noStrike" dirty="0">
                        <a:solidFill>
                          <a:srgbClr val="000000"/>
                        </a:solidFill>
                        <a:effectLst/>
                        <a:latin typeface="Arial" panose="020B0604020202020204" pitchFamily="34" charset="0"/>
                      </a:endParaRPr>
                    </a:p>
                  </a:txBody>
                  <a:tcPr marL="6166" marR="6166" marT="6166" marB="0" anchor="b"/>
                </a:tc>
                <a:tc hMerge="1">
                  <a:txBody>
                    <a:bodyPr/>
                    <a:lstStyle/>
                    <a:p>
                      <a:endParaRPr lang="en-GB"/>
                    </a:p>
                  </a:txBody>
                  <a:tcPr/>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extLst>
                  <a:ext uri="{0D108BD9-81ED-4DB2-BD59-A6C34878D82A}">
                    <a16:rowId xmlns:a16="http://schemas.microsoft.com/office/drawing/2014/main" val="10023"/>
                  </a:ext>
                </a:extLst>
              </a:tr>
              <a:tr h="299973">
                <a:tc gridSpan="2">
                  <a:txBody>
                    <a:bodyPr/>
                    <a:lstStyle/>
                    <a:p>
                      <a:pPr algn="l" fontAlgn="b"/>
                      <a:r>
                        <a:rPr lang="en-GB" sz="800" u="none" strike="noStrike">
                          <a:effectLst/>
                        </a:rPr>
                        <a:t>Contingency factor  Table C</a:t>
                      </a:r>
                      <a:endParaRPr lang="en-GB" sz="800" b="0" i="0" u="none" strike="noStrike">
                        <a:solidFill>
                          <a:srgbClr val="000000"/>
                        </a:solidFill>
                        <a:effectLst/>
                        <a:latin typeface="Arial" panose="020B0604020202020204" pitchFamily="34" charset="0"/>
                      </a:endParaRPr>
                    </a:p>
                  </a:txBody>
                  <a:tcPr marL="6166" marR="6166" marT="6166" marB="0" anchor="b"/>
                </a:tc>
                <a:tc hMerge="1">
                  <a:txBody>
                    <a:bodyPr/>
                    <a:lstStyle/>
                    <a:p>
                      <a:endParaRPr lang="en-GB"/>
                    </a:p>
                  </a:txBody>
                  <a:tcPr/>
                </a:tc>
                <a:tc>
                  <a:txBody>
                    <a:bodyPr/>
                    <a:lstStyle/>
                    <a:p>
                      <a:pPr algn="r" fontAlgn="b"/>
                      <a:r>
                        <a:rPr lang="en-GB" sz="800" u="none" strike="noStrike">
                          <a:effectLst/>
                        </a:rPr>
                        <a:t>0.89</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gridSpan="2">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hMerge="1">
                  <a:txBody>
                    <a:bodyPr/>
                    <a:lstStyle/>
                    <a:p>
                      <a:endParaRPr lang="en-GB"/>
                    </a:p>
                  </a:txBody>
                  <a:tcPr/>
                </a:tc>
                <a:tc>
                  <a:txBody>
                    <a:bodyPr/>
                    <a:lstStyle/>
                    <a:p>
                      <a:pPr algn="l" fontAlgn="b"/>
                      <a:endParaRPr lang="en-GB" sz="800" b="0" i="0" u="none" strike="noStrike" dirty="0">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extLst>
                  <a:ext uri="{0D108BD9-81ED-4DB2-BD59-A6C34878D82A}">
                    <a16:rowId xmlns:a16="http://schemas.microsoft.com/office/drawing/2014/main" val="10024"/>
                  </a:ext>
                </a:extLst>
              </a:tr>
              <a:tr h="175594">
                <a:tc gridSpan="2">
                  <a:txBody>
                    <a:bodyPr/>
                    <a:lstStyle/>
                    <a:p>
                      <a:pPr algn="l" fontAlgn="b"/>
                      <a:r>
                        <a:rPr lang="en-GB" sz="800" u="none" strike="noStrike" dirty="0">
                          <a:effectLst/>
                        </a:rPr>
                        <a:t>Discounted multiplier</a:t>
                      </a:r>
                      <a:endParaRPr lang="en-GB" sz="800" b="0" i="0" u="none" strike="noStrike" dirty="0">
                        <a:solidFill>
                          <a:srgbClr val="000000"/>
                        </a:solidFill>
                        <a:effectLst/>
                        <a:latin typeface="Arial" panose="020B0604020202020204" pitchFamily="34" charset="0"/>
                      </a:endParaRPr>
                    </a:p>
                  </a:txBody>
                  <a:tcPr marL="6166" marR="6166" marT="6166" marB="0" anchor="b"/>
                </a:tc>
                <a:tc hMerge="1">
                  <a:txBody>
                    <a:bodyPr/>
                    <a:lstStyle/>
                    <a:p>
                      <a:endParaRPr lang="en-GB"/>
                    </a:p>
                  </a:txBody>
                  <a:tcPr/>
                </a:tc>
                <a:tc>
                  <a:txBody>
                    <a:bodyPr/>
                    <a:lstStyle/>
                    <a:p>
                      <a:pPr algn="r" fontAlgn="b"/>
                      <a:r>
                        <a:rPr lang="en-GB" sz="800" u="none" strike="noStrike">
                          <a:effectLst/>
                        </a:rPr>
                        <a:t>14.04</a:t>
                      </a:r>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dirty="0">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dirty="0">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dirty="0">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dirty="0">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dirty="0">
                        <a:solidFill>
                          <a:srgbClr val="000000"/>
                        </a:solidFill>
                        <a:effectLst/>
                        <a:latin typeface="Arial" panose="020B0604020202020204" pitchFamily="34" charset="0"/>
                      </a:endParaRPr>
                    </a:p>
                  </a:txBody>
                  <a:tcPr marL="6166" marR="6166" marT="6166" marB="0" anchor="b"/>
                </a:tc>
                <a:tc gridSpan="2">
                  <a:txBody>
                    <a:bodyPr/>
                    <a:lstStyle/>
                    <a:p>
                      <a:pPr algn="l" fontAlgn="b"/>
                      <a:endParaRPr lang="en-GB" sz="800" b="0" i="0" u="none" strike="noStrike" dirty="0">
                        <a:solidFill>
                          <a:srgbClr val="000000"/>
                        </a:solidFill>
                        <a:effectLst/>
                        <a:latin typeface="Arial" panose="020B0604020202020204" pitchFamily="34" charset="0"/>
                      </a:endParaRPr>
                    </a:p>
                  </a:txBody>
                  <a:tcPr marL="6166" marR="6166" marT="6166" marB="0" anchor="b"/>
                </a:tc>
                <a:tc hMerge="1">
                  <a:txBody>
                    <a:bodyPr/>
                    <a:lstStyle/>
                    <a:p>
                      <a:endParaRPr lang="en-GB"/>
                    </a:p>
                  </a:txBody>
                  <a:tcPr/>
                </a:tc>
                <a:tc>
                  <a:txBody>
                    <a:bodyPr/>
                    <a:lstStyle/>
                    <a:p>
                      <a:pPr algn="l" fontAlgn="b"/>
                      <a:endParaRPr lang="en-GB" sz="800" b="0" i="0" u="none" strike="noStrike" dirty="0">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dirty="0">
                        <a:solidFill>
                          <a:srgbClr val="000000"/>
                        </a:solidFill>
                        <a:effectLst/>
                        <a:latin typeface="Arial" panose="020B0604020202020204" pitchFamily="34" charset="0"/>
                      </a:endParaRPr>
                    </a:p>
                  </a:txBody>
                  <a:tcPr marL="6166" marR="6166" marT="6166" marB="0" anchor="b"/>
                </a:tc>
                <a:tc>
                  <a:txBody>
                    <a:bodyPr/>
                    <a:lstStyle/>
                    <a:p>
                      <a:pPr algn="l" fontAlgn="b"/>
                      <a:endParaRPr lang="en-GB" sz="800" b="0" i="0" u="none" strike="noStrike" dirty="0">
                        <a:solidFill>
                          <a:srgbClr val="000000"/>
                        </a:solidFill>
                        <a:effectLst/>
                        <a:latin typeface="Arial" panose="020B0604020202020204" pitchFamily="34" charset="0"/>
                      </a:endParaRPr>
                    </a:p>
                  </a:txBody>
                  <a:tcPr marL="6166" marR="6166" marT="6166" marB="0" anchor="b"/>
                </a:tc>
                <a:extLst>
                  <a:ext uri="{0D108BD9-81ED-4DB2-BD59-A6C34878D82A}">
                    <a16:rowId xmlns:a16="http://schemas.microsoft.com/office/drawing/2014/main" val="10025"/>
                  </a:ext>
                </a:extLst>
              </a:tr>
            </a:tbl>
          </a:graphicData>
        </a:graphic>
      </p:graphicFrame>
    </p:spTree>
    <p:extLst>
      <p:ext uri="{BB962C8B-B14F-4D97-AF65-F5344CB8AC3E}">
        <p14:creationId xmlns:p14="http://schemas.microsoft.com/office/powerpoint/2010/main" val="28105409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dirty="0" smtClean="0"/>
              <a:t>See handout</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1399193938"/>
              </p:ext>
            </p:extLst>
          </p:nvPr>
        </p:nvGraphicFramePr>
        <p:xfrm>
          <a:off x="683568" y="1340768"/>
          <a:ext cx="7560841" cy="4343258"/>
        </p:xfrm>
        <a:graphic>
          <a:graphicData uri="http://schemas.openxmlformats.org/drawingml/2006/table">
            <a:tbl>
              <a:tblPr>
                <a:tableStyleId>{5C22544A-7EE6-4342-B048-85BDC9FD1C3A}</a:tableStyleId>
              </a:tblPr>
              <a:tblGrid>
                <a:gridCol w="2910424">
                  <a:extLst>
                    <a:ext uri="{9D8B030D-6E8A-4147-A177-3AD203B41FA5}">
                      <a16:colId xmlns:a16="http://schemas.microsoft.com/office/drawing/2014/main" val="20000"/>
                    </a:ext>
                  </a:extLst>
                </a:gridCol>
                <a:gridCol w="1051509">
                  <a:extLst>
                    <a:ext uri="{9D8B030D-6E8A-4147-A177-3AD203B41FA5}">
                      <a16:colId xmlns:a16="http://schemas.microsoft.com/office/drawing/2014/main" val="20001"/>
                    </a:ext>
                  </a:extLst>
                </a:gridCol>
                <a:gridCol w="954493">
                  <a:extLst>
                    <a:ext uri="{9D8B030D-6E8A-4147-A177-3AD203B41FA5}">
                      <a16:colId xmlns:a16="http://schemas.microsoft.com/office/drawing/2014/main" val="20002"/>
                    </a:ext>
                  </a:extLst>
                </a:gridCol>
                <a:gridCol w="140826">
                  <a:extLst>
                    <a:ext uri="{9D8B030D-6E8A-4147-A177-3AD203B41FA5}">
                      <a16:colId xmlns:a16="http://schemas.microsoft.com/office/drawing/2014/main" val="20003"/>
                    </a:ext>
                  </a:extLst>
                </a:gridCol>
                <a:gridCol w="1142263">
                  <a:extLst>
                    <a:ext uri="{9D8B030D-6E8A-4147-A177-3AD203B41FA5}">
                      <a16:colId xmlns:a16="http://schemas.microsoft.com/office/drawing/2014/main" val="20004"/>
                    </a:ext>
                  </a:extLst>
                </a:gridCol>
                <a:gridCol w="140826">
                  <a:extLst>
                    <a:ext uri="{9D8B030D-6E8A-4147-A177-3AD203B41FA5}">
                      <a16:colId xmlns:a16="http://schemas.microsoft.com/office/drawing/2014/main" val="20005"/>
                    </a:ext>
                  </a:extLst>
                </a:gridCol>
                <a:gridCol w="1220500">
                  <a:extLst>
                    <a:ext uri="{9D8B030D-6E8A-4147-A177-3AD203B41FA5}">
                      <a16:colId xmlns:a16="http://schemas.microsoft.com/office/drawing/2014/main" val="20006"/>
                    </a:ext>
                  </a:extLst>
                </a:gridCol>
              </a:tblGrid>
              <a:tr h="141286">
                <a:tc gridSpan="2">
                  <a:txBody>
                    <a:bodyPr/>
                    <a:lstStyle/>
                    <a:p>
                      <a:pPr algn="l" fontAlgn="b"/>
                      <a:endParaRPr lang="en-GB" sz="600" b="1" i="0" u="none" strike="noStrike" dirty="0">
                        <a:solidFill>
                          <a:srgbClr val="000000"/>
                        </a:solidFill>
                        <a:effectLst/>
                        <a:latin typeface="Calibri" panose="020F0502020204030204" pitchFamily="34" charset="0"/>
                      </a:endParaRPr>
                    </a:p>
                  </a:txBody>
                  <a:tcPr marL="4266" marR="4266" marT="4266" marB="0" anchor="b"/>
                </a:tc>
                <a:tc hMerge="1">
                  <a:txBody>
                    <a:bodyPr/>
                    <a:lstStyle/>
                    <a:p>
                      <a:endParaRPr lang="en-GB"/>
                    </a:p>
                  </a:txBody>
                  <a:tcPr/>
                </a:tc>
                <a:tc>
                  <a:txBody>
                    <a:bodyPr/>
                    <a:lstStyle/>
                    <a:p>
                      <a:pPr algn="l" fontAlgn="b"/>
                      <a:endParaRPr lang="en-GB" sz="600" b="0" i="0" u="none" strike="noStrike">
                        <a:solidFill>
                          <a:srgbClr val="000000"/>
                        </a:solidFill>
                        <a:effectLst/>
                        <a:latin typeface="Calibri" panose="020F0502020204030204" pitchFamily="34" charset="0"/>
                      </a:endParaRPr>
                    </a:p>
                  </a:txBody>
                  <a:tcPr marL="4266" marR="4266" marT="4266" marB="0" anchor="b"/>
                </a:tc>
                <a:tc>
                  <a:txBody>
                    <a:bodyPr/>
                    <a:lstStyle/>
                    <a:p>
                      <a:pPr algn="l" fontAlgn="b"/>
                      <a:endParaRPr lang="en-GB" sz="600" b="0" i="0" u="none" strike="noStrike">
                        <a:solidFill>
                          <a:srgbClr val="000000"/>
                        </a:solidFill>
                        <a:effectLst/>
                        <a:latin typeface="Calibri" panose="020F0502020204030204" pitchFamily="34" charset="0"/>
                      </a:endParaRPr>
                    </a:p>
                  </a:txBody>
                  <a:tcPr marL="4266" marR="4266" marT="4266" marB="0" anchor="b"/>
                </a:tc>
                <a:tc>
                  <a:txBody>
                    <a:bodyPr/>
                    <a:lstStyle/>
                    <a:p>
                      <a:pPr algn="l" fontAlgn="b"/>
                      <a:endParaRPr lang="en-GB" sz="600" b="0" i="0" u="none" strike="noStrike">
                        <a:solidFill>
                          <a:srgbClr val="000000"/>
                        </a:solidFill>
                        <a:effectLst/>
                        <a:latin typeface="Calibri" panose="020F0502020204030204" pitchFamily="34" charset="0"/>
                      </a:endParaRPr>
                    </a:p>
                  </a:txBody>
                  <a:tcPr marL="4266" marR="4266" marT="4266" marB="0" anchor="b"/>
                </a:tc>
                <a:tc>
                  <a:txBody>
                    <a:bodyPr/>
                    <a:lstStyle/>
                    <a:p>
                      <a:pPr algn="l" fontAlgn="b"/>
                      <a:endParaRPr lang="en-GB" sz="600" b="0" i="0" u="none" strike="noStrike">
                        <a:solidFill>
                          <a:srgbClr val="000000"/>
                        </a:solidFill>
                        <a:effectLst/>
                        <a:latin typeface="Calibri" panose="020F0502020204030204" pitchFamily="34" charset="0"/>
                      </a:endParaRPr>
                    </a:p>
                  </a:txBody>
                  <a:tcPr marL="4266" marR="4266" marT="4266" marB="0" anchor="b"/>
                </a:tc>
                <a:tc>
                  <a:txBody>
                    <a:bodyPr/>
                    <a:lstStyle/>
                    <a:p>
                      <a:pPr algn="l" fontAlgn="b"/>
                      <a:endParaRPr lang="en-GB" sz="600" b="0" i="0" u="none" strike="noStrike">
                        <a:solidFill>
                          <a:srgbClr val="000000"/>
                        </a:solidFill>
                        <a:effectLst/>
                        <a:latin typeface="Calibri" panose="020F0502020204030204" pitchFamily="34" charset="0"/>
                      </a:endParaRPr>
                    </a:p>
                  </a:txBody>
                  <a:tcPr marL="4266" marR="4266" marT="4266" marB="0" anchor="b"/>
                </a:tc>
                <a:extLst>
                  <a:ext uri="{0D108BD9-81ED-4DB2-BD59-A6C34878D82A}">
                    <a16:rowId xmlns:a16="http://schemas.microsoft.com/office/drawing/2014/main" val="10000"/>
                  </a:ext>
                </a:extLst>
              </a:tr>
              <a:tr h="77290">
                <a:tc>
                  <a:txBody>
                    <a:bodyPr/>
                    <a:lstStyle/>
                    <a:p>
                      <a:pPr algn="l" fontAlgn="b"/>
                      <a:endParaRPr lang="en-GB" sz="600" b="0" i="0" u="none" strike="noStrike" dirty="0">
                        <a:solidFill>
                          <a:srgbClr val="000000"/>
                        </a:solidFill>
                        <a:effectLst/>
                        <a:latin typeface="Calibri" panose="020F0502020204030204" pitchFamily="34" charset="0"/>
                      </a:endParaRPr>
                    </a:p>
                  </a:txBody>
                  <a:tcPr marL="4266" marR="4266" marT="4266" marB="0" anchor="b"/>
                </a:tc>
                <a:tc>
                  <a:txBody>
                    <a:bodyPr/>
                    <a:lstStyle/>
                    <a:p>
                      <a:pPr algn="l" fontAlgn="b"/>
                      <a:endParaRPr lang="en-GB" sz="600" b="0" i="0" u="none" strike="noStrike">
                        <a:solidFill>
                          <a:srgbClr val="000000"/>
                        </a:solidFill>
                        <a:effectLst/>
                        <a:latin typeface="Calibri" panose="020F0502020204030204" pitchFamily="34" charset="0"/>
                      </a:endParaRPr>
                    </a:p>
                  </a:txBody>
                  <a:tcPr marL="4266" marR="4266" marT="4266" marB="0" anchor="b"/>
                </a:tc>
                <a:tc>
                  <a:txBody>
                    <a:bodyPr/>
                    <a:lstStyle/>
                    <a:p>
                      <a:pPr algn="l" fontAlgn="b"/>
                      <a:endParaRPr lang="en-GB" sz="600" b="0" i="0" u="none" strike="noStrike">
                        <a:solidFill>
                          <a:srgbClr val="000000"/>
                        </a:solidFill>
                        <a:effectLst/>
                        <a:latin typeface="Calibri" panose="020F0502020204030204" pitchFamily="34" charset="0"/>
                      </a:endParaRPr>
                    </a:p>
                  </a:txBody>
                  <a:tcPr marL="4266" marR="4266" marT="4266" marB="0" anchor="b"/>
                </a:tc>
                <a:tc>
                  <a:txBody>
                    <a:bodyPr/>
                    <a:lstStyle/>
                    <a:p>
                      <a:pPr algn="l" fontAlgn="b"/>
                      <a:endParaRPr lang="en-GB" sz="600" b="0" i="0" u="none" strike="noStrike">
                        <a:solidFill>
                          <a:srgbClr val="000000"/>
                        </a:solidFill>
                        <a:effectLst/>
                        <a:latin typeface="Calibri" panose="020F0502020204030204" pitchFamily="34" charset="0"/>
                      </a:endParaRPr>
                    </a:p>
                  </a:txBody>
                  <a:tcPr marL="4266" marR="4266" marT="4266" marB="0" anchor="b"/>
                </a:tc>
                <a:tc>
                  <a:txBody>
                    <a:bodyPr/>
                    <a:lstStyle/>
                    <a:p>
                      <a:pPr algn="l" fontAlgn="b"/>
                      <a:endParaRPr lang="en-GB" sz="600" b="0" i="0" u="none" strike="noStrike">
                        <a:solidFill>
                          <a:srgbClr val="000000"/>
                        </a:solidFill>
                        <a:effectLst/>
                        <a:latin typeface="Calibri" panose="020F0502020204030204" pitchFamily="34" charset="0"/>
                      </a:endParaRPr>
                    </a:p>
                  </a:txBody>
                  <a:tcPr marL="4266" marR="4266" marT="4266" marB="0" anchor="b"/>
                </a:tc>
                <a:tc>
                  <a:txBody>
                    <a:bodyPr/>
                    <a:lstStyle/>
                    <a:p>
                      <a:pPr algn="l" fontAlgn="b"/>
                      <a:endParaRPr lang="en-GB" sz="600" b="0" i="0" u="none" strike="noStrike">
                        <a:solidFill>
                          <a:srgbClr val="000000"/>
                        </a:solidFill>
                        <a:effectLst/>
                        <a:latin typeface="Calibri" panose="020F0502020204030204" pitchFamily="34" charset="0"/>
                      </a:endParaRPr>
                    </a:p>
                  </a:txBody>
                  <a:tcPr marL="4266" marR="4266" marT="4266" marB="0" anchor="b"/>
                </a:tc>
                <a:tc>
                  <a:txBody>
                    <a:bodyPr/>
                    <a:lstStyle/>
                    <a:p>
                      <a:pPr algn="l" fontAlgn="b"/>
                      <a:endParaRPr lang="en-GB" sz="600" b="0" i="0" u="none" strike="noStrike">
                        <a:solidFill>
                          <a:srgbClr val="000000"/>
                        </a:solidFill>
                        <a:effectLst/>
                        <a:latin typeface="Calibri" panose="020F0502020204030204" pitchFamily="34" charset="0"/>
                      </a:endParaRPr>
                    </a:p>
                  </a:txBody>
                  <a:tcPr marL="4266" marR="4266" marT="4266" marB="0" anchor="b"/>
                </a:tc>
                <a:extLst>
                  <a:ext uri="{0D108BD9-81ED-4DB2-BD59-A6C34878D82A}">
                    <a16:rowId xmlns:a16="http://schemas.microsoft.com/office/drawing/2014/main" val="10001"/>
                  </a:ext>
                </a:extLst>
              </a:tr>
              <a:tr h="77290">
                <a:tc>
                  <a:txBody>
                    <a:bodyPr/>
                    <a:lstStyle/>
                    <a:p>
                      <a:pPr algn="l" fontAlgn="b"/>
                      <a:r>
                        <a:rPr lang="en-GB" sz="600" u="none" strike="noStrike">
                          <a:effectLst/>
                        </a:rPr>
                        <a:t>Post-Trial  Loss  of  Dependency</a:t>
                      </a:r>
                      <a:endParaRPr lang="en-GB" sz="600" b="1"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1" i="0" u="none" strike="noStrike">
                        <a:solidFill>
                          <a:srgbClr val="000000"/>
                        </a:solidFill>
                        <a:effectLst/>
                        <a:latin typeface="Arial" panose="020B0604020202020204" pitchFamily="34" charset="0"/>
                      </a:endParaRPr>
                    </a:p>
                  </a:txBody>
                  <a:tcPr marL="4266" marR="4266" marT="4266" marB="0" anchor="b"/>
                </a:tc>
                <a:tc gridSpan="5">
                  <a:txBody>
                    <a:bodyPr/>
                    <a:lstStyle/>
                    <a:p>
                      <a:pPr algn="l" fontAlgn="b"/>
                      <a:r>
                        <a:rPr lang="en-GB" sz="600" u="none" strike="noStrike">
                          <a:effectLst/>
                        </a:rPr>
                        <a:t>Son's dependency ends on 21st Birthday</a:t>
                      </a:r>
                      <a:endParaRPr lang="en-GB" sz="600" b="1" i="0" u="none" strike="noStrike">
                        <a:solidFill>
                          <a:srgbClr val="000000"/>
                        </a:solidFill>
                        <a:effectLst/>
                        <a:latin typeface="Calibri" panose="020F0502020204030204" pitchFamily="34" charset="0"/>
                      </a:endParaRPr>
                    </a:p>
                  </a:txBody>
                  <a:tcPr marL="4266" marR="4266" marT="4266" marB="0" anchor="b"/>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2"/>
                  </a:ext>
                </a:extLst>
              </a:tr>
              <a:tr h="77290">
                <a:tc>
                  <a:txBody>
                    <a:bodyPr/>
                    <a:lstStyle/>
                    <a:p>
                      <a:pPr algn="l" fontAlgn="b"/>
                      <a:endParaRPr lang="en-GB" sz="600" b="1"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1" i="0" u="none" strike="noStrike">
                        <a:solidFill>
                          <a:srgbClr val="000000"/>
                        </a:solidFill>
                        <a:effectLst/>
                        <a:latin typeface="Arial" panose="020B0604020202020204" pitchFamily="34" charset="0"/>
                      </a:endParaRPr>
                    </a:p>
                  </a:txBody>
                  <a:tcPr marL="4266" marR="4266" marT="4266" marB="0" anchor="b"/>
                </a:tc>
                <a:tc>
                  <a:txBody>
                    <a:bodyPr/>
                    <a:lstStyle/>
                    <a:p>
                      <a:pPr algn="r" fontAlgn="b"/>
                      <a:r>
                        <a:rPr lang="en-GB" sz="600" u="none" strike="noStrike">
                          <a:effectLst/>
                        </a:rPr>
                        <a:t>20/09/2023</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Calibri" panose="020F050202020403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extLst>
                  <a:ext uri="{0D108BD9-81ED-4DB2-BD59-A6C34878D82A}">
                    <a16:rowId xmlns:a16="http://schemas.microsoft.com/office/drawing/2014/main" val="10003"/>
                  </a:ext>
                </a:extLst>
              </a:tr>
              <a:tr h="141286">
                <a:tc>
                  <a:txBody>
                    <a:bodyPr/>
                    <a:lstStyle/>
                    <a:p>
                      <a:pPr algn="l" fontAlgn="b"/>
                      <a:r>
                        <a:rPr lang="en-GB" sz="600" u="none" strike="noStrike">
                          <a:effectLst/>
                        </a:rPr>
                        <a:t>Post trial incomes and pportionment of multipliers </a:t>
                      </a:r>
                      <a:endParaRPr lang="en-GB" sz="600" b="1" i="0" u="none" strike="noStrike">
                        <a:solidFill>
                          <a:srgbClr val="000000"/>
                        </a:solidFill>
                        <a:effectLst/>
                        <a:latin typeface="Calibri" panose="020F0502020204030204" pitchFamily="34" charset="0"/>
                      </a:endParaRPr>
                    </a:p>
                  </a:txBody>
                  <a:tcPr marL="4266" marR="4266" marT="4266" marB="0" anchor="b"/>
                </a:tc>
                <a:tc>
                  <a:txBody>
                    <a:bodyPr/>
                    <a:lstStyle/>
                    <a:p>
                      <a:pPr algn="ctr"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extLst>
                  <a:ext uri="{0D108BD9-81ED-4DB2-BD59-A6C34878D82A}">
                    <a16:rowId xmlns:a16="http://schemas.microsoft.com/office/drawing/2014/main" val="10004"/>
                  </a:ext>
                </a:extLst>
              </a:tr>
              <a:tr h="77290">
                <a:tc>
                  <a:txBody>
                    <a:bodyPr/>
                    <a:lstStyle/>
                    <a:p>
                      <a:pPr algn="l" fontAlgn="b"/>
                      <a:endParaRPr lang="en-GB" sz="600" b="1" i="0" u="none" strike="noStrike">
                        <a:solidFill>
                          <a:srgbClr val="000000"/>
                        </a:solidFill>
                        <a:effectLst/>
                        <a:latin typeface="Calibri" panose="020F0502020204030204" pitchFamily="34" charset="0"/>
                      </a:endParaRPr>
                    </a:p>
                  </a:txBody>
                  <a:tcPr marL="4266" marR="4266" marT="4266" marB="0" anchor="b"/>
                </a:tc>
                <a:tc>
                  <a:txBody>
                    <a:bodyPr/>
                    <a:lstStyle/>
                    <a:p>
                      <a:pPr algn="ctr"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extLst>
                  <a:ext uri="{0D108BD9-81ED-4DB2-BD59-A6C34878D82A}">
                    <a16:rowId xmlns:a16="http://schemas.microsoft.com/office/drawing/2014/main" val="10005"/>
                  </a:ext>
                </a:extLst>
              </a:tr>
              <a:tr h="77290">
                <a:tc>
                  <a:txBody>
                    <a:bodyPr/>
                    <a:lstStyle/>
                    <a:p>
                      <a:pPr algn="l" fontAlgn="b"/>
                      <a:endParaRPr lang="en-GB" sz="600" b="0" i="0" u="none" strike="noStrike">
                        <a:solidFill>
                          <a:srgbClr val="000000"/>
                        </a:solidFill>
                        <a:effectLst/>
                        <a:latin typeface="Calibri" panose="020F0502020204030204" pitchFamily="34" charset="0"/>
                      </a:endParaRPr>
                    </a:p>
                  </a:txBody>
                  <a:tcPr marL="4266" marR="4266" marT="4266" marB="0" anchor="b"/>
                </a:tc>
                <a:tc>
                  <a:txBody>
                    <a:bodyPr/>
                    <a:lstStyle/>
                    <a:p>
                      <a:pPr algn="ctr"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Calibri" panose="020F050202020403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extLst>
                  <a:ext uri="{0D108BD9-81ED-4DB2-BD59-A6C34878D82A}">
                    <a16:rowId xmlns:a16="http://schemas.microsoft.com/office/drawing/2014/main" val="10006"/>
                  </a:ext>
                </a:extLst>
              </a:tr>
              <a:tr h="77290">
                <a:tc>
                  <a:txBody>
                    <a:bodyPr/>
                    <a:lstStyle/>
                    <a:p>
                      <a:pPr algn="l" fontAlgn="b"/>
                      <a:r>
                        <a:rPr lang="en-GB" sz="600" u="none" strike="noStrike">
                          <a:effectLst/>
                        </a:rPr>
                        <a:t>Age at date of trial</a:t>
                      </a:r>
                      <a:endParaRPr lang="en-GB" sz="600" b="1" i="0" u="none" strike="noStrike">
                        <a:solidFill>
                          <a:srgbClr val="000000"/>
                        </a:solidFill>
                        <a:effectLst/>
                        <a:latin typeface="Calibri" panose="020F0502020204030204" pitchFamily="34" charset="0"/>
                      </a:endParaRPr>
                    </a:p>
                  </a:txBody>
                  <a:tcPr marL="4266" marR="4266" marT="4266" marB="0" anchor="b"/>
                </a:tc>
                <a:tc>
                  <a:txBody>
                    <a:bodyPr/>
                    <a:lstStyle/>
                    <a:p>
                      <a:pPr algn="ctr" fontAlgn="b"/>
                      <a:r>
                        <a:rPr lang="en-GB" sz="600" u="none" strike="noStrike">
                          <a:effectLst/>
                        </a:rPr>
                        <a:t>44.87</a:t>
                      </a:r>
                      <a:endParaRPr lang="en-GB" sz="600" b="0" i="0" u="none" strike="noStrike">
                        <a:solidFill>
                          <a:srgbClr val="000000"/>
                        </a:solidFill>
                        <a:effectLst/>
                        <a:latin typeface="Arial" panose="020B0604020202020204" pitchFamily="34" charset="0"/>
                      </a:endParaRPr>
                    </a:p>
                  </a:txBody>
                  <a:tcPr marL="4266" marR="4266" marT="4266" marB="0" anchor="b"/>
                </a:tc>
                <a:tc gridSpan="3">
                  <a:txBody>
                    <a:bodyPr/>
                    <a:lstStyle/>
                    <a:p>
                      <a:pPr algn="l" fontAlgn="b"/>
                      <a:r>
                        <a:rPr lang="en-GB" sz="600" u="none" strike="noStrike">
                          <a:effectLst/>
                        </a:rPr>
                        <a:t>Dependant's age at date of trial</a:t>
                      </a:r>
                      <a:endParaRPr lang="en-GB" sz="600" b="1" i="0" u="none" strike="noStrike">
                        <a:solidFill>
                          <a:srgbClr val="000000"/>
                        </a:solidFill>
                        <a:effectLst/>
                        <a:latin typeface="Calibri" panose="020F0502020204030204" pitchFamily="34" charset="0"/>
                      </a:endParaRPr>
                    </a:p>
                  </a:txBody>
                  <a:tcPr marL="4266" marR="4266" marT="4266" marB="0" anchor="b"/>
                </a:tc>
                <a:tc hMerge="1">
                  <a:txBody>
                    <a:bodyPr/>
                    <a:lstStyle/>
                    <a:p>
                      <a:endParaRPr lang="en-GB"/>
                    </a:p>
                  </a:txBody>
                  <a:tcPr/>
                </a:tc>
                <a:tc hMerge="1">
                  <a:txBody>
                    <a:bodyPr/>
                    <a:lstStyle/>
                    <a:p>
                      <a:endParaRPr lang="en-GB"/>
                    </a:p>
                  </a:txBody>
                  <a:tcPr/>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extLst>
                  <a:ext uri="{0D108BD9-81ED-4DB2-BD59-A6C34878D82A}">
                    <a16:rowId xmlns:a16="http://schemas.microsoft.com/office/drawing/2014/main" val="10007"/>
                  </a:ext>
                </a:extLst>
              </a:tr>
              <a:tr h="77290">
                <a:tc>
                  <a:txBody>
                    <a:bodyPr/>
                    <a:lstStyle/>
                    <a:p>
                      <a:pPr algn="l" fontAlgn="b"/>
                      <a:r>
                        <a:rPr lang="en-GB" sz="600" u="none" strike="noStrike">
                          <a:effectLst/>
                        </a:rPr>
                        <a:t>Deceased's life expectancy</a:t>
                      </a:r>
                      <a:endParaRPr lang="en-GB" sz="600" b="1" i="0" u="none" strike="noStrike">
                        <a:solidFill>
                          <a:srgbClr val="000000"/>
                        </a:solidFill>
                        <a:effectLst/>
                        <a:latin typeface="Calibri" panose="020F0502020204030204" pitchFamily="34" charset="0"/>
                      </a:endParaRPr>
                    </a:p>
                  </a:txBody>
                  <a:tcPr marL="4266" marR="4266" marT="4266" marB="0" anchor="b"/>
                </a:tc>
                <a:tc>
                  <a:txBody>
                    <a:bodyPr/>
                    <a:lstStyle/>
                    <a:p>
                      <a:pPr algn="ctr" fontAlgn="b"/>
                      <a:endParaRPr lang="en-GB" sz="600" b="0" i="0" u="none" strike="noStrike">
                        <a:solidFill>
                          <a:srgbClr val="000000"/>
                        </a:solidFill>
                        <a:effectLst/>
                        <a:latin typeface="Arial" panose="020B0604020202020204" pitchFamily="34" charset="0"/>
                      </a:endParaRPr>
                    </a:p>
                  </a:txBody>
                  <a:tcPr marL="4266" marR="4266" marT="4266" marB="0" anchor="b"/>
                </a:tc>
                <a:tc gridSpan="3">
                  <a:txBody>
                    <a:bodyPr/>
                    <a:lstStyle/>
                    <a:p>
                      <a:pPr algn="l" fontAlgn="b"/>
                      <a:r>
                        <a:rPr lang="en-GB" sz="600" u="none" strike="noStrike">
                          <a:effectLst/>
                        </a:rPr>
                        <a:t>Dependant's life expectancy</a:t>
                      </a:r>
                      <a:endParaRPr lang="en-GB" sz="600" b="1" i="0" u="none" strike="noStrike">
                        <a:solidFill>
                          <a:srgbClr val="000000"/>
                        </a:solidFill>
                        <a:effectLst/>
                        <a:latin typeface="Calibri" panose="020F0502020204030204" pitchFamily="34" charset="0"/>
                      </a:endParaRPr>
                    </a:p>
                  </a:txBody>
                  <a:tcPr marL="4266" marR="4266" marT="4266" marB="0" anchor="b"/>
                </a:tc>
                <a:tc hMerge="1">
                  <a:txBody>
                    <a:bodyPr/>
                    <a:lstStyle/>
                    <a:p>
                      <a:endParaRPr lang="en-GB"/>
                    </a:p>
                  </a:txBody>
                  <a:tcPr/>
                </a:tc>
                <a:tc hMerge="1">
                  <a:txBody>
                    <a:bodyPr/>
                    <a:lstStyle/>
                    <a:p>
                      <a:endParaRPr lang="en-GB"/>
                    </a:p>
                  </a:txBody>
                  <a:tcPr/>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extLst>
                  <a:ext uri="{0D108BD9-81ED-4DB2-BD59-A6C34878D82A}">
                    <a16:rowId xmlns:a16="http://schemas.microsoft.com/office/drawing/2014/main" val="10008"/>
                  </a:ext>
                </a:extLst>
              </a:tr>
              <a:tr h="77290">
                <a:tc>
                  <a:txBody>
                    <a:bodyPr/>
                    <a:lstStyle/>
                    <a:p>
                      <a:pPr algn="r" fontAlgn="b"/>
                      <a:r>
                        <a:rPr lang="en-GB" sz="600" u="none" strike="noStrike">
                          <a:effectLst/>
                        </a:rPr>
                        <a:t> Table 2 at 0% interpolated for age 44.87</a:t>
                      </a:r>
                      <a:endParaRPr lang="en-GB" sz="600" b="0" i="0" u="none" strike="noStrike">
                        <a:solidFill>
                          <a:srgbClr val="000000"/>
                        </a:solidFill>
                        <a:effectLst/>
                        <a:latin typeface="Calibri" panose="020F0502020204030204" pitchFamily="34" charset="0"/>
                      </a:endParaRPr>
                    </a:p>
                  </a:txBody>
                  <a:tcPr marL="4266" marR="4266" marT="4266" marB="0" anchor="b"/>
                </a:tc>
                <a:tc>
                  <a:txBody>
                    <a:bodyPr/>
                    <a:lstStyle/>
                    <a:p>
                      <a:pPr algn="ctr" fontAlgn="b"/>
                      <a:r>
                        <a:rPr lang="en-GB" sz="600" u="sng" strike="noStrike">
                          <a:effectLst/>
                        </a:rPr>
                        <a:t>44.07</a:t>
                      </a:r>
                      <a:endParaRPr lang="en-GB" sz="600" b="0" i="0" u="sng" strike="noStrike">
                        <a:solidFill>
                          <a:srgbClr val="000000"/>
                        </a:solidFill>
                        <a:effectLst/>
                        <a:latin typeface="Arial" panose="020B0604020202020204" pitchFamily="34" charset="0"/>
                      </a:endParaRPr>
                    </a:p>
                  </a:txBody>
                  <a:tcPr marL="4266" marR="4266" marT="4266" marB="0" anchor="b"/>
                </a:tc>
                <a:tc gridSpan="5">
                  <a:txBody>
                    <a:bodyPr/>
                    <a:lstStyle/>
                    <a:p>
                      <a:pPr algn="l" fontAlgn="b"/>
                      <a:r>
                        <a:rPr lang="en-GB" sz="600" u="none" strike="noStrike">
                          <a:effectLst/>
                        </a:rPr>
                        <a:t> Table 2 at 0% interpolated for age 52.64</a:t>
                      </a:r>
                      <a:endParaRPr lang="en-GB" sz="600" b="0" i="0" u="none" strike="noStrike">
                        <a:solidFill>
                          <a:srgbClr val="000000"/>
                        </a:solidFill>
                        <a:effectLst/>
                        <a:latin typeface="Calibri" panose="020F0502020204030204" pitchFamily="34" charset="0"/>
                      </a:endParaRPr>
                    </a:p>
                  </a:txBody>
                  <a:tcPr marL="4266" marR="4266" marT="4266" marB="0" anchor="b"/>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9"/>
                  </a:ext>
                </a:extLst>
              </a:tr>
              <a:tr h="77290">
                <a:tc>
                  <a:txBody>
                    <a:bodyPr/>
                    <a:lstStyle/>
                    <a:p>
                      <a:pPr algn="l" fontAlgn="b"/>
                      <a:r>
                        <a:rPr lang="en-GB" sz="600" u="none" strike="noStrike">
                          <a:effectLst/>
                        </a:rPr>
                        <a:t>Deceased's life expectancy</a:t>
                      </a:r>
                      <a:endParaRPr lang="en-GB" sz="600" b="1" i="0" u="none" strike="noStrike">
                        <a:solidFill>
                          <a:srgbClr val="000000"/>
                        </a:solidFill>
                        <a:effectLst/>
                        <a:latin typeface="Calibri" panose="020F0502020204030204" pitchFamily="34" charset="0"/>
                      </a:endParaRPr>
                    </a:p>
                  </a:txBody>
                  <a:tcPr marL="4266" marR="4266" marT="4266" marB="0" anchor="b"/>
                </a:tc>
                <a:tc>
                  <a:txBody>
                    <a:bodyPr/>
                    <a:lstStyle/>
                    <a:p>
                      <a:pPr algn="ctr" fontAlgn="b"/>
                      <a:r>
                        <a:rPr lang="en-GB" sz="600" u="sng" strike="noStrike">
                          <a:effectLst/>
                        </a:rPr>
                        <a:t>88.94</a:t>
                      </a:r>
                      <a:endParaRPr lang="en-GB" sz="600" b="1" i="0" u="sng" strike="noStrike">
                        <a:solidFill>
                          <a:srgbClr val="000000"/>
                        </a:solidFill>
                        <a:effectLst/>
                        <a:latin typeface="Arial" panose="020B0604020202020204" pitchFamily="34" charset="0"/>
                      </a:endParaRPr>
                    </a:p>
                  </a:txBody>
                  <a:tcPr marL="4266" marR="4266" marT="4266" marB="0" anchor="b"/>
                </a:tc>
                <a:tc gridSpan="3">
                  <a:txBody>
                    <a:bodyPr/>
                    <a:lstStyle/>
                    <a:p>
                      <a:pPr algn="l" fontAlgn="b"/>
                      <a:r>
                        <a:rPr lang="en-GB" sz="600" u="none" strike="noStrike">
                          <a:effectLst/>
                        </a:rPr>
                        <a:t>Dependant's life expectancy</a:t>
                      </a:r>
                      <a:endParaRPr lang="en-GB" sz="600" b="1" i="0" u="none" strike="noStrike">
                        <a:solidFill>
                          <a:srgbClr val="000000"/>
                        </a:solidFill>
                        <a:effectLst/>
                        <a:latin typeface="Calibri" panose="020F0502020204030204" pitchFamily="34" charset="0"/>
                      </a:endParaRPr>
                    </a:p>
                  </a:txBody>
                  <a:tcPr marL="4266" marR="4266" marT="4266" marB="0" anchor="b"/>
                </a:tc>
                <a:tc hMerge="1">
                  <a:txBody>
                    <a:bodyPr/>
                    <a:lstStyle/>
                    <a:p>
                      <a:endParaRPr lang="en-GB"/>
                    </a:p>
                  </a:txBody>
                  <a:tcPr/>
                </a:tc>
                <a:tc hMerge="1">
                  <a:txBody>
                    <a:bodyPr/>
                    <a:lstStyle/>
                    <a:p>
                      <a:endParaRPr lang="en-GB"/>
                    </a:p>
                  </a:txBody>
                  <a:tcPr/>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extLst>
                  <a:ext uri="{0D108BD9-81ED-4DB2-BD59-A6C34878D82A}">
                    <a16:rowId xmlns:a16="http://schemas.microsoft.com/office/drawing/2014/main" val="10010"/>
                  </a:ext>
                </a:extLst>
              </a:tr>
              <a:tr h="77290">
                <a:tc>
                  <a:txBody>
                    <a:bodyPr/>
                    <a:lstStyle/>
                    <a:p>
                      <a:pPr algn="l" fontAlgn="b"/>
                      <a:r>
                        <a:rPr lang="en-GB" sz="600" u="none" strike="noStrike">
                          <a:effectLst/>
                        </a:rPr>
                        <a:t>Expected date of death</a:t>
                      </a:r>
                      <a:endParaRPr lang="en-GB" sz="600" b="1" i="0" u="none" strike="noStrike">
                        <a:solidFill>
                          <a:srgbClr val="000000"/>
                        </a:solidFill>
                        <a:effectLst/>
                        <a:latin typeface="Calibri" panose="020F0502020204030204" pitchFamily="34" charset="0"/>
                      </a:endParaRPr>
                    </a:p>
                  </a:txBody>
                  <a:tcPr marL="4266" marR="4266" marT="4266" marB="0" anchor="b"/>
                </a:tc>
                <a:tc>
                  <a:txBody>
                    <a:bodyPr/>
                    <a:lstStyle/>
                    <a:p>
                      <a:pPr algn="ctr" fontAlgn="b"/>
                      <a:r>
                        <a:rPr lang="en-GB" sz="600" u="sng" strike="noStrike">
                          <a:effectLst/>
                        </a:rPr>
                        <a:t>20-Mar-2062</a:t>
                      </a:r>
                      <a:endParaRPr lang="en-GB" sz="600" b="1" i="0" u="sng"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1" i="0" u="none" strike="noStrike">
                        <a:solidFill>
                          <a:srgbClr val="000000"/>
                        </a:solidFill>
                        <a:effectLst/>
                        <a:latin typeface="Calibri" panose="020F050202020403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extLst>
                  <a:ext uri="{0D108BD9-81ED-4DB2-BD59-A6C34878D82A}">
                    <a16:rowId xmlns:a16="http://schemas.microsoft.com/office/drawing/2014/main" val="10011"/>
                  </a:ext>
                </a:extLst>
              </a:tr>
              <a:tr h="80511">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Calibri" panose="020F050202020403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extLst>
                  <a:ext uri="{0D108BD9-81ED-4DB2-BD59-A6C34878D82A}">
                    <a16:rowId xmlns:a16="http://schemas.microsoft.com/office/drawing/2014/main" val="10012"/>
                  </a:ext>
                </a:extLst>
              </a:tr>
              <a:tr h="77290">
                <a:tc>
                  <a:txBody>
                    <a:bodyPr/>
                    <a:lstStyle/>
                    <a:p>
                      <a:pPr algn="l" fontAlgn="b"/>
                      <a:r>
                        <a:rPr lang="en-GB" sz="600" u="none" strike="noStrike">
                          <a:effectLst/>
                        </a:rPr>
                        <a:t>Description  of  Event  at  Start  of  Period</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r>
                        <a:rPr lang="en-GB" sz="600" u="none" strike="noStrike">
                          <a:effectLst/>
                        </a:rPr>
                        <a:t>Trial</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r>
                        <a:rPr lang="en-GB" sz="600" u="none" strike="noStrike">
                          <a:effectLst/>
                        </a:rPr>
                        <a:t>Start  of  Tax</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endParaRPr lang="en-GB" sz="600" b="1" i="0" u="none" strike="noStrike">
                        <a:solidFill>
                          <a:srgbClr val="000000"/>
                        </a:solidFill>
                        <a:effectLst/>
                        <a:latin typeface="Arial" panose="020B0604020202020204" pitchFamily="34" charset="0"/>
                      </a:endParaRPr>
                    </a:p>
                  </a:txBody>
                  <a:tcPr marL="4266" marR="4266" marT="4266" marB="0" anchor="b"/>
                </a:tc>
                <a:tc>
                  <a:txBody>
                    <a:bodyPr/>
                    <a:lstStyle/>
                    <a:p>
                      <a:pPr algn="ctr" fontAlgn="b"/>
                      <a:r>
                        <a:rPr lang="en-GB" sz="600" u="none" strike="noStrike">
                          <a:effectLst/>
                        </a:rPr>
                        <a:t>Start  of  Tax</a:t>
                      </a:r>
                      <a:endParaRPr lang="en-GB" sz="600" b="0" i="0" u="none" strike="noStrike">
                        <a:solidFill>
                          <a:srgbClr val="000000"/>
                        </a:solidFill>
                        <a:effectLst/>
                        <a:latin typeface="Arial" panose="020B0604020202020204" pitchFamily="34" charset="0"/>
                      </a:endParaRPr>
                    </a:p>
                  </a:txBody>
                  <a:tcPr marL="4266" marR="4266" marT="4266" marB="0" anchor="b"/>
                </a:tc>
                <a:extLst>
                  <a:ext uri="{0D108BD9-81ED-4DB2-BD59-A6C34878D82A}">
                    <a16:rowId xmlns:a16="http://schemas.microsoft.com/office/drawing/2014/main" val="10013"/>
                  </a:ext>
                </a:extLst>
              </a:tr>
              <a:tr h="80511">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r>
                        <a:rPr lang="en-GB" sz="600" u="none" strike="noStrike">
                          <a:effectLst/>
                        </a:rPr>
                        <a:t>Date</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r>
                        <a:rPr lang="en-GB" sz="600" u="none" strike="noStrike">
                          <a:effectLst/>
                        </a:rPr>
                        <a:t>Year</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endParaRPr lang="en-GB" sz="600" b="1" i="0" u="none" strike="noStrike">
                        <a:solidFill>
                          <a:srgbClr val="000000"/>
                        </a:solidFill>
                        <a:effectLst/>
                        <a:latin typeface="Arial" panose="020B0604020202020204" pitchFamily="34" charset="0"/>
                      </a:endParaRPr>
                    </a:p>
                  </a:txBody>
                  <a:tcPr marL="4266" marR="4266" marT="4266" marB="0" anchor="b"/>
                </a:tc>
                <a:tc>
                  <a:txBody>
                    <a:bodyPr/>
                    <a:lstStyle/>
                    <a:p>
                      <a:pPr algn="ctr" fontAlgn="b"/>
                      <a:r>
                        <a:rPr lang="en-GB" sz="600" u="none" strike="noStrike">
                          <a:effectLst/>
                        </a:rPr>
                        <a:t>Year</a:t>
                      </a:r>
                      <a:endParaRPr lang="en-GB" sz="600" b="0" i="0" u="none" strike="noStrike">
                        <a:solidFill>
                          <a:srgbClr val="000000"/>
                        </a:solidFill>
                        <a:effectLst/>
                        <a:latin typeface="Arial" panose="020B0604020202020204" pitchFamily="34" charset="0"/>
                      </a:endParaRPr>
                    </a:p>
                  </a:txBody>
                  <a:tcPr marL="4266" marR="4266" marT="4266" marB="0" anchor="b"/>
                </a:tc>
                <a:extLst>
                  <a:ext uri="{0D108BD9-81ED-4DB2-BD59-A6C34878D82A}">
                    <a16:rowId xmlns:a16="http://schemas.microsoft.com/office/drawing/2014/main" val="10014"/>
                  </a:ext>
                </a:extLst>
              </a:tr>
              <a:tr h="80511">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r" fontAlgn="b"/>
                      <a:r>
                        <a:rPr lang="en-GB" sz="600" u="none" strike="noStrike">
                          <a:effectLst/>
                        </a:rPr>
                        <a:t>05/02/2018</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r>
                        <a:rPr lang="en-GB" sz="600" u="none" strike="noStrike">
                          <a:effectLst/>
                        </a:rPr>
                        <a:t>2018/2019</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endParaRPr lang="en-GB" sz="600" b="1" i="0" u="none" strike="noStrike">
                        <a:solidFill>
                          <a:srgbClr val="000000"/>
                        </a:solidFill>
                        <a:effectLst/>
                        <a:latin typeface="Arial" panose="020B0604020202020204" pitchFamily="34" charset="0"/>
                      </a:endParaRPr>
                    </a:p>
                  </a:txBody>
                  <a:tcPr marL="4266" marR="4266" marT="4266" marB="0" anchor="b"/>
                </a:tc>
                <a:tc>
                  <a:txBody>
                    <a:bodyPr/>
                    <a:lstStyle/>
                    <a:p>
                      <a:pPr algn="ctr" fontAlgn="b"/>
                      <a:r>
                        <a:rPr lang="en-GB" sz="600" u="none" strike="noStrike">
                          <a:effectLst/>
                        </a:rPr>
                        <a:t>2019/2020</a:t>
                      </a:r>
                      <a:endParaRPr lang="en-GB" sz="600" b="0" i="0" u="none" strike="noStrike">
                        <a:solidFill>
                          <a:srgbClr val="000000"/>
                        </a:solidFill>
                        <a:effectLst/>
                        <a:latin typeface="Arial" panose="020B0604020202020204" pitchFamily="34" charset="0"/>
                      </a:endParaRPr>
                    </a:p>
                  </a:txBody>
                  <a:tcPr marL="4266" marR="4266" marT="4266" marB="0" anchor="b"/>
                </a:tc>
                <a:extLst>
                  <a:ext uri="{0D108BD9-81ED-4DB2-BD59-A6C34878D82A}">
                    <a16:rowId xmlns:a16="http://schemas.microsoft.com/office/drawing/2014/main" val="10015"/>
                  </a:ext>
                </a:extLst>
              </a:tr>
              <a:tr h="77290">
                <a:tc>
                  <a:txBody>
                    <a:bodyPr/>
                    <a:lstStyle/>
                    <a:p>
                      <a:pPr algn="l" fontAlgn="b"/>
                      <a:r>
                        <a:rPr lang="en-GB" sz="600" u="none" strike="noStrike">
                          <a:effectLst/>
                        </a:rPr>
                        <a:t>Deceased's  age  at  start  of  period</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r>
                        <a:rPr lang="en-GB" sz="600" u="none" strike="noStrike">
                          <a:effectLst/>
                        </a:rPr>
                        <a:t>44.87</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r>
                        <a:rPr lang="en-GB" sz="600" u="none" strike="noStrike">
                          <a:effectLst/>
                        </a:rPr>
                        <a:t>45.03</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r>
                        <a:rPr lang="en-GB" sz="600" u="none" strike="noStrike">
                          <a:effectLst/>
                        </a:rPr>
                        <a:t>46.03</a:t>
                      </a:r>
                      <a:endParaRPr lang="en-GB" sz="600" b="0" i="0" u="none" strike="noStrike">
                        <a:solidFill>
                          <a:srgbClr val="000000"/>
                        </a:solidFill>
                        <a:effectLst/>
                        <a:latin typeface="Arial" panose="020B0604020202020204" pitchFamily="34" charset="0"/>
                      </a:endParaRPr>
                    </a:p>
                  </a:txBody>
                  <a:tcPr marL="4266" marR="4266" marT="4266" marB="0" anchor="b"/>
                </a:tc>
                <a:extLst>
                  <a:ext uri="{0D108BD9-81ED-4DB2-BD59-A6C34878D82A}">
                    <a16:rowId xmlns:a16="http://schemas.microsoft.com/office/drawing/2014/main" val="10016"/>
                  </a:ext>
                </a:extLst>
              </a:tr>
              <a:tr h="77290">
                <a:tc>
                  <a:txBody>
                    <a:bodyPr/>
                    <a:lstStyle/>
                    <a:p>
                      <a:pPr algn="l" fontAlgn="b"/>
                      <a:r>
                        <a:rPr lang="en-GB" sz="600" u="none" strike="noStrike">
                          <a:effectLst/>
                        </a:rPr>
                        <a:t>Deceased's  age  at  end  of  period</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r>
                        <a:rPr lang="en-GB" sz="600" u="none" strike="noStrike">
                          <a:effectLst/>
                        </a:rPr>
                        <a:t>45.03</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r>
                        <a:rPr lang="en-GB" sz="600" u="none" strike="noStrike">
                          <a:effectLst/>
                        </a:rPr>
                        <a:t>46.03</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r>
                        <a:rPr lang="en-GB" sz="600" u="none" strike="noStrike">
                          <a:effectLst/>
                        </a:rPr>
                        <a:t>47.03</a:t>
                      </a:r>
                      <a:endParaRPr lang="en-GB" sz="600" b="0" i="0" u="none" strike="noStrike">
                        <a:solidFill>
                          <a:srgbClr val="000000"/>
                        </a:solidFill>
                        <a:effectLst/>
                        <a:latin typeface="Arial" panose="020B0604020202020204" pitchFamily="34" charset="0"/>
                      </a:endParaRPr>
                    </a:p>
                  </a:txBody>
                  <a:tcPr marL="4266" marR="4266" marT="4266" marB="0" anchor="b"/>
                </a:tc>
                <a:extLst>
                  <a:ext uri="{0D108BD9-81ED-4DB2-BD59-A6C34878D82A}">
                    <a16:rowId xmlns:a16="http://schemas.microsoft.com/office/drawing/2014/main" val="10017"/>
                  </a:ext>
                </a:extLst>
              </a:tr>
              <a:tr h="77290">
                <a:tc>
                  <a:txBody>
                    <a:bodyPr/>
                    <a:lstStyle/>
                    <a:p>
                      <a:pPr algn="l" fontAlgn="b"/>
                      <a:r>
                        <a:rPr lang="en-GB" sz="600" u="none" strike="noStrike">
                          <a:effectLst/>
                        </a:rPr>
                        <a:t>Dependant's  age  at  start  of  period</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r>
                        <a:rPr lang="en-GB" sz="600" u="none" strike="noStrike">
                          <a:effectLst/>
                        </a:rPr>
                        <a:t>52.64</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r>
                        <a:rPr lang="en-GB" sz="600" u="none" strike="noStrike">
                          <a:effectLst/>
                        </a:rPr>
                        <a:t>52.80</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r>
                        <a:rPr lang="en-GB" sz="600" u="none" strike="noStrike">
                          <a:effectLst/>
                        </a:rPr>
                        <a:t>53.80</a:t>
                      </a:r>
                      <a:endParaRPr lang="en-GB" sz="600" b="0" i="0" u="none" strike="noStrike">
                        <a:solidFill>
                          <a:srgbClr val="000000"/>
                        </a:solidFill>
                        <a:effectLst/>
                        <a:latin typeface="Arial" panose="020B0604020202020204" pitchFamily="34" charset="0"/>
                      </a:endParaRPr>
                    </a:p>
                  </a:txBody>
                  <a:tcPr marL="4266" marR="4266" marT="4266" marB="0" anchor="b"/>
                </a:tc>
                <a:extLst>
                  <a:ext uri="{0D108BD9-81ED-4DB2-BD59-A6C34878D82A}">
                    <a16:rowId xmlns:a16="http://schemas.microsoft.com/office/drawing/2014/main" val="10018"/>
                  </a:ext>
                </a:extLst>
              </a:tr>
              <a:tr h="77290">
                <a:tc>
                  <a:txBody>
                    <a:bodyPr/>
                    <a:lstStyle/>
                    <a:p>
                      <a:pPr algn="l" fontAlgn="b"/>
                      <a:r>
                        <a:rPr lang="en-GB" sz="600" u="none" strike="noStrike">
                          <a:effectLst/>
                        </a:rPr>
                        <a:t>Dependant's  age  at  end  of  period</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r>
                        <a:rPr lang="en-GB" sz="600" u="none" strike="noStrike">
                          <a:effectLst/>
                        </a:rPr>
                        <a:t>52.80</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r>
                        <a:rPr lang="en-GB" sz="600" u="none" strike="noStrike">
                          <a:effectLst/>
                        </a:rPr>
                        <a:t>53.80</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r>
                        <a:rPr lang="en-GB" sz="600" u="none" strike="noStrike">
                          <a:effectLst/>
                        </a:rPr>
                        <a:t>54.80</a:t>
                      </a:r>
                      <a:endParaRPr lang="en-GB" sz="600" b="0" i="0" u="none" strike="noStrike">
                        <a:solidFill>
                          <a:srgbClr val="000000"/>
                        </a:solidFill>
                        <a:effectLst/>
                        <a:latin typeface="Arial" panose="020B0604020202020204" pitchFamily="34" charset="0"/>
                      </a:endParaRPr>
                    </a:p>
                  </a:txBody>
                  <a:tcPr marL="4266" marR="4266" marT="4266" marB="0" anchor="b"/>
                </a:tc>
                <a:extLst>
                  <a:ext uri="{0D108BD9-81ED-4DB2-BD59-A6C34878D82A}">
                    <a16:rowId xmlns:a16="http://schemas.microsoft.com/office/drawing/2014/main" val="10019"/>
                  </a:ext>
                </a:extLst>
              </a:tr>
              <a:tr h="77290">
                <a:tc>
                  <a:txBody>
                    <a:bodyPr/>
                    <a:lstStyle/>
                    <a:p>
                      <a:pPr algn="l" fontAlgn="b"/>
                      <a:r>
                        <a:rPr lang="en-GB" sz="600" u="none" strike="noStrike">
                          <a:effectLst/>
                        </a:rPr>
                        <a:t>Date  From</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r>
                        <a:rPr lang="en-GB" sz="600" u="none" strike="noStrike">
                          <a:effectLst/>
                        </a:rPr>
                        <a:t>6-Feb-2018</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r>
                        <a:rPr lang="en-GB" sz="600" u="none" strike="noStrike">
                          <a:effectLst/>
                        </a:rPr>
                        <a:t>6-Apr-2018</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r>
                        <a:rPr lang="en-GB" sz="600" u="none" strike="noStrike">
                          <a:effectLst/>
                        </a:rPr>
                        <a:t>06-Apr-2019</a:t>
                      </a:r>
                      <a:endParaRPr lang="en-GB" sz="600" b="0" i="0" u="none" strike="noStrike">
                        <a:solidFill>
                          <a:srgbClr val="000000"/>
                        </a:solidFill>
                        <a:effectLst/>
                        <a:latin typeface="Arial" panose="020B0604020202020204" pitchFamily="34" charset="0"/>
                      </a:endParaRPr>
                    </a:p>
                  </a:txBody>
                  <a:tcPr marL="4266" marR="4266" marT="4266" marB="0" anchor="b"/>
                </a:tc>
                <a:extLst>
                  <a:ext uri="{0D108BD9-81ED-4DB2-BD59-A6C34878D82A}">
                    <a16:rowId xmlns:a16="http://schemas.microsoft.com/office/drawing/2014/main" val="10020"/>
                  </a:ext>
                </a:extLst>
              </a:tr>
              <a:tr h="77290">
                <a:tc>
                  <a:txBody>
                    <a:bodyPr/>
                    <a:lstStyle/>
                    <a:p>
                      <a:pPr algn="l" fontAlgn="b"/>
                      <a:r>
                        <a:rPr lang="en-GB" sz="600" u="none" strike="noStrike">
                          <a:effectLst/>
                        </a:rPr>
                        <a:t>Date  To</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r>
                        <a:rPr lang="en-GB" sz="600" u="none" strike="noStrike">
                          <a:effectLst/>
                        </a:rPr>
                        <a:t>5-Apr-2018</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r>
                        <a:rPr lang="en-GB" sz="600" u="none" strike="noStrike">
                          <a:effectLst/>
                        </a:rPr>
                        <a:t>5-Apr-2019</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r>
                        <a:rPr lang="en-GB" sz="600" u="none" strike="noStrike">
                          <a:effectLst/>
                        </a:rPr>
                        <a:t>5-Apr-2020</a:t>
                      </a:r>
                      <a:endParaRPr lang="en-GB" sz="600" b="0" i="0" u="none" strike="noStrike">
                        <a:solidFill>
                          <a:srgbClr val="000000"/>
                        </a:solidFill>
                        <a:effectLst/>
                        <a:latin typeface="Arial" panose="020B0604020202020204" pitchFamily="34" charset="0"/>
                      </a:endParaRPr>
                    </a:p>
                  </a:txBody>
                  <a:tcPr marL="4266" marR="4266" marT="4266" marB="0" anchor="b"/>
                </a:tc>
                <a:extLst>
                  <a:ext uri="{0D108BD9-81ED-4DB2-BD59-A6C34878D82A}">
                    <a16:rowId xmlns:a16="http://schemas.microsoft.com/office/drawing/2014/main" val="10021"/>
                  </a:ext>
                </a:extLst>
              </a:tr>
              <a:tr h="80511">
                <a:tc>
                  <a:txBody>
                    <a:bodyPr/>
                    <a:lstStyle/>
                    <a:p>
                      <a:pPr algn="l" fontAlgn="b"/>
                      <a:r>
                        <a:rPr lang="en-GB" sz="600" u="none" strike="noStrike">
                          <a:effectLst/>
                        </a:rPr>
                        <a:t>Years  in  Period</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Calibri" panose="020F0502020204030204" pitchFamily="34" charset="0"/>
                      </a:endParaRPr>
                    </a:p>
                  </a:txBody>
                  <a:tcPr marL="4266" marR="4266" marT="4266" marB="0" anchor="b"/>
                </a:tc>
                <a:tc>
                  <a:txBody>
                    <a:bodyPr/>
                    <a:lstStyle/>
                    <a:p>
                      <a:pPr algn="ctr" fontAlgn="b"/>
                      <a:r>
                        <a:rPr lang="en-GB" sz="600" u="none" strike="noStrike">
                          <a:effectLst/>
                        </a:rPr>
                        <a:t>0.16</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r>
                        <a:rPr lang="en-GB" sz="600" u="none" strike="noStrike">
                          <a:effectLst/>
                        </a:rPr>
                        <a:t>1.00</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r>
                        <a:rPr lang="en-GB" sz="600" u="none" strike="noStrike">
                          <a:effectLst/>
                        </a:rPr>
                        <a:t>1.00</a:t>
                      </a:r>
                      <a:endParaRPr lang="en-GB" sz="600" b="0" i="0" u="none" strike="noStrike">
                        <a:solidFill>
                          <a:srgbClr val="000000"/>
                        </a:solidFill>
                        <a:effectLst/>
                        <a:latin typeface="Arial" panose="020B0604020202020204" pitchFamily="34" charset="0"/>
                      </a:endParaRPr>
                    </a:p>
                  </a:txBody>
                  <a:tcPr marL="4266" marR="4266" marT="4266" marB="0" anchor="b"/>
                </a:tc>
                <a:extLst>
                  <a:ext uri="{0D108BD9-81ED-4DB2-BD59-A6C34878D82A}">
                    <a16:rowId xmlns:a16="http://schemas.microsoft.com/office/drawing/2014/main" val="10022"/>
                  </a:ext>
                </a:extLst>
              </a:tr>
              <a:tr h="77290">
                <a:tc>
                  <a:txBody>
                    <a:bodyPr/>
                    <a:lstStyle/>
                    <a:p>
                      <a:pPr algn="l" fontAlgn="b"/>
                      <a:r>
                        <a:rPr lang="en-GB" sz="600" u="sng" strike="noStrike">
                          <a:effectLst/>
                        </a:rPr>
                        <a:t>Deceased's  Annual  Net  Income</a:t>
                      </a:r>
                      <a:endParaRPr lang="en-GB" sz="600" b="0" i="0" u="sng" strike="noStrike">
                        <a:solidFill>
                          <a:srgbClr val="000000"/>
                        </a:solidFill>
                        <a:effectLst/>
                        <a:latin typeface="Arial" panose="020B0604020202020204" pitchFamily="34" charset="0"/>
                      </a:endParaRPr>
                    </a:p>
                  </a:txBody>
                  <a:tcPr marL="4266" marR="4266" marT="4266" marB="0" anchor="b"/>
                </a:tc>
                <a:tc>
                  <a:txBody>
                    <a:bodyPr/>
                    <a:lstStyle/>
                    <a:p>
                      <a:pPr algn="ctr"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r>
                        <a:rPr lang="en-GB" sz="600" u="none" strike="noStrike">
                          <a:effectLst/>
                        </a:rPr>
                        <a:t>£</a:t>
                      </a:r>
                      <a:endParaRPr lang="en-GB" sz="600" b="1"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r>
                        <a:rPr lang="en-GB" sz="600" u="none" strike="noStrike">
                          <a:effectLst/>
                        </a:rPr>
                        <a:t>£</a:t>
                      </a:r>
                      <a:endParaRPr lang="en-GB" sz="600" b="1"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r>
                        <a:rPr lang="en-GB" sz="600" u="none" strike="noStrike">
                          <a:effectLst/>
                        </a:rPr>
                        <a:t>£</a:t>
                      </a:r>
                      <a:endParaRPr lang="en-GB" sz="600" b="1" i="0" u="none" strike="noStrike">
                        <a:solidFill>
                          <a:srgbClr val="000000"/>
                        </a:solidFill>
                        <a:effectLst/>
                        <a:latin typeface="Arial" panose="020B0604020202020204" pitchFamily="34" charset="0"/>
                      </a:endParaRPr>
                    </a:p>
                  </a:txBody>
                  <a:tcPr marL="4266" marR="4266" marT="4266" marB="0" anchor="b"/>
                </a:tc>
                <a:extLst>
                  <a:ext uri="{0D108BD9-81ED-4DB2-BD59-A6C34878D82A}">
                    <a16:rowId xmlns:a16="http://schemas.microsoft.com/office/drawing/2014/main" val="10023"/>
                  </a:ext>
                </a:extLst>
              </a:tr>
              <a:tr h="77290">
                <a:tc>
                  <a:txBody>
                    <a:bodyPr/>
                    <a:lstStyle/>
                    <a:p>
                      <a:pPr algn="l" fontAlgn="b"/>
                      <a:r>
                        <a:rPr lang="en-GB" sz="600" u="none" strike="noStrike">
                          <a:effectLst/>
                        </a:rPr>
                        <a:t>Annual  Net  Earnings</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r" fontAlgn="b"/>
                      <a:r>
                        <a:rPr lang="en-GB" sz="600" u="none" strike="noStrike">
                          <a:effectLst/>
                        </a:rPr>
                        <a:t>35,852</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r" fontAlgn="b"/>
                      <a:r>
                        <a:rPr lang="en-GB" sz="600" u="none" strike="noStrike">
                          <a:effectLst/>
                        </a:rPr>
                        <a:t>36,696</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r" fontAlgn="b"/>
                      <a:r>
                        <a:rPr lang="en-GB" sz="600" u="none" strike="noStrike">
                          <a:effectLst/>
                        </a:rPr>
                        <a:t>37,403</a:t>
                      </a:r>
                      <a:endParaRPr lang="en-GB" sz="600" b="0" i="0" u="none" strike="noStrike">
                        <a:solidFill>
                          <a:srgbClr val="000000"/>
                        </a:solidFill>
                        <a:effectLst/>
                        <a:latin typeface="Arial" panose="020B0604020202020204" pitchFamily="34" charset="0"/>
                      </a:endParaRPr>
                    </a:p>
                  </a:txBody>
                  <a:tcPr marL="4266" marR="4266" marT="4266" marB="0" anchor="b"/>
                </a:tc>
                <a:extLst>
                  <a:ext uri="{0D108BD9-81ED-4DB2-BD59-A6C34878D82A}">
                    <a16:rowId xmlns:a16="http://schemas.microsoft.com/office/drawing/2014/main" val="10024"/>
                  </a:ext>
                </a:extLst>
              </a:tr>
              <a:tr h="77290">
                <a:tc>
                  <a:txBody>
                    <a:bodyPr/>
                    <a:lstStyle/>
                    <a:p>
                      <a:pPr algn="l" fontAlgn="b"/>
                      <a:r>
                        <a:rPr lang="en-GB" sz="600" u="none" strike="noStrike">
                          <a:effectLst/>
                        </a:rPr>
                        <a:t>Annual  Net  Pension</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r>
                        <a:rPr lang="en-GB" sz="600" u="none" strike="noStrike">
                          <a:effectLst/>
                        </a:rPr>
                        <a:t> </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r>
                        <a:rPr lang="en-GB" sz="600" u="none" strike="noStrike">
                          <a:effectLst/>
                        </a:rPr>
                        <a:t> </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r>
                        <a:rPr lang="en-GB" sz="600" u="none" strike="noStrike">
                          <a:effectLst/>
                        </a:rPr>
                        <a:t> </a:t>
                      </a:r>
                      <a:endParaRPr lang="en-GB" sz="600" b="0" i="0" u="none" strike="noStrike">
                        <a:solidFill>
                          <a:srgbClr val="000000"/>
                        </a:solidFill>
                        <a:effectLst/>
                        <a:latin typeface="Arial" panose="020B0604020202020204" pitchFamily="34" charset="0"/>
                      </a:endParaRPr>
                    </a:p>
                  </a:txBody>
                  <a:tcPr marL="4266" marR="4266" marT="4266" marB="0" anchor="b"/>
                </a:tc>
                <a:extLst>
                  <a:ext uri="{0D108BD9-81ED-4DB2-BD59-A6C34878D82A}">
                    <a16:rowId xmlns:a16="http://schemas.microsoft.com/office/drawing/2014/main" val="10025"/>
                  </a:ext>
                </a:extLst>
              </a:tr>
              <a:tr h="77290">
                <a:tc>
                  <a:txBody>
                    <a:bodyPr/>
                    <a:lstStyle/>
                    <a:p>
                      <a:pPr algn="l" fontAlgn="b"/>
                      <a:r>
                        <a:rPr lang="en-GB" sz="600" u="none" strike="noStrike">
                          <a:effectLst/>
                        </a:rPr>
                        <a:t>Total  Annual  Net  Income</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r" fontAlgn="b"/>
                      <a:r>
                        <a:rPr lang="en-GB" sz="600" u="none" strike="noStrike">
                          <a:effectLst/>
                        </a:rPr>
                        <a:t>35,852</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r" fontAlgn="b"/>
                      <a:r>
                        <a:rPr lang="en-GB" sz="600" u="none" strike="noStrike">
                          <a:effectLst/>
                        </a:rPr>
                        <a:t>36,696</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r" fontAlgn="b"/>
                      <a:r>
                        <a:rPr lang="en-GB" sz="600" u="none" strike="noStrike">
                          <a:effectLst/>
                        </a:rPr>
                        <a:t>37,403</a:t>
                      </a:r>
                      <a:endParaRPr lang="en-GB" sz="600" b="0" i="0" u="none" strike="noStrike">
                        <a:solidFill>
                          <a:srgbClr val="000000"/>
                        </a:solidFill>
                        <a:effectLst/>
                        <a:latin typeface="Arial" panose="020B0604020202020204" pitchFamily="34" charset="0"/>
                      </a:endParaRPr>
                    </a:p>
                  </a:txBody>
                  <a:tcPr marL="4266" marR="4266" marT="4266" marB="0" anchor="b"/>
                </a:tc>
                <a:extLst>
                  <a:ext uri="{0D108BD9-81ED-4DB2-BD59-A6C34878D82A}">
                    <a16:rowId xmlns:a16="http://schemas.microsoft.com/office/drawing/2014/main" val="10026"/>
                  </a:ext>
                </a:extLst>
              </a:tr>
              <a:tr h="77290">
                <a:tc>
                  <a:txBody>
                    <a:bodyPr/>
                    <a:lstStyle/>
                    <a:p>
                      <a:pPr algn="l" fontAlgn="b"/>
                      <a:r>
                        <a:rPr lang="en-GB" sz="600" u="none" strike="noStrike">
                          <a:effectLst/>
                        </a:rPr>
                        <a:t>Multiplier</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r>
                        <a:rPr lang="en-GB" sz="600" u="none" strike="noStrike">
                          <a:effectLst/>
                        </a:rPr>
                        <a:t>12.84</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r" fontAlgn="b"/>
                      <a:r>
                        <a:rPr lang="en-GB" sz="600" u="none" strike="noStrike">
                          <a:effectLst/>
                        </a:rPr>
                        <a:t>0.05</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Calibri" panose="020F0502020204030204" pitchFamily="34" charset="0"/>
                      </a:endParaRPr>
                    </a:p>
                  </a:txBody>
                  <a:tcPr marL="4266" marR="4266" marT="4266" marB="0" anchor="b"/>
                </a:tc>
                <a:tc>
                  <a:txBody>
                    <a:bodyPr/>
                    <a:lstStyle/>
                    <a:p>
                      <a:pPr algn="r" fontAlgn="b"/>
                      <a:r>
                        <a:rPr lang="en-GB" sz="600" u="none" strike="noStrike">
                          <a:effectLst/>
                        </a:rPr>
                        <a:t>0.30</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r" fontAlgn="b"/>
                      <a:r>
                        <a:rPr lang="en-GB" sz="600" u="none" strike="noStrike">
                          <a:effectLst/>
                        </a:rPr>
                        <a:t>0.31</a:t>
                      </a:r>
                      <a:endParaRPr lang="en-GB" sz="600" b="0" i="0" u="none" strike="noStrike">
                        <a:solidFill>
                          <a:srgbClr val="000000"/>
                        </a:solidFill>
                        <a:effectLst/>
                        <a:latin typeface="Arial" panose="020B0604020202020204" pitchFamily="34" charset="0"/>
                      </a:endParaRPr>
                    </a:p>
                  </a:txBody>
                  <a:tcPr marL="4266" marR="4266" marT="4266" marB="0" anchor="b"/>
                </a:tc>
                <a:extLst>
                  <a:ext uri="{0D108BD9-81ED-4DB2-BD59-A6C34878D82A}">
                    <a16:rowId xmlns:a16="http://schemas.microsoft.com/office/drawing/2014/main" val="10027"/>
                  </a:ext>
                </a:extLst>
              </a:tr>
              <a:tr h="141286">
                <a:tc>
                  <a:txBody>
                    <a:bodyPr/>
                    <a:lstStyle/>
                    <a:p>
                      <a:pPr algn="l" fontAlgn="b"/>
                      <a:r>
                        <a:rPr lang="en-GB" sz="600" u="none" strike="noStrike">
                          <a:effectLst/>
                        </a:rPr>
                        <a:t>Deceased's  Discounted  Annual  Net  Income</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r>
                        <a:rPr lang="en-GB" sz="600" u="none" strike="noStrike">
                          <a:effectLst/>
                        </a:rPr>
                        <a:t>(A)</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r" fontAlgn="b"/>
                      <a:r>
                        <a:rPr lang="en-GB" sz="600" u="none" strike="noStrike">
                          <a:effectLst/>
                        </a:rPr>
                        <a:t>1,720</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r" fontAlgn="b"/>
                      <a:r>
                        <a:rPr lang="en-GB" sz="600" u="none" strike="noStrike">
                          <a:effectLst/>
                        </a:rPr>
                        <a:t>11,104</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r" fontAlgn="b"/>
                      <a:r>
                        <a:rPr lang="en-GB" sz="600" u="none" strike="noStrike">
                          <a:effectLst/>
                        </a:rPr>
                        <a:t>11,499</a:t>
                      </a:r>
                      <a:endParaRPr lang="en-GB" sz="600" b="0" i="0" u="none" strike="noStrike">
                        <a:solidFill>
                          <a:srgbClr val="000000"/>
                        </a:solidFill>
                        <a:effectLst/>
                        <a:latin typeface="Arial" panose="020B0604020202020204" pitchFamily="34" charset="0"/>
                      </a:endParaRPr>
                    </a:p>
                  </a:txBody>
                  <a:tcPr marL="4266" marR="4266" marT="4266" marB="0" anchor="b"/>
                </a:tc>
                <a:extLst>
                  <a:ext uri="{0D108BD9-81ED-4DB2-BD59-A6C34878D82A}">
                    <a16:rowId xmlns:a16="http://schemas.microsoft.com/office/drawing/2014/main" val="10028"/>
                  </a:ext>
                </a:extLst>
              </a:tr>
              <a:tr h="77290">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extLst>
                  <a:ext uri="{0D108BD9-81ED-4DB2-BD59-A6C34878D82A}">
                    <a16:rowId xmlns:a16="http://schemas.microsoft.com/office/drawing/2014/main" val="10029"/>
                  </a:ext>
                </a:extLst>
              </a:tr>
              <a:tr h="77290">
                <a:tc>
                  <a:txBody>
                    <a:bodyPr/>
                    <a:lstStyle/>
                    <a:p>
                      <a:pPr algn="l" fontAlgn="b"/>
                      <a:r>
                        <a:rPr lang="en-GB" sz="600" u="sng" strike="noStrike">
                          <a:effectLst/>
                        </a:rPr>
                        <a:t>Dependant's  Annual  Net  Income</a:t>
                      </a:r>
                      <a:endParaRPr lang="en-GB" sz="600" b="0" i="0" u="sng" strike="noStrike">
                        <a:solidFill>
                          <a:srgbClr val="000000"/>
                        </a:solidFill>
                        <a:effectLst/>
                        <a:latin typeface="Arial" panose="020B0604020202020204" pitchFamily="34" charset="0"/>
                      </a:endParaRPr>
                    </a:p>
                  </a:txBody>
                  <a:tcPr marL="4266" marR="4266" marT="4266" marB="0" anchor="b"/>
                </a:tc>
                <a:tc>
                  <a:txBody>
                    <a:bodyPr/>
                    <a:lstStyle/>
                    <a:p>
                      <a:pPr algn="ctr"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r>
                        <a:rPr lang="en-GB" sz="600" u="none" strike="noStrike">
                          <a:effectLst/>
                        </a:rPr>
                        <a:t>£</a:t>
                      </a:r>
                      <a:endParaRPr lang="en-GB" sz="600" b="1"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r>
                        <a:rPr lang="en-GB" sz="600" u="none" strike="noStrike">
                          <a:effectLst/>
                        </a:rPr>
                        <a:t>£</a:t>
                      </a:r>
                      <a:endParaRPr lang="en-GB" sz="600" b="1"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r>
                        <a:rPr lang="en-GB" sz="600" u="none" strike="noStrike">
                          <a:effectLst/>
                        </a:rPr>
                        <a:t>£</a:t>
                      </a:r>
                      <a:endParaRPr lang="en-GB" sz="600" b="1" i="0" u="none" strike="noStrike">
                        <a:solidFill>
                          <a:srgbClr val="000000"/>
                        </a:solidFill>
                        <a:effectLst/>
                        <a:latin typeface="Arial" panose="020B0604020202020204" pitchFamily="34" charset="0"/>
                      </a:endParaRPr>
                    </a:p>
                  </a:txBody>
                  <a:tcPr marL="4266" marR="4266" marT="4266" marB="0" anchor="b"/>
                </a:tc>
                <a:extLst>
                  <a:ext uri="{0D108BD9-81ED-4DB2-BD59-A6C34878D82A}">
                    <a16:rowId xmlns:a16="http://schemas.microsoft.com/office/drawing/2014/main" val="10030"/>
                  </a:ext>
                </a:extLst>
              </a:tr>
              <a:tr h="77290">
                <a:tc>
                  <a:txBody>
                    <a:bodyPr/>
                    <a:lstStyle/>
                    <a:p>
                      <a:pPr algn="l" fontAlgn="b"/>
                      <a:r>
                        <a:rPr lang="en-GB" sz="600" u="none" strike="noStrike">
                          <a:effectLst/>
                        </a:rPr>
                        <a:t>Annual  Net  Earnings</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r" fontAlgn="b"/>
                      <a:r>
                        <a:rPr lang="en-GB" sz="600" u="none" strike="noStrike">
                          <a:effectLst/>
                        </a:rPr>
                        <a:t>37,192</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r" fontAlgn="b"/>
                      <a:r>
                        <a:rPr lang="en-GB" sz="600" u="none" strike="noStrike">
                          <a:effectLst/>
                        </a:rPr>
                        <a:t>38,435</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r" fontAlgn="b"/>
                      <a:r>
                        <a:rPr lang="en-GB" sz="600" u="none" strike="noStrike">
                          <a:effectLst/>
                        </a:rPr>
                        <a:t>38,435</a:t>
                      </a:r>
                      <a:endParaRPr lang="en-GB" sz="600" b="0" i="0" u="none" strike="noStrike">
                        <a:solidFill>
                          <a:srgbClr val="000000"/>
                        </a:solidFill>
                        <a:effectLst/>
                        <a:latin typeface="Arial" panose="020B0604020202020204" pitchFamily="34" charset="0"/>
                      </a:endParaRPr>
                    </a:p>
                  </a:txBody>
                  <a:tcPr marL="4266" marR="4266" marT="4266" marB="0" anchor="b"/>
                </a:tc>
                <a:extLst>
                  <a:ext uri="{0D108BD9-81ED-4DB2-BD59-A6C34878D82A}">
                    <a16:rowId xmlns:a16="http://schemas.microsoft.com/office/drawing/2014/main" val="10031"/>
                  </a:ext>
                </a:extLst>
              </a:tr>
              <a:tr h="77290">
                <a:tc>
                  <a:txBody>
                    <a:bodyPr/>
                    <a:lstStyle/>
                    <a:p>
                      <a:pPr algn="l" fontAlgn="b"/>
                      <a:r>
                        <a:rPr lang="en-GB" sz="600" u="none" strike="noStrike">
                          <a:effectLst/>
                        </a:rPr>
                        <a:t>Annual  Net  Pension</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r>
                        <a:rPr lang="en-GB" sz="600" u="none" strike="noStrike">
                          <a:effectLst/>
                        </a:rPr>
                        <a:t>(B)</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r>
                        <a:rPr lang="en-GB" sz="600" u="none" strike="noStrike">
                          <a:effectLst/>
                        </a:rPr>
                        <a:t> </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r>
                        <a:rPr lang="en-GB" sz="600" u="none" strike="noStrike">
                          <a:effectLst/>
                        </a:rPr>
                        <a:t> </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r>
                        <a:rPr lang="en-GB" sz="600" u="none" strike="noStrike">
                          <a:effectLst/>
                        </a:rPr>
                        <a:t> </a:t>
                      </a:r>
                      <a:endParaRPr lang="en-GB" sz="600" b="0" i="0" u="none" strike="noStrike">
                        <a:solidFill>
                          <a:srgbClr val="000000"/>
                        </a:solidFill>
                        <a:effectLst/>
                        <a:latin typeface="Arial" panose="020B0604020202020204" pitchFamily="34" charset="0"/>
                      </a:endParaRPr>
                    </a:p>
                  </a:txBody>
                  <a:tcPr marL="4266" marR="4266" marT="4266" marB="0" anchor="b"/>
                </a:tc>
                <a:extLst>
                  <a:ext uri="{0D108BD9-81ED-4DB2-BD59-A6C34878D82A}">
                    <a16:rowId xmlns:a16="http://schemas.microsoft.com/office/drawing/2014/main" val="10032"/>
                  </a:ext>
                </a:extLst>
              </a:tr>
              <a:tr h="77290">
                <a:tc>
                  <a:txBody>
                    <a:bodyPr/>
                    <a:lstStyle/>
                    <a:p>
                      <a:pPr algn="l" fontAlgn="b"/>
                      <a:r>
                        <a:rPr lang="en-GB" sz="600" u="none" strike="noStrike">
                          <a:effectLst/>
                        </a:rPr>
                        <a:t>Total  Annual  Net  Income</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r" fontAlgn="b"/>
                      <a:r>
                        <a:rPr lang="en-GB" sz="600" u="none" strike="noStrike">
                          <a:effectLst/>
                        </a:rPr>
                        <a:t>37,192</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r" fontAlgn="b"/>
                      <a:r>
                        <a:rPr lang="en-GB" sz="600" u="none" strike="noStrike">
                          <a:effectLst/>
                        </a:rPr>
                        <a:t>38,435</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r" fontAlgn="b"/>
                      <a:r>
                        <a:rPr lang="en-GB" sz="600" u="none" strike="noStrike">
                          <a:effectLst/>
                        </a:rPr>
                        <a:t>38,435</a:t>
                      </a:r>
                      <a:endParaRPr lang="en-GB" sz="600" b="0" i="0" u="none" strike="noStrike">
                        <a:solidFill>
                          <a:srgbClr val="000000"/>
                        </a:solidFill>
                        <a:effectLst/>
                        <a:latin typeface="Arial" panose="020B0604020202020204" pitchFamily="34" charset="0"/>
                      </a:endParaRPr>
                    </a:p>
                  </a:txBody>
                  <a:tcPr marL="4266" marR="4266" marT="4266" marB="0" anchor="b"/>
                </a:tc>
                <a:extLst>
                  <a:ext uri="{0D108BD9-81ED-4DB2-BD59-A6C34878D82A}">
                    <a16:rowId xmlns:a16="http://schemas.microsoft.com/office/drawing/2014/main" val="10033"/>
                  </a:ext>
                </a:extLst>
              </a:tr>
              <a:tr h="77290">
                <a:tc>
                  <a:txBody>
                    <a:bodyPr/>
                    <a:lstStyle/>
                    <a:p>
                      <a:pPr algn="l" fontAlgn="b"/>
                      <a:r>
                        <a:rPr lang="en-GB" sz="600" u="none" strike="noStrike">
                          <a:effectLst/>
                        </a:rPr>
                        <a:t>Multiplier</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r>
                        <a:rPr lang="en-GB" sz="600" u="none" strike="noStrike">
                          <a:effectLst/>
                        </a:rPr>
                        <a:t>12.71</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r" fontAlgn="b"/>
                      <a:r>
                        <a:rPr lang="en-GB" sz="600" u="none" strike="noStrike">
                          <a:effectLst/>
                        </a:rPr>
                        <a:t>0.05</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r" fontAlgn="b"/>
                      <a:r>
                        <a:rPr lang="en-GB" sz="600" u="none" strike="noStrike">
                          <a:effectLst/>
                        </a:rPr>
                        <a:t>0.29</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r" fontAlgn="b"/>
                      <a:r>
                        <a:rPr lang="en-GB" sz="600" u="none" strike="noStrike">
                          <a:effectLst/>
                        </a:rPr>
                        <a:t>0.29</a:t>
                      </a:r>
                      <a:endParaRPr lang="en-GB" sz="600" b="0" i="0" u="none" strike="noStrike">
                        <a:solidFill>
                          <a:srgbClr val="000000"/>
                        </a:solidFill>
                        <a:effectLst/>
                        <a:latin typeface="Arial" panose="020B0604020202020204" pitchFamily="34" charset="0"/>
                      </a:endParaRPr>
                    </a:p>
                  </a:txBody>
                  <a:tcPr marL="4266" marR="4266" marT="4266" marB="0" anchor="b"/>
                </a:tc>
                <a:extLst>
                  <a:ext uri="{0D108BD9-81ED-4DB2-BD59-A6C34878D82A}">
                    <a16:rowId xmlns:a16="http://schemas.microsoft.com/office/drawing/2014/main" val="10034"/>
                  </a:ext>
                </a:extLst>
              </a:tr>
              <a:tr h="141286">
                <a:tc>
                  <a:txBody>
                    <a:bodyPr/>
                    <a:lstStyle/>
                    <a:p>
                      <a:pPr algn="l" fontAlgn="b"/>
                      <a:r>
                        <a:rPr lang="en-GB" sz="600" u="none" strike="noStrike">
                          <a:effectLst/>
                        </a:rPr>
                        <a:t>Dependant's  Discounted  Annual  Net  Income</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r>
                        <a:rPr lang="en-GB" sz="600" u="none" strike="noStrike">
                          <a:effectLst/>
                        </a:rPr>
                        <a:t>[B]</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r" fontAlgn="b"/>
                      <a:r>
                        <a:rPr lang="en-GB" sz="600" u="none" strike="noStrike">
                          <a:effectLst/>
                        </a:rPr>
                        <a:t>1,684</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r" fontAlgn="b"/>
                      <a:r>
                        <a:rPr lang="en-GB" sz="600" u="none" strike="noStrike">
                          <a:effectLst/>
                        </a:rPr>
                        <a:t>10,977</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r" fontAlgn="b"/>
                      <a:r>
                        <a:rPr lang="en-GB" sz="600" u="none" strike="noStrike">
                          <a:effectLst/>
                        </a:rPr>
                        <a:t>11,153</a:t>
                      </a:r>
                      <a:endParaRPr lang="en-GB" sz="600" b="0" i="0" u="none" strike="noStrike">
                        <a:solidFill>
                          <a:srgbClr val="000000"/>
                        </a:solidFill>
                        <a:effectLst/>
                        <a:latin typeface="Arial" panose="020B0604020202020204" pitchFamily="34" charset="0"/>
                      </a:endParaRPr>
                    </a:p>
                  </a:txBody>
                  <a:tcPr marL="4266" marR="4266" marT="4266" marB="0" anchor="b"/>
                </a:tc>
                <a:extLst>
                  <a:ext uri="{0D108BD9-81ED-4DB2-BD59-A6C34878D82A}">
                    <a16:rowId xmlns:a16="http://schemas.microsoft.com/office/drawing/2014/main" val="10035"/>
                  </a:ext>
                </a:extLst>
              </a:tr>
              <a:tr h="77290">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r>
                        <a:rPr lang="en-GB" sz="600" u="none" strike="noStrike">
                          <a:effectLst/>
                        </a:rPr>
                        <a:t>£</a:t>
                      </a:r>
                      <a:endParaRPr lang="en-GB" sz="600" b="1"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r>
                        <a:rPr lang="en-GB" sz="600" u="none" strike="noStrike">
                          <a:effectLst/>
                        </a:rPr>
                        <a:t>£</a:t>
                      </a:r>
                      <a:endParaRPr lang="en-GB" sz="600" b="1"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r>
                        <a:rPr lang="en-GB" sz="600" u="none" strike="noStrike">
                          <a:effectLst/>
                        </a:rPr>
                        <a:t>£</a:t>
                      </a:r>
                      <a:endParaRPr lang="en-GB" sz="600" b="1" i="0" u="none" strike="noStrike">
                        <a:solidFill>
                          <a:srgbClr val="000000"/>
                        </a:solidFill>
                        <a:effectLst/>
                        <a:latin typeface="Arial" panose="020B0604020202020204" pitchFamily="34" charset="0"/>
                      </a:endParaRPr>
                    </a:p>
                  </a:txBody>
                  <a:tcPr marL="4266" marR="4266" marT="4266" marB="0" anchor="b"/>
                </a:tc>
                <a:extLst>
                  <a:ext uri="{0D108BD9-81ED-4DB2-BD59-A6C34878D82A}">
                    <a16:rowId xmlns:a16="http://schemas.microsoft.com/office/drawing/2014/main" val="10036"/>
                  </a:ext>
                </a:extLst>
              </a:tr>
              <a:tr h="77290">
                <a:tc>
                  <a:txBody>
                    <a:bodyPr/>
                    <a:lstStyle/>
                    <a:p>
                      <a:pPr algn="l" fontAlgn="b"/>
                      <a:r>
                        <a:rPr lang="en-GB" sz="600" u="none" strike="noStrike">
                          <a:effectLst/>
                        </a:rPr>
                        <a:t>Combined  Annual  Net  Income</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r>
                        <a:rPr lang="en-GB" sz="600" u="none" strike="noStrike">
                          <a:effectLst/>
                        </a:rPr>
                        <a:t>[A+B=C]</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r" fontAlgn="b"/>
                      <a:r>
                        <a:rPr lang="en-GB" sz="600" u="none" strike="noStrike">
                          <a:effectLst/>
                        </a:rPr>
                        <a:t>3,404</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r" fontAlgn="b"/>
                      <a:r>
                        <a:rPr lang="en-GB" sz="600" u="none" strike="noStrike">
                          <a:effectLst/>
                        </a:rPr>
                        <a:t>22,081</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r" fontAlgn="b"/>
                      <a:r>
                        <a:rPr lang="en-GB" sz="600" u="none" strike="noStrike">
                          <a:effectLst/>
                        </a:rPr>
                        <a:t>22,652</a:t>
                      </a:r>
                      <a:endParaRPr lang="en-GB" sz="600" b="0" i="0" u="none" strike="noStrike">
                        <a:solidFill>
                          <a:srgbClr val="000000"/>
                        </a:solidFill>
                        <a:effectLst/>
                        <a:latin typeface="Arial" panose="020B0604020202020204" pitchFamily="34" charset="0"/>
                      </a:endParaRPr>
                    </a:p>
                  </a:txBody>
                  <a:tcPr marL="4266" marR="4266" marT="4266" marB="0" anchor="b"/>
                </a:tc>
                <a:extLst>
                  <a:ext uri="{0D108BD9-81ED-4DB2-BD59-A6C34878D82A}">
                    <a16:rowId xmlns:a16="http://schemas.microsoft.com/office/drawing/2014/main" val="10037"/>
                  </a:ext>
                </a:extLst>
              </a:tr>
              <a:tr h="77290">
                <a:tc>
                  <a:txBody>
                    <a:bodyPr/>
                    <a:lstStyle/>
                    <a:p>
                      <a:pPr algn="l" fontAlgn="b"/>
                      <a:r>
                        <a:rPr lang="en-GB" sz="600" u="none" strike="noStrike">
                          <a:effectLst/>
                        </a:rPr>
                        <a:t>Dependency  Proportion</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r>
                        <a:rPr lang="en-GB" sz="600" u="none" strike="noStrike">
                          <a:effectLst/>
                        </a:rPr>
                        <a:t>[D]</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r" fontAlgn="b"/>
                      <a:r>
                        <a:rPr lang="en-GB" sz="600" u="none" strike="noStrike">
                          <a:effectLst/>
                        </a:rPr>
                        <a:t>75.00%</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r" fontAlgn="b"/>
                      <a:r>
                        <a:rPr lang="en-GB" sz="600" u="none" strike="noStrike">
                          <a:effectLst/>
                        </a:rPr>
                        <a:t>75.00%</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r" fontAlgn="b"/>
                      <a:r>
                        <a:rPr lang="en-GB" sz="600" u="none" strike="noStrike">
                          <a:effectLst/>
                        </a:rPr>
                        <a:t>75.00%</a:t>
                      </a:r>
                      <a:endParaRPr lang="en-GB" sz="600" b="0" i="0" u="none" strike="noStrike">
                        <a:solidFill>
                          <a:srgbClr val="000000"/>
                        </a:solidFill>
                        <a:effectLst/>
                        <a:latin typeface="Arial" panose="020B0604020202020204" pitchFamily="34" charset="0"/>
                      </a:endParaRPr>
                    </a:p>
                  </a:txBody>
                  <a:tcPr marL="4266" marR="4266" marT="4266" marB="0" anchor="b"/>
                </a:tc>
                <a:extLst>
                  <a:ext uri="{0D108BD9-81ED-4DB2-BD59-A6C34878D82A}">
                    <a16:rowId xmlns:a16="http://schemas.microsoft.com/office/drawing/2014/main" val="10038"/>
                  </a:ext>
                </a:extLst>
              </a:tr>
              <a:tr h="141286">
                <a:tc>
                  <a:txBody>
                    <a:bodyPr/>
                    <a:lstStyle/>
                    <a:p>
                      <a:pPr algn="l" fontAlgn="b"/>
                      <a:r>
                        <a:rPr lang="en-GB" sz="600" u="none" strike="noStrike">
                          <a:effectLst/>
                        </a:rPr>
                        <a:t>Apportioned  Combined  Annual  Net  Income</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r>
                        <a:rPr lang="en-GB" sz="600" u="none" strike="noStrike">
                          <a:effectLst/>
                        </a:rPr>
                        <a:t>[CxD-=E]</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r" fontAlgn="b"/>
                      <a:r>
                        <a:rPr lang="en-GB" sz="600" u="none" strike="noStrike">
                          <a:effectLst/>
                        </a:rPr>
                        <a:t>2,553</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r" fontAlgn="b"/>
                      <a:r>
                        <a:rPr lang="en-GB" sz="600" u="none" strike="noStrike">
                          <a:effectLst/>
                        </a:rPr>
                        <a:t>16,561</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r" fontAlgn="b"/>
                      <a:r>
                        <a:rPr lang="en-GB" sz="600" u="none" strike="noStrike">
                          <a:effectLst/>
                        </a:rPr>
                        <a:t>16,989</a:t>
                      </a:r>
                      <a:endParaRPr lang="en-GB" sz="600" b="0" i="0" u="none" strike="noStrike">
                        <a:solidFill>
                          <a:srgbClr val="000000"/>
                        </a:solidFill>
                        <a:effectLst/>
                        <a:latin typeface="Arial" panose="020B0604020202020204" pitchFamily="34" charset="0"/>
                      </a:endParaRPr>
                    </a:p>
                  </a:txBody>
                  <a:tcPr marL="4266" marR="4266" marT="4266" marB="0" anchor="b"/>
                </a:tc>
                <a:extLst>
                  <a:ext uri="{0D108BD9-81ED-4DB2-BD59-A6C34878D82A}">
                    <a16:rowId xmlns:a16="http://schemas.microsoft.com/office/drawing/2014/main" val="10039"/>
                  </a:ext>
                </a:extLst>
              </a:tr>
              <a:tr h="77290">
                <a:tc>
                  <a:txBody>
                    <a:bodyPr/>
                    <a:lstStyle/>
                    <a:p>
                      <a:pPr algn="l" fontAlgn="b"/>
                      <a:r>
                        <a:rPr lang="en-GB" sz="600" u="none" strike="noStrike" dirty="0">
                          <a:effectLst/>
                        </a:rPr>
                        <a:t>Less  Mrs  </a:t>
                      </a:r>
                      <a:r>
                        <a:rPr lang="en-GB" sz="600" u="none" strike="noStrike" dirty="0" smtClean="0">
                          <a:effectLst/>
                        </a:rPr>
                        <a:t>A's  </a:t>
                      </a:r>
                      <a:r>
                        <a:rPr lang="en-GB" sz="600" u="none" strike="noStrike" dirty="0">
                          <a:effectLst/>
                        </a:rPr>
                        <a:t>Annual  Net  Income</a:t>
                      </a:r>
                      <a:endParaRPr lang="en-GB" sz="600" b="0" i="0" u="none" strike="noStrike" dirty="0">
                        <a:solidFill>
                          <a:srgbClr val="000000"/>
                        </a:solidFill>
                        <a:effectLst/>
                        <a:latin typeface="Arial" panose="020B0604020202020204" pitchFamily="34" charset="0"/>
                      </a:endParaRPr>
                    </a:p>
                  </a:txBody>
                  <a:tcPr marL="4266" marR="4266" marT="4266" marB="0" anchor="b"/>
                </a:tc>
                <a:tc>
                  <a:txBody>
                    <a:bodyPr/>
                    <a:lstStyle/>
                    <a:p>
                      <a:pPr algn="ctr" fontAlgn="b"/>
                      <a:r>
                        <a:rPr lang="en-GB" sz="600" u="none" strike="noStrike">
                          <a:effectLst/>
                        </a:rPr>
                        <a:t>[-B]</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r" fontAlgn="b"/>
                      <a:r>
                        <a:rPr lang="en-GB" sz="600" u="none" strike="noStrike">
                          <a:effectLst/>
                        </a:rPr>
                        <a:t>1,684</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r" fontAlgn="b"/>
                      <a:r>
                        <a:rPr lang="en-GB" sz="600" u="none" strike="noStrike">
                          <a:effectLst/>
                        </a:rPr>
                        <a:t>10,977</a:t>
                      </a:r>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r" fontAlgn="b"/>
                      <a:r>
                        <a:rPr lang="en-GB" sz="600" u="none" strike="noStrike">
                          <a:effectLst/>
                        </a:rPr>
                        <a:t>11,153</a:t>
                      </a:r>
                      <a:endParaRPr lang="en-GB" sz="600" b="0" i="0" u="none" strike="noStrike">
                        <a:solidFill>
                          <a:srgbClr val="000000"/>
                        </a:solidFill>
                        <a:effectLst/>
                        <a:latin typeface="Arial" panose="020B0604020202020204" pitchFamily="34" charset="0"/>
                      </a:endParaRPr>
                    </a:p>
                  </a:txBody>
                  <a:tcPr marL="4266" marR="4266" marT="4266" marB="0" anchor="b"/>
                </a:tc>
                <a:extLst>
                  <a:ext uri="{0D108BD9-81ED-4DB2-BD59-A6C34878D82A}">
                    <a16:rowId xmlns:a16="http://schemas.microsoft.com/office/drawing/2014/main" val="10040"/>
                  </a:ext>
                </a:extLst>
              </a:tr>
              <a:tr h="77290">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ctr"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0" i="0" u="none" strike="noStrike">
                        <a:solidFill>
                          <a:srgbClr val="000000"/>
                        </a:solidFill>
                        <a:effectLst/>
                        <a:latin typeface="Arial" panose="020B0604020202020204" pitchFamily="34" charset="0"/>
                      </a:endParaRPr>
                    </a:p>
                  </a:txBody>
                  <a:tcPr marL="4266" marR="4266" marT="4266" marB="0" anchor="b"/>
                </a:tc>
                <a:extLst>
                  <a:ext uri="{0D108BD9-81ED-4DB2-BD59-A6C34878D82A}">
                    <a16:rowId xmlns:a16="http://schemas.microsoft.com/office/drawing/2014/main" val="10041"/>
                  </a:ext>
                </a:extLst>
              </a:tr>
              <a:tr h="86952">
                <a:tc>
                  <a:txBody>
                    <a:bodyPr/>
                    <a:lstStyle/>
                    <a:p>
                      <a:pPr algn="l" fontAlgn="b"/>
                      <a:r>
                        <a:rPr lang="en-GB" sz="600" u="none" strike="noStrike">
                          <a:effectLst/>
                        </a:rPr>
                        <a:t>Net  Loss  of  Dependency  for  Period</a:t>
                      </a:r>
                      <a:endParaRPr lang="en-GB" sz="600" b="1" i="0" u="none" strike="noStrike">
                        <a:solidFill>
                          <a:srgbClr val="000000"/>
                        </a:solidFill>
                        <a:effectLst/>
                        <a:latin typeface="Arial" panose="020B0604020202020204" pitchFamily="34" charset="0"/>
                      </a:endParaRPr>
                    </a:p>
                  </a:txBody>
                  <a:tcPr marL="4266" marR="4266" marT="4266" marB="0" anchor="b"/>
                </a:tc>
                <a:tc>
                  <a:txBody>
                    <a:bodyPr/>
                    <a:lstStyle/>
                    <a:p>
                      <a:pPr algn="ctr" fontAlgn="b"/>
                      <a:r>
                        <a:rPr lang="en-GB" sz="600" u="none" strike="noStrike">
                          <a:effectLst/>
                        </a:rPr>
                        <a:t>[E-B]</a:t>
                      </a:r>
                      <a:endParaRPr lang="en-GB" sz="600" b="1" i="0" u="none" strike="noStrike">
                        <a:solidFill>
                          <a:srgbClr val="000000"/>
                        </a:solidFill>
                        <a:effectLst/>
                        <a:latin typeface="Arial" panose="020B0604020202020204" pitchFamily="34" charset="0"/>
                      </a:endParaRPr>
                    </a:p>
                  </a:txBody>
                  <a:tcPr marL="4266" marR="4266" marT="4266" marB="0" anchor="b"/>
                </a:tc>
                <a:tc>
                  <a:txBody>
                    <a:bodyPr/>
                    <a:lstStyle/>
                    <a:p>
                      <a:pPr algn="r" fontAlgn="b"/>
                      <a:r>
                        <a:rPr lang="en-GB" sz="600" u="none" strike="noStrike">
                          <a:effectLst/>
                        </a:rPr>
                        <a:t>869</a:t>
                      </a:r>
                      <a:endParaRPr lang="en-GB" sz="600" b="1"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1" i="0" u="none" strike="noStrike">
                        <a:solidFill>
                          <a:srgbClr val="000000"/>
                        </a:solidFill>
                        <a:effectLst/>
                        <a:latin typeface="Arial" panose="020B0604020202020204" pitchFamily="34" charset="0"/>
                      </a:endParaRPr>
                    </a:p>
                  </a:txBody>
                  <a:tcPr marL="4266" marR="4266" marT="4266" marB="0" anchor="b"/>
                </a:tc>
                <a:tc>
                  <a:txBody>
                    <a:bodyPr/>
                    <a:lstStyle/>
                    <a:p>
                      <a:pPr algn="r" fontAlgn="b"/>
                      <a:r>
                        <a:rPr lang="en-GB" sz="600" u="none" strike="noStrike">
                          <a:effectLst/>
                        </a:rPr>
                        <a:t>£5,584</a:t>
                      </a:r>
                      <a:endParaRPr lang="en-GB" sz="600" b="1" i="0" u="none" strike="noStrike">
                        <a:solidFill>
                          <a:srgbClr val="000000"/>
                        </a:solidFill>
                        <a:effectLst/>
                        <a:latin typeface="Arial" panose="020B0604020202020204" pitchFamily="34" charset="0"/>
                      </a:endParaRPr>
                    </a:p>
                  </a:txBody>
                  <a:tcPr marL="4266" marR="4266" marT="4266" marB="0" anchor="b"/>
                </a:tc>
                <a:tc>
                  <a:txBody>
                    <a:bodyPr/>
                    <a:lstStyle/>
                    <a:p>
                      <a:pPr algn="l" fontAlgn="b"/>
                      <a:endParaRPr lang="en-GB" sz="600" b="1" i="0" u="none" strike="noStrike">
                        <a:solidFill>
                          <a:srgbClr val="000000"/>
                        </a:solidFill>
                        <a:effectLst/>
                        <a:latin typeface="Arial" panose="020B0604020202020204" pitchFamily="34" charset="0"/>
                      </a:endParaRPr>
                    </a:p>
                  </a:txBody>
                  <a:tcPr marL="4266" marR="4266" marT="4266" marB="0" anchor="b"/>
                </a:tc>
                <a:tc>
                  <a:txBody>
                    <a:bodyPr/>
                    <a:lstStyle/>
                    <a:p>
                      <a:pPr algn="r" fontAlgn="b"/>
                      <a:r>
                        <a:rPr lang="en-GB" sz="600" u="none" strike="noStrike" dirty="0">
                          <a:effectLst/>
                        </a:rPr>
                        <a:t>£5,836</a:t>
                      </a:r>
                      <a:endParaRPr lang="en-GB" sz="600" b="1" i="0" u="none" strike="noStrike" dirty="0">
                        <a:solidFill>
                          <a:srgbClr val="000000"/>
                        </a:solidFill>
                        <a:effectLst/>
                        <a:latin typeface="Arial" panose="020B0604020202020204" pitchFamily="34" charset="0"/>
                      </a:endParaRPr>
                    </a:p>
                  </a:txBody>
                  <a:tcPr marL="4266" marR="4266" marT="4266" marB="0" anchor="b"/>
                </a:tc>
                <a:extLst>
                  <a:ext uri="{0D108BD9-81ED-4DB2-BD59-A6C34878D82A}">
                    <a16:rowId xmlns:a16="http://schemas.microsoft.com/office/drawing/2014/main" val="10042"/>
                  </a:ext>
                </a:extLst>
              </a:tr>
            </a:tbl>
          </a:graphicData>
        </a:graphic>
      </p:graphicFrame>
    </p:spTree>
    <p:extLst>
      <p:ext uri="{BB962C8B-B14F-4D97-AF65-F5344CB8AC3E}">
        <p14:creationId xmlns:p14="http://schemas.microsoft.com/office/powerpoint/2010/main" val="15359196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544" y="5981156"/>
            <a:ext cx="2808312" cy="876844"/>
          </a:xfrm>
          <a:prstGeom prst="rect">
            <a:avLst/>
          </a:prstGeom>
        </p:spPr>
      </p:pic>
      <p:sp>
        <p:nvSpPr>
          <p:cNvPr id="7" name="Text Box 2"/>
          <p:cNvSpPr txBox="1">
            <a:spLocks noChangeArrowheads="1"/>
          </p:cNvSpPr>
          <p:nvPr/>
        </p:nvSpPr>
        <p:spPr bwMode="auto">
          <a:xfrm>
            <a:off x="-76200" y="1340768"/>
            <a:ext cx="9220200" cy="653080"/>
          </a:xfrm>
          <a:prstGeom prst="rect">
            <a:avLst/>
          </a:prstGeom>
          <a:noFill/>
          <a:ln w="9525">
            <a:noFill/>
            <a:miter lim="800000"/>
            <a:headEnd/>
            <a:tailEnd/>
          </a:ln>
          <a:effectLst/>
        </p:spPr>
        <p:txBody>
          <a:bodyPr lIns="98124" tIns="49062" rIns="98124" bIns="49062">
            <a:spAutoFit/>
          </a:bodyPr>
          <a:lstStyle/>
          <a:p>
            <a:pPr marL="354012" algn="ctr" defTabSz="981075">
              <a:spcBef>
                <a:spcPct val="50000"/>
              </a:spcBef>
              <a:buClr>
                <a:srgbClr val="FF6600"/>
              </a:buClr>
              <a:buSzPct val="70000"/>
            </a:pPr>
            <a:r>
              <a:rPr lang="en-GB" sz="3600" dirty="0" smtClean="0">
                <a:solidFill>
                  <a:srgbClr val="E67110"/>
                </a:solidFill>
              </a:rPr>
              <a:t>An example</a:t>
            </a:r>
            <a:endParaRPr lang="en-GB" sz="3600" dirty="0">
              <a:solidFill>
                <a:srgbClr val="E67110"/>
              </a:solidFill>
            </a:endParaRPr>
          </a:p>
        </p:txBody>
      </p:sp>
      <p:sp>
        <p:nvSpPr>
          <p:cNvPr id="6" name="Rectangle 5"/>
          <p:cNvSpPr/>
          <p:nvPr/>
        </p:nvSpPr>
        <p:spPr>
          <a:xfrm>
            <a:off x="539552" y="2171620"/>
            <a:ext cx="8424936" cy="3808735"/>
          </a:xfrm>
          <a:prstGeom prst="rect">
            <a:avLst/>
          </a:prstGeom>
        </p:spPr>
        <p:txBody>
          <a:bodyPr wrap="square">
            <a:spAutoFit/>
          </a:bodyPr>
          <a:lstStyle/>
          <a:p>
            <a:pPr marL="717550" indent="-363538" algn="just" defTabSz="981075">
              <a:spcBef>
                <a:spcPct val="50000"/>
              </a:spcBef>
              <a:buClr>
                <a:srgbClr val="FF6600"/>
              </a:buClr>
              <a:buSzPct val="70000"/>
              <a:buFont typeface="Wingdings" pitchFamily="2" charset="2"/>
              <a:buChar char="§"/>
            </a:pPr>
            <a:r>
              <a:rPr lang="en-GB" sz="2300" b="1" dirty="0" smtClean="0"/>
              <a:t>Victim was a teacher, divorced with two teenage sons. who was now living in a civil partnership with another teacher who also had two children</a:t>
            </a:r>
          </a:p>
          <a:p>
            <a:pPr marL="717550" indent="-363538" algn="just" defTabSz="981075">
              <a:spcBef>
                <a:spcPct val="50000"/>
              </a:spcBef>
              <a:buClr>
                <a:srgbClr val="FF6600"/>
              </a:buClr>
              <a:buSzPct val="70000"/>
              <a:buFont typeface="Wingdings" pitchFamily="2" charset="2"/>
              <a:buChar char="§"/>
            </a:pPr>
            <a:r>
              <a:rPr lang="en-GB" sz="2300" b="1" dirty="0" smtClean="0"/>
              <a:t>Victim collapsed, hospitalised</a:t>
            </a:r>
            <a:r>
              <a:rPr lang="en-GB" sz="2300" b="1" dirty="0"/>
              <a:t>	</a:t>
            </a:r>
            <a:r>
              <a:rPr lang="en-GB" sz="2300" b="1" dirty="0" smtClean="0"/>
              <a:t>, </a:t>
            </a:r>
            <a:r>
              <a:rPr lang="en-GB" sz="2300" b="1" dirty="0" err="1" smtClean="0"/>
              <a:t>aneurysim</a:t>
            </a:r>
            <a:r>
              <a:rPr lang="en-GB" sz="2300" b="1" dirty="0" smtClean="0"/>
              <a:t> in brain “coiled”, discharged, collapsed two weeks later and died within 3 days in hospital.</a:t>
            </a:r>
          </a:p>
          <a:p>
            <a:pPr marL="717550" indent="-363538" algn="just" defTabSz="981075">
              <a:spcBef>
                <a:spcPct val="50000"/>
              </a:spcBef>
              <a:buClr>
                <a:srgbClr val="FF6600"/>
              </a:buClr>
              <a:buSzPct val="70000"/>
              <a:buFont typeface="Wingdings" pitchFamily="2" charset="2"/>
              <a:buChar char="§"/>
            </a:pPr>
            <a:r>
              <a:rPr lang="en-GB" sz="2300" b="1" dirty="0" smtClean="0">
                <a:solidFill>
                  <a:srgbClr val="E67110"/>
                </a:solidFill>
              </a:rPr>
              <a:t>Hospital admitted liability – brain scan showed two </a:t>
            </a:r>
            <a:r>
              <a:rPr lang="en-GB" sz="2300" b="1" dirty="0" err="1" smtClean="0">
                <a:solidFill>
                  <a:srgbClr val="E67110"/>
                </a:solidFill>
              </a:rPr>
              <a:t>aneurysims</a:t>
            </a:r>
            <a:r>
              <a:rPr lang="en-GB" sz="2300" b="1" dirty="0" smtClean="0">
                <a:solidFill>
                  <a:srgbClr val="E67110"/>
                </a:solidFill>
              </a:rPr>
              <a:t> but only one was “coiled”.</a:t>
            </a:r>
            <a:endParaRPr lang="en-GB" sz="2300" dirty="0">
              <a:solidFill>
                <a:srgbClr val="E67110"/>
              </a:solidFill>
            </a:endParaRPr>
          </a:p>
          <a:p>
            <a:pPr marL="717550" lvl="1" indent="-363538" algn="just" defTabSz="981075">
              <a:spcBef>
                <a:spcPct val="50000"/>
              </a:spcBef>
              <a:buClr>
                <a:srgbClr val="FF6600"/>
              </a:buClr>
              <a:buSzPct val="70000"/>
              <a:buFont typeface="Wingdings" pitchFamily="2" charset="2"/>
              <a:buChar char="q"/>
            </a:pPr>
            <a:endParaRPr lang="en-GB" sz="2300" b="1" dirty="0"/>
          </a:p>
        </p:txBody>
      </p:sp>
    </p:spTree>
    <p:extLst>
      <p:ext uri="{BB962C8B-B14F-4D97-AF65-F5344CB8AC3E}">
        <p14:creationId xmlns:p14="http://schemas.microsoft.com/office/powerpoint/2010/main" val="3427501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544" y="5981156"/>
            <a:ext cx="2808312" cy="876844"/>
          </a:xfrm>
          <a:prstGeom prst="rect">
            <a:avLst/>
          </a:prstGeom>
        </p:spPr>
      </p:pic>
      <p:sp>
        <p:nvSpPr>
          <p:cNvPr id="7" name="Text Box 2"/>
          <p:cNvSpPr txBox="1">
            <a:spLocks noChangeArrowheads="1"/>
          </p:cNvSpPr>
          <p:nvPr/>
        </p:nvSpPr>
        <p:spPr bwMode="auto">
          <a:xfrm>
            <a:off x="-76200" y="1340768"/>
            <a:ext cx="9220200" cy="653080"/>
          </a:xfrm>
          <a:prstGeom prst="rect">
            <a:avLst/>
          </a:prstGeom>
          <a:noFill/>
          <a:ln w="9525">
            <a:noFill/>
            <a:miter lim="800000"/>
            <a:headEnd/>
            <a:tailEnd/>
          </a:ln>
          <a:effectLst/>
        </p:spPr>
        <p:txBody>
          <a:bodyPr lIns="98124" tIns="49062" rIns="98124" bIns="49062">
            <a:spAutoFit/>
          </a:bodyPr>
          <a:lstStyle/>
          <a:p>
            <a:pPr marL="354012" algn="ctr" defTabSz="981075">
              <a:spcBef>
                <a:spcPct val="50000"/>
              </a:spcBef>
              <a:buClr>
                <a:srgbClr val="FF6600"/>
              </a:buClr>
              <a:buSzPct val="70000"/>
            </a:pPr>
            <a:r>
              <a:rPr lang="en-GB" sz="3600" dirty="0" smtClean="0">
                <a:solidFill>
                  <a:srgbClr val="E67110"/>
                </a:solidFill>
              </a:rPr>
              <a:t>Issues to be addressed</a:t>
            </a:r>
            <a:endParaRPr lang="en-GB" sz="3600" dirty="0">
              <a:solidFill>
                <a:srgbClr val="E67110"/>
              </a:solidFill>
            </a:endParaRPr>
          </a:p>
        </p:txBody>
      </p:sp>
      <p:sp>
        <p:nvSpPr>
          <p:cNvPr id="6" name="Rectangle 5"/>
          <p:cNvSpPr/>
          <p:nvPr/>
        </p:nvSpPr>
        <p:spPr>
          <a:xfrm>
            <a:off x="539552" y="2171620"/>
            <a:ext cx="8424936" cy="4662815"/>
          </a:xfrm>
          <a:prstGeom prst="rect">
            <a:avLst/>
          </a:prstGeom>
        </p:spPr>
        <p:txBody>
          <a:bodyPr wrap="square">
            <a:spAutoFit/>
          </a:bodyPr>
          <a:lstStyle/>
          <a:p>
            <a:pPr marL="717550" indent="-363538" algn="just" defTabSz="981075">
              <a:spcBef>
                <a:spcPct val="50000"/>
              </a:spcBef>
              <a:buClr>
                <a:srgbClr val="FF6600"/>
              </a:buClr>
              <a:buSzPct val="70000"/>
              <a:buFont typeface="Wingdings" pitchFamily="2" charset="2"/>
              <a:buChar char="§"/>
            </a:pPr>
            <a:r>
              <a:rPr lang="en-GB" sz="2300" b="1" dirty="0" smtClean="0"/>
              <a:t>Teachers’ salaries are based on “spine points” and apply to the academic year – 1 Sept to 31 Aug but…</a:t>
            </a:r>
          </a:p>
          <a:p>
            <a:pPr marL="717550" indent="-363538" algn="just" defTabSz="981075">
              <a:spcBef>
                <a:spcPct val="50000"/>
              </a:spcBef>
              <a:buClr>
                <a:srgbClr val="FF6600"/>
              </a:buClr>
              <a:buSzPct val="70000"/>
              <a:buFont typeface="Wingdings" pitchFamily="2" charset="2"/>
              <a:buChar char="§"/>
            </a:pPr>
            <a:r>
              <a:rPr lang="en-GB" sz="2300" b="1" dirty="0" smtClean="0">
                <a:solidFill>
                  <a:srgbClr val="E67110"/>
                </a:solidFill>
              </a:rPr>
              <a:t>Calculations need to be made by fiscal year – so apportionment is needed</a:t>
            </a:r>
          </a:p>
          <a:p>
            <a:pPr marL="717550" indent="-363538" algn="just" defTabSz="981075">
              <a:spcBef>
                <a:spcPct val="50000"/>
              </a:spcBef>
              <a:buClr>
                <a:srgbClr val="FF6600"/>
              </a:buClr>
              <a:buSzPct val="70000"/>
              <a:buFont typeface="Wingdings" pitchFamily="2" charset="2"/>
              <a:buChar char="§"/>
            </a:pPr>
            <a:r>
              <a:rPr lang="en-GB" sz="2300" b="1" dirty="0" smtClean="0">
                <a:solidFill>
                  <a:srgbClr val="E67110"/>
                </a:solidFill>
              </a:rPr>
              <a:t>Teachers have, potentially, three pensions:</a:t>
            </a:r>
          </a:p>
          <a:p>
            <a:pPr marL="1174750" lvl="1" indent="-363538" algn="just" defTabSz="981075">
              <a:spcBef>
                <a:spcPct val="50000"/>
              </a:spcBef>
              <a:buClr>
                <a:srgbClr val="FF6600"/>
              </a:buClr>
              <a:buSzPct val="70000"/>
              <a:buFont typeface="Wingdings" pitchFamily="2" charset="2"/>
              <a:buChar char="§"/>
            </a:pPr>
            <a:r>
              <a:rPr lang="en-GB" sz="2000" b="1" dirty="0" smtClean="0">
                <a:solidFill>
                  <a:srgbClr val="E67110"/>
                </a:solidFill>
              </a:rPr>
              <a:t>Final salary scheme (terminated in April 2016)</a:t>
            </a:r>
          </a:p>
          <a:p>
            <a:pPr marL="1174750" lvl="1" indent="-363538" algn="just" defTabSz="981075">
              <a:spcBef>
                <a:spcPct val="50000"/>
              </a:spcBef>
              <a:buClr>
                <a:srgbClr val="FF6600"/>
              </a:buClr>
              <a:buSzPct val="70000"/>
              <a:buFont typeface="Wingdings" pitchFamily="2" charset="2"/>
              <a:buChar char="§"/>
            </a:pPr>
            <a:r>
              <a:rPr lang="en-GB" sz="2000" b="1" dirty="0" smtClean="0">
                <a:solidFill>
                  <a:srgbClr val="E67110"/>
                </a:solidFill>
              </a:rPr>
              <a:t>Career Average Scheme </a:t>
            </a:r>
          </a:p>
          <a:p>
            <a:pPr marL="1174750" lvl="1" indent="-363538" algn="just" defTabSz="981075">
              <a:spcBef>
                <a:spcPct val="50000"/>
              </a:spcBef>
              <a:buClr>
                <a:srgbClr val="FF6600"/>
              </a:buClr>
              <a:buSzPct val="70000"/>
              <a:buFont typeface="Wingdings" pitchFamily="2" charset="2"/>
              <a:buChar char="§"/>
            </a:pPr>
            <a:r>
              <a:rPr lang="en-GB" sz="2000" b="1" dirty="0" smtClean="0">
                <a:solidFill>
                  <a:srgbClr val="E67110"/>
                </a:solidFill>
              </a:rPr>
              <a:t>State pension</a:t>
            </a:r>
          </a:p>
          <a:p>
            <a:pPr marL="717550" indent="-363538" algn="just" defTabSz="981075">
              <a:spcBef>
                <a:spcPct val="50000"/>
              </a:spcBef>
              <a:buClr>
                <a:srgbClr val="FF6600"/>
              </a:buClr>
              <a:buSzPct val="70000"/>
              <a:buFont typeface="Wingdings" pitchFamily="2" charset="2"/>
              <a:buChar char="§"/>
            </a:pPr>
            <a:r>
              <a:rPr lang="en-GB" sz="2300" b="1" dirty="0" smtClean="0">
                <a:solidFill>
                  <a:srgbClr val="E67110"/>
                </a:solidFill>
              </a:rPr>
              <a:t>Who are the dependants and for how long?</a:t>
            </a:r>
            <a:endParaRPr lang="en-GB" sz="2300" dirty="0" smtClean="0">
              <a:solidFill>
                <a:srgbClr val="E67110"/>
              </a:solidFill>
            </a:endParaRPr>
          </a:p>
          <a:p>
            <a:pPr marL="717550" lvl="1" indent="-363538" algn="just" defTabSz="981075">
              <a:spcBef>
                <a:spcPct val="50000"/>
              </a:spcBef>
              <a:buClr>
                <a:srgbClr val="FF6600"/>
              </a:buClr>
              <a:buSzPct val="70000"/>
              <a:buFont typeface="Wingdings" pitchFamily="2" charset="2"/>
              <a:buChar char="q"/>
            </a:pPr>
            <a:endParaRPr lang="en-GB" sz="2300" b="1" dirty="0"/>
          </a:p>
        </p:txBody>
      </p:sp>
    </p:spTree>
    <p:extLst>
      <p:ext uri="{BB962C8B-B14F-4D97-AF65-F5344CB8AC3E}">
        <p14:creationId xmlns:p14="http://schemas.microsoft.com/office/powerpoint/2010/main" val="3589692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 calcmode="lin" valueType="num">
                                      <p:cBhvr additive="base">
                                        <p:cTn id="3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
                                            <p:txEl>
                                              <p:pRg st="6" end="6"/>
                                            </p:txEl>
                                          </p:spTgt>
                                        </p:tgtEl>
                                        <p:attrNameLst>
                                          <p:attrName>style.visibility</p:attrName>
                                        </p:attrNameLst>
                                      </p:cBhvr>
                                      <p:to>
                                        <p:strVal val="visible"/>
                                      </p:to>
                                    </p:set>
                                    <p:anim calcmode="lin" valueType="num">
                                      <p:cBhvr additive="base">
                                        <p:cTn id="43"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544" y="5981156"/>
            <a:ext cx="2808312" cy="876844"/>
          </a:xfrm>
          <a:prstGeom prst="rect">
            <a:avLst/>
          </a:prstGeom>
        </p:spPr>
      </p:pic>
      <p:sp>
        <p:nvSpPr>
          <p:cNvPr id="7" name="Text Box 2"/>
          <p:cNvSpPr txBox="1">
            <a:spLocks noChangeArrowheads="1"/>
          </p:cNvSpPr>
          <p:nvPr/>
        </p:nvSpPr>
        <p:spPr bwMode="auto">
          <a:xfrm>
            <a:off x="-76200" y="1340768"/>
            <a:ext cx="9220200" cy="653080"/>
          </a:xfrm>
          <a:prstGeom prst="rect">
            <a:avLst/>
          </a:prstGeom>
          <a:noFill/>
          <a:ln w="9525">
            <a:noFill/>
            <a:miter lim="800000"/>
            <a:headEnd/>
            <a:tailEnd/>
          </a:ln>
          <a:effectLst/>
        </p:spPr>
        <p:txBody>
          <a:bodyPr lIns="98124" tIns="49062" rIns="98124" bIns="49062">
            <a:spAutoFit/>
          </a:bodyPr>
          <a:lstStyle/>
          <a:p>
            <a:pPr marL="717550" indent="-363538" algn="ctr" defTabSz="981075">
              <a:spcBef>
                <a:spcPct val="50000"/>
              </a:spcBef>
              <a:buClr>
                <a:srgbClr val="FF6600"/>
              </a:buClr>
              <a:buSzPct val="70000"/>
              <a:buFont typeface="Wingdings" pitchFamily="2" charset="2"/>
              <a:buChar char="§"/>
            </a:pPr>
            <a:r>
              <a:rPr lang="en-GB" sz="3600" dirty="0">
                <a:solidFill>
                  <a:srgbClr val="E67110"/>
                </a:solidFill>
              </a:rPr>
              <a:t>What happened next?</a:t>
            </a:r>
          </a:p>
        </p:txBody>
      </p:sp>
      <p:sp>
        <p:nvSpPr>
          <p:cNvPr id="6" name="Rectangle 5"/>
          <p:cNvSpPr/>
          <p:nvPr/>
        </p:nvSpPr>
        <p:spPr>
          <a:xfrm>
            <a:off x="539552" y="2171620"/>
            <a:ext cx="8424936" cy="3985706"/>
          </a:xfrm>
          <a:prstGeom prst="rect">
            <a:avLst/>
          </a:prstGeom>
        </p:spPr>
        <p:txBody>
          <a:bodyPr wrap="square">
            <a:spAutoFit/>
          </a:bodyPr>
          <a:lstStyle/>
          <a:p>
            <a:pPr marL="717550" indent="-363538" algn="just" defTabSz="981075">
              <a:spcBef>
                <a:spcPct val="50000"/>
              </a:spcBef>
              <a:buClr>
                <a:srgbClr val="FF6600"/>
              </a:buClr>
              <a:buSzPct val="70000"/>
              <a:buFont typeface="Wingdings" pitchFamily="2" charset="2"/>
              <a:buChar char="§"/>
            </a:pPr>
            <a:r>
              <a:rPr lang="en-GB" sz="2300" b="1" dirty="0" smtClean="0"/>
              <a:t>My instructing solicitor had signed my LOE agreeing responsibility for my fees</a:t>
            </a:r>
          </a:p>
          <a:p>
            <a:pPr marL="717550" indent="-363538" algn="just" defTabSz="981075">
              <a:spcBef>
                <a:spcPct val="50000"/>
              </a:spcBef>
              <a:buClr>
                <a:srgbClr val="FF6600"/>
              </a:buClr>
              <a:buSzPct val="70000"/>
              <a:buFont typeface="Wingdings" pitchFamily="2" charset="2"/>
              <a:buChar char="§"/>
            </a:pPr>
            <a:r>
              <a:rPr lang="en-GB" sz="2300" b="1" dirty="0" smtClean="0">
                <a:solidFill>
                  <a:srgbClr val="E67110"/>
                </a:solidFill>
              </a:rPr>
              <a:t>When I chased payment of my fee note she said “Sorry I forgot to tell you I was doing this on a CFA basis!!!</a:t>
            </a:r>
          </a:p>
          <a:p>
            <a:pPr marL="717550" indent="-363538" algn="just" defTabSz="981075">
              <a:spcBef>
                <a:spcPct val="50000"/>
              </a:spcBef>
              <a:buClr>
                <a:srgbClr val="FF6600"/>
              </a:buClr>
              <a:buSzPct val="70000"/>
              <a:buFont typeface="Wingdings" pitchFamily="2" charset="2"/>
              <a:buChar char="§"/>
            </a:pPr>
            <a:r>
              <a:rPr lang="en-GB" sz="2300" b="1" dirty="0" smtClean="0">
                <a:solidFill>
                  <a:srgbClr val="E67110"/>
                </a:solidFill>
              </a:rPr>
              <a:t>When the second barrister on our side got involved she questioned why I had been appointed because she had been trained to do the calculations herself.  She then asked for a copy of my calculations of pre-trial income!! </a:t>
            </a:r>
            <a:endParaRPr lang="en-GB" sz="2300" b="1" dirty="0"/>
          </a:p>
        </p:txBody>
      </p:sp>
    </p:spTree>
    <p:extLst>
      <p:ext uri="{BB962C8B-B14F-4D97-AF65-F5344CB8AC3E}">
        <p14:creationId xmlns:p14="http://schemas.microsoft.com/office/powerpoint/2010/main" val="1901304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544" y="5981156"/>
            <a:ext cx="2808312" cy="876844"/>
          </a:xfrm>
          <a:prstGeom prst="rect">
            <a:avLst/>
          </a:prstGeom>
        </p:spPr>
      </p:pic>
      <p:sp>
        <p:nvSpPr>
          <p:cNvPr id="7" name="Text Box 2"/>
          <p:cNvSpPr txBox="1">
            <a:spLocks noChangeArrowheads="1"/>
          </p:cNvSpPr>
          <p:nvPr/>
        </p:nvSpPr>
        <p:spPr bwMode="auto">
          <a:xfrm>
            <a:off x="-76200" y="1340768"/>
            <a:ext cx="9220200" cy="653080"/>
          </a:xfrm>
          <a:prstGeom prst="rect">
            <a:avLst/>
          </a:prstGeom>
          <a:noFill/>
          <a:ln w="9525">
            <a:noFill/>
            <a:miter lim="800000"/>
            <a:headEnd/>
            <a:tailEnd/>
          </a:ln>
          <a:effectLst/>
        </p:spPr>
        <p:txBody>
          <a:bodyPr lIns="98124" tIns="49062" rIns="98124" bIns="49062">
            <a:spAutoFit/>
          </a:bodyPr>
          <a:lstStyle/>
          <a:p>
            <a:pPr marL="717550" indent="-363538" algn="ctr" defTabSz="981075">
              <a:spcBef>
                <a:spcPct val="50000"/>
              </a:spcBef>
              <a:buClr>
                <a:srgbClr val="FF6600"/>
              </a:buClr>
              <a:buSzPct val="70000"/>
              <a:buFont typeface="Wingdings" pitchFamily="2" charset="2"/>
              <a:buChar char="§"/>
            </a:pPr>
            <a:r>
              <a:rPr lang="en-GB" sz="3600" dirty="0">
                <a:solidFill>
                  <a:srgbClr val="E67110"/>
                </a:solidFill>
              </a:rPr>
              <a:t>What happened next?</a:t>
            </a:r>
          </a:p>
        </p:txBody>
      </p:sp>
      <p:sp>
        <p:nvSpPr>
          <p:cNvPr id="6" name="Rectangle 5"/>
          <p:cNvSpPr/>
          <p:nvPr/>
        </p:nvSpPr>
        <p:spPr>
          <a:xfrm>
            <a:off x="539552" y="2171620"/>
            <a:ext cx="8424936" cy="4516621"/>
          </a:xfrm>
          <a:prstGeom prst="rect">
            <a:avLst/>
          </a:prstGeom>
        </p:spPr>
        <p:txBody>
          <a:bodyPr wrap="square">
            <a:spAutoFit/>
          </a:bodyPr>
          <a:lstStyle/>
          <a:p>
            <a:pPr marL="717550" indent="-363538" algn="just" defTabSz="981075">
              <a:spcBef>
                <a:spcPct val="50000"/>
              </a:spcBef>
              <a:buClr>
                <a:srgbClr val="FF6600"/>
              </a:buClr>
              <a:buSzPct val="70000"/>
              <a:buFont typeface="Wingdings" pitchFamily="2" charset="2"/>
              <a:buChar char="§"/>
            </a:pPr>
            <a:r>
              <a:rPr lang="en-GB" sz="2300" b="1" dirty="0" smtClean="0">
                <a:solidFill>
                  <a:srgbClr val="E67110"/>
                </a:solidFill>
              </a:rPr>
              <a:t>She agreed </a:t>
            </a:r>
            <a:r>
              <a:rPr lang="en-GB" sz="2300" b="1" dirty="0">
                <a:solidFill>
                  <a:srgbClr val="E67110"/>
                </a:solidFill>
              </a:rPr>
              <a:t>my choice of approach, my assumptions about </a:t>
            </a:r>
            <a:r>
              <a:rPr lang="en-GB" sz="2300" b="1" dirty="0" smtClean="0">
                <a:solidFill>
                  <a:srgbClr val="E67110"/>
                </a:solidFill>
              </a:rPr>
              <a:t>victim’s promotion prospects, retirement </a:t>
            </a:r>
            <a:r>
              <a:rPr lang="en-GB" sz="2300" b="1" dirty="0">
                <a:solidFill>
                  <a:srgbClr val="E67110"/>
                </a:solidFill>
              </a:rPr>
              <a:t>age, </a:t>
            </a:r>
            <a:r>
              <a:rPr lang="en-GB" sz="2300" b="1" dirty="0" smtClean="0">
                <a:solidFill>
                  <a:srgbClr val="E67110"/>
                </a:solidFill>
              </a:rPr>
              <a:t>dependency period, salary levels </a:t>
            </a:r>
            <a:r>
              <a:rPr lang="en-GB" sz="2300" b="1" dirty="0">
                <a:solidFill>
                  <a:srgbClr val="E67110"/>
                </a:solidFill>
              </a:rPr>
              <a:t>&amp; discount </a:t>
            </a:r>
            <a:r>
              <a:rPr lang="en-GB" sz="2300" b="1" dirty="0" smtClean="0">
                <a:solidFill>
                  <a:srgbClr val="E67110"/>
                </a:solidFill>
              </a:rPr>
              <a:t>rate</a:t>
            </a:r>
          </a:p>
          <a:p>
            <a:pPr marL="717550" indent="-363538" algn="just" defTabSz="981075">
              <a:spcBef>
                <a:spcPct val="50000"/>
              </a:spcBef>
              <a:buClr>
                <a:srgbClr val="FF6600"/>
              </a:buClr>
              <a:buSzPct val="70000"/>
              <a:buFont typeface="Wingdings" pitchFamily="2" charset="2"/>
              <a:buChar char="§"/>
            </a:pPr>
            <a:r>
              <a:rPr lang="en-GB" sz="2300" b="1" dirty="0" smtClean="0">
                <a:solidFill>
                  <a:srgbClr val="E67110"/>
                </a:solidFill>
              </a:rPr>
              <a:t>When she met with the Defendant’s barrister, I and the Defendant’s expert were each asked to prepare additional calculations assuming no promotion, retirement at 55, 57.5, sons would cease dependency at age 18, 21 and 25, discount rate to be 1% positive –on the Current and Actuarial bases.</a:t>
            </a:r>
          </a:p>
          <a:p>
            <a:pPr marL="717550" indent="-363538" algn="just" defTabSz="981075">
              <a:spcBef>
                <a:spcPct val="50000"/>
              </a:spcBef>
              <a:buClr>
                <a:srgbClr val="FF6600"/>
              </a:buClr>
              <a:buSzPct val="70000"/>
              <a:buFont typeface="Wingdings" pitchFamily="2" charset="2"/>
              <a:buChar char="§"/>
            </a:pPr>
            <a:r>
              <a:rPr lang="en-GB" sz="2300" b="1" dirty="0" smtClean="0">
                <a:solidFill>
                  <a:srgbClr val="E67110"/>
                </a:solidFill>
              </a:rPr>
              <a:t>I was not impressed!</a:t>
            </a:r>
            <a:endParaRPr lang="en-GB" sz="2300" dirty="0">
              <a:solidFill>
                <a:srgbClr val="E67110"/>
              </a:solidFill>
            </a:endParaRPr>
          </a:p>
          <a:p>
            <a:pPr marL="717550" lvl="1" indent="-363538" algn="just" defTabSz="981075">
              <a:spcBef>
                <a:spcPct val="50000"/>
              </a:spcBef>
              <a:buClr>
                <a:srgbClr val="FF6600"/>
              </a:buClr>
              <a:buSzPct val="70000"/>
              <a:buFont typeface="Wingdings" pitchFamily="2" charset="2"/>
              <a:buChar char="q"/>
            </a:pPr>
            <a:endParaRPr lang="en-GB" sz="2300" b="1" dirty="0"/>
          </a:p>
        </p:txBody>
      </p:sp>
    </p:spTree>
    <p:extLst>
      <p:ext uri="{BB962C8B-B14F-4D97-AF65-F5344CB8AC3E}">
        <p14:creationId xmlns:p14="http://schemas.microsoft.com/office/powerpoint/2010/main" val="2246572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544" y="5981156"/>
            <a:ext cx="2808312" cy="876844"/>
          </a:xfrm>
          <a:prstGeom prst="rect">
            <a:avLst/>
          </a:prstGeom>
        </p:spPr>
      </p:pic>
      <p:sp>
        <p:nvSpPr>
          <p:cNvPr id="7" name="Text Box 2"/>
          <p:cNvSpPr txBox="1">
            <a:spLocks noChangeArrowheads="1"/>
          </p:cNvSpPr>
          <p:nvPr/>
        </p:nvSpPr>
        <p:spPr bwMode="auto">
          <a:xfrm>
            <a:off x="-76200" y="1340768"/>
            <a:ext cx="9220200" cy="653080"/>
          </a:xfrm>
          <a:prstGeom prst="rect">
            <a:avLst/>
          </a:prstGeom>
          <a:noFill/>
          <a:ln w="9525">
            <a:noFill/>
            <a:miter lim="800000"/>
            <a:headEnd/>
            <a:tailEnd/>
          </a:ln>
          <a:effectLst/>
        </p:spPr>
        <p:txBody>
          <a:bodyPr lIns="98124" tIns="49062" rIns="98124" bIns="49062">
            <a:spAutoFit/>
          </a:bodyPr>
          <a:lstStyle/>
          <a:p>
            <a:pPr marL="717550" indent="-363538" algn="ctr" defTabSz="981075">
              <a:spcBef>
                <a:spcPct val="50000"/>
              </a:spcBef>
              <a:buClr>
                <a:srgbClr val="FF6600"/>
              </a:buClr>
              <a:buSzPct val="70000"/>
              <a:buFont typeface="Wingdings" pitchFamily="2" charset="2"/>
              <a:buChar char="§"/>
            </a:pPr>
            <a:r>
              <a:rPr lang="en-GB" sz="3600" dirty="0" smtClean="0">
                <a:solidFill>
                  <a:srgbClr val="E67110"/>
                </a:solidFill>
              </a:rPr>
              <a:t>Settlement</a:t>
            </a:r>
            <a:endParaRPr lang="en-GB" sz="3600" dirty="0">
              <a:solidFill>
                <a:srgbClr val="E67110"/>
              </a:solidFill>
            </a:endParaRPr>
          </a:p>
        </p:txBody>
      </p:sp>
      <p:sp>
        <p:nvSpPr>
          <p:cNvPr id="6" name="Rectangle 5"/>
          <p:cNvSpPr/>
          <p:nvPr/>
        </p:nvSpPr>
        <p:spPr>
          <a:xfrm>
            <a:off x="539552" y="2171620"/>
            <a:ext cx="8424936" cy="4693593"/>
          </a:xfrm>
          <a:prstGeom prst="rect">
            <a:avLst/>
          </a:prstGeom>
        </p:spPr>
        <p:txBody>
          <a:bodyPr wrap="square">
            <a:spAutoFit/>
          </a:bodyPr>
          <a:lstStyle/>
          <a:p>
            <a:pPr marL="354012" algn="just" defTabSz="981075">
              <a:spcBef>
                <a:spcPct val="50000"/>
              </a:spcBef>
              <a:buClr>
                <a:srgbClr val="FF6600"/>
              </a:buClr>
              <a:buSzPct val="70000"/>
            </a:pPr>
            <a:r>
              <a:rPr lang="en-GB" sz="2300" b="1" dirty="0" smtClean="0">
                <a:solidFill>
                  <a:srgbClr val="E67110"/>
                </a:solidFill>
              </a:rPr>
              <a:t>Counsel’s final Schedule of Loss:</a:t>
            </a:r>
          </a:p>
          <a:p>
            <a:pPr marL="806450" lvl="1" indent="-265113" algn="just" defTabSz="981075">
              <a:spcBef>
                <a:spcPct val="50000"/>
              </a:spcBef>
              <a:buClr>
                <a:srgbClr val="FF6600"/>
              </a:buClr>
              <a:buSzPct val="70000"/>
              <a:buFont typeface="Wingdings" pitchFamily="2" charset="2"/>
              <a:buChar char="§"/>
            </a:pPr>
            <a:r>
              <a:rPr lang="en-GB" sz="2300" b="1" dirty="0" smtClean="0">
                <a:solidFill>
                  <a:srgbClr val="E67110"/>
                </a:solidFill>
              </a:rPr>
              <a:t>Loss of dependency to retirement		£376,710</a:t>
            </a:r>
          </a:p>
          <a:p>
            <a:pPr marL="806450" lvl="1" indent="-265113" algn="just" defTabSz="981075">
              <a:spcBef>
                <a:spcPct val="50000"/>
              </a:spcBef>
              <a:buClr>
                <a:srgbClr val="FF6600"/>
              </a:buClr>
              <a:buSzPct val="70000"/>
              <a:buFont typeface="Wingdings" pitchFamily="2" charset="2"/>
              <a:buChar char="§"/>
            </a:pPr>
            <a:r>
              <a:rPr lang="en-GB" sz="2300" b="1" dirty="0" smtClean="0">
                <a:solidFill>
                  <a:srgbClr val="E67110"/>
                </a:solidFill>
              </a:rPr>
              <a:t>Loss of dependency post retirement		£217,307</a:t>
            </a:r>
          </a:p>
          <a:p>
            <a:pPr marL="806450" lvl="1" indent="-265113" algn="just" defTabSz="981075">
              <a:spcBef>
                <a:spcPct val="50000"/>
              </a:spcBef>
              <a:buClr>
                <a:srgbClr val="FF6600"/>
              </a:buClr>
              <a:buSzPct val="70000"/>
              <a:buFont typeface="Wingdings" pitchFamily="2" charset="2"/>
              <a:buChar char="§"/>
            </a:pPr>
            <a:r>
              <a:rPr lang="en-GB" sz="2300" b="1" dirty="0" smtClean="0">
                <a:solidFill>
                  <a:srgbClr val="E67110"/>
                </a:solidFill>
              </a:rPr>
              <a:t>Loss of services				£745,667</a:t>
            </a:r>
          </a:p>
          <a:p>
            <a:pPr marL="806450" lvl="1" indent="-265113" algn="just" defTabSz="981075">
              <a:spcBef>
                <a:spcPct val="50000"/>
              </a:spcBef>
              <a:buClr>
                <a:srgbClr val="FF6600"/>
              </a:buClr>
              <a:buSzPct val="70000"/>
              <a:buFont typeface="Wingdings" pitchFamily="2" charset="2"/>
              <a:buChar char="§"/>
            </a:pPr>
            <a:r>
              <a:rPr lang="en-GB" sz="2300" b="1" dirty="0" smtClean="0">
                <a:solidFill>
                  <a:srgbClr val="E67110"/>
                </a:solidFill>
              </a:rPr>
              <a:t>Loss of love &amp; affection			</a:t>
            </a:r>
            <a:r>
              <a:rPr lang="en-GB" sz="2300" b="1" u="sng" dirty="0" smtClean="0">
                <a:solidFill>
                  <a:srgbClr val="E67110"/>
                </a:solidFill>
              </a:rPr>
              <a:t>  £18,000</a:t>
            </a:r>
          </a:p>
          <a:p>
            <a:pPr marL="806450" lvl="1" indent="-265113" algn="just" defTabSz="981075">
              <a:spcBef>
                <a:spcPct val="50000"/>
              </a:spcBef>
              <a:buClr>
                <a:srgbClr val="FF6600"/>
              </a:buClr>
              <a:buSzPct val="70000"/>
              <a:buFont typeface="Wingdings" pitchFamily="2" charset="2"/>
              <a:buChar char="§"/>
            </a:pPr>
            <a:r>
              <a:rPr lang="en-GB" sz="2300" b="1" dirty="0" smtClean="0">
                <a:solidFill>
                  <a:srgbClr val="E67110"/>
                </a:solidFill>
              </a:rPr>
              <a:t>TOTAL CLAIMED			</a:t>
            </a:r>
            <a:r>
              <a:rPr lang="en-GB" sz="2300" b="1" u="sng" dirty="0" smtClean="0">
                <a:solidFill>
                  <a:srgbClr val="E67110"/>
                </a:solidFill>
              </a:rPr>
              <a:t>£1,358,684</a:t>
            </a:r>
          </a:p>
          <a:p>
            <a:pPr marL="806450" lvl="1" indent="-265113" algn="just" defTabSz="981075">
              <a:spcBef>
                <a:spcPct val="50000"/>
              </a:spcBef>
              <a:buClr>
                <a:srgbClr val="FF6600"/>
              </a:buClr>
              <a:buSzPct val="70000"/>
              <a:buFont typeface="Wingdings" pitchFamily="2" charset="2"/>
              <a:buChar char="§"/>
            </a:pPr>
            <a:endParaRPr lang="en-GB" sz="2300" b="1" dirty="0">
              <a:solidFill>
                <a:srgbClr val="E67110"/>
              </a:solidFill>
            </a:endParaRPr>
          </a:p>
          <a:p>
            <a:pPr marL="3092450" lvl="6" indent="-265113" algn="just" defTabSz="981075">
              <a:spcBef>
                <a:spcPct val="50000"/>
              </a:spcBef>
              <a:buClr>
                <a:srgbClr val="FF6600"/>
              </a:buClr>
              <a:buSzPct val="70000"/>
              <a:buFont typeface="Wingdings" pitchFamily="2" charset="2"/>
              <a:buChar char="§"/>
            </a:pPr>
            <a:r>
              <a:rPr lang="en-GB" sz="2300" b="1" dirty="0" smtClean="0">
                <a:solidFill>
                  <a:srgbClr val="E67110"/>
                </a:solidFill>
              </a:rPr>
              <a:t>Settled at £850,000</a:t>
            </a:r>
            <a:endParaRPr lang="en-GB" sz="2300" dirty="0">
              <a:solidFill>
                <a:srgbClr val="E67110"/>
              </a:solidFill>
            </a:endParaRPr>
          </a:p>
          <a:p>
            <a:pPr marL="717550" lvl="1" indent="-363538" algn="just" defTabSz="981075">
              <a:spcBef>
                <a:spcPct val="50000"/>
              </a:spcBef>
              <a:buClr>
                <a:srgbClr val="FF6600"/>
              </a:buClr>
              <a:buSzPct val="70000"/>
              <a:buFont typeface="Wingdings" pitchFamily="2" charset="2"/>
              <a:buChar char="q"/>
            </a:pPr>
            <a:endParaRPr lang="en-GB" sz="2300" b="1" dirty="0"/>
          </a:p>
        </p:txBody>
      </p:sp>
    </p:spTree>
    <p:extLst>
      <p:ext uri="{BB962C8B-B14F-4D97-AF65-F5344CB8AC3E}">
        <p14:creationId xmlns:p14="http://schemas.microsoft.com/office/powerpoint/2010/main" val="3091896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 calcmode="lin" valueType="num">
                                      <p:cBhvr additive="base">
                                        <p:cTn id="7"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 calcmode="lin" valueType="num">
                                      <p:cBhvr additive="base">
                                        <p:cTn id="1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 calcmode="lin" valueType="num">
                                      <p:cBhvr additive="base">
                                        <p:cTn id="1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4" end="4"/>
                                            </p:txEl>
                                          </p:spTgt>
                                        </p:tgtEl>
                                        <p:attrNameLst>
                                          <p:attrName>style.visibility</p:attrName>
                                        </p:attrNameLst>
                                      </p:cBhvr>
                                      <p:to>
                                        <p:strVal val="visible"/>
                                      </p:to>
                                    </p:set>
                                    <p:anim calcmode="lin" valueType="num">
                                      <p:cBhvr additive="base">
                                        <p:cTn id="25"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5" end="5"/>
                                            </p:txEl>
                                          </p:spTgt>
                                        </p:tgtEl>
                                        <p:attrNameLst>
                                          <p:attrName>style.visibility</p:attrName>
                                        </p:attrNameLst>
                                      </p:cBhvr>
                                      <p:to>
                                        <p:strVal val="visible"/>
                                      </p:to>
                                    </p:set>
                                    <p:anim calcmode="lin" valueType="num">
                                      <p:cBhvr additive="base">
                                        <p:cTn id="31"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
                                            <p:txEl>
                                              <p:pRg st="7" end="7"/>
                                            </p:txEl>
                                          </p:spTgt>
                                        </p:tgtEl>
                                        <p:attrNameLst>
                                          <p:attrName>style.visibility</p:attrName>
                                        </p:attrNameLst>
                                      </p:cBhvr>
                                      <p:to>
                                        <p:strVal val="visible"/>
                                      </p:to>
                                    </p:set>
                                    <p:anim calcmode="lin" valueType="num">
                                      <p:cBhvr additive="base">
                                        <p:cTn id="37"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76200" y="1340768"/>
            <a:ext cx="9220200" cy="653080"/>
          </a:xfrm>
          <a:prstGeom prst="rect">
            <a:avLst/>
          </a:prstGeom>
          <a:noFill/>
          <a:ln w="9525">
            <a:noFill/>
            <a:miter lim="800000"/>
            <a:headEnd/>
            <a:tailEnd/>
          </a:ln>
          <a:effectLst/>
        </p:spPr>
        <p:txBody>
          <a:bodyPr lIns="98124" tIns="49062" rIns="98124" bIns="49062">
            <a:spAutoFit/>
          </a:bodyPr>
          <a:lstStyle/>
          <a:p>
            <a:pPr algn="ctr" defTabSz="981075">
              <a:spcBef>
                <a:spcPct val="50000"/>
              </a:spcBef>
            </a:pPr>
            <a:r>
              <a:rPr lang="en-GB" sz="3600" dirty="0">
                <a:solidFill>
                  <a:srgbClr val="EC8F14"/>
                </a:solidFill>
                <a:latin typeface="Arial" charset="0"/>
              </a:rPr>
              <a:t>Presentation overview</a:t>
            </a:r>
          </a:p>
        </p:txBody>
      </p:sp>
      <p:sp>
        <p:nvSpPr>
          <p:cNvPr id="12291" name="Text Box 3"/>
          <p:cNvSpPr txBox="1">
            <a:spLocks noChangeArrowheads="1"/>
          </p:cNvSpPr>
          <p:nvPr/>
        </p:nvSpPr>
        <p:spPr bwMode="auto">
          <a:xfrm>
            <a:off x="266700" y="2132856"/>
            <a:ext cx="8534400" cy="5192784"/>
          </a:xfrm>
          <a:prstGeom prst="rect">
            <a:avLst/>
          </a:prstGeom>
          <a:noFill/>
          <a:ln w="9525">
            <a:noFill/>
            <a:miter lim="800000"/>
            <a:headEnd/>
            <a:tailEnd/>
          </a:ln>
          <a:effectLst/>
        </p:spPr>
        <p:txBody>
          <a:bodyPr lIns="98124" tIns="49062" rIns="98124" bIns="49062">
            <a:spAutoFit/>
          </a:bodyPr>
          <a:lstStyle/>
          <a:p>
            <a:pPr marL="717550" indent="-363538" algn="just" defTabSz="981075">
              <a:spcBef>
                <a:spcPts val="600"/>
              </a:spcBef>
              <a:buClr>
                <a:srgbClr val="FF6600"/>
              </a:buClr>
              <a:buSzPct val="70000"/>
              <a:buFont typeface="Wingdings" pitchFamily="2" charset="2"/>
              <a:buChar char="§"/>
            </a:pPr>
            <a:r>
              <a:rPr lang="en-GB" sz="2400" dirty="0" smtClean="0">
                <a:solidFill>
                  <a:srgbClr val="E67110"/>
                </a:solidFill>
                <a:latin typeface="Arial" charset="0"/>
              </a:rPr>
              <a:t>Fatal accident –v- personal injury</a:t>
            </a:r>
          </a:p>
          <a:p>
            <a:pPr marL="717550" indent="-363538" algn="just" defTabSz="981075">
              <a:spcBef>
                <a:spcPts val="600"/>
              </a:spcBef>
              <a:buClr>
                <a:srgbClr val="FF6600"/>
              </a:buClr>
              <a:buSzPct val="70000"/>
              <a:buFont typeface="Wingdings" pitchFamily="2" charset="2"/>
              <a:buChar char="§"/>
            </a:pPr>
            <a:r>
              <a:rPr lang="en-GB" sz="2400" dirty="0" smtClean="0">
                <a:solidFill>
                  <a:srgbClr val="E67110"/>
                </a:solidFill>
                <a:latin typeface="Arial" charset="0"/>
              </a:rPr>
              <a:t>Financial dependency</a:t>
            </a:r>
          </a:p>
          <a:p>
            <a:pPr marL="717550" indent="-363538" algn="just" defTabSz="981075">
              <a:spcBef>
                <a:spcPts val="600"/>
              </a:spcBef>
              <a:buClr>
                <a:srgbClr val="FF6600"/>
              </a:buClr>
              <a:buSzPct val="70000"/>
              <a:buFont typeface="Wingdings" pitchFamily="2" charset="2"/>
              <a:buChar char="§"/>
            </a:pPr>
            <a:r>
              <a:rPr lang="en-GB" sz="2400" dirty="0" smtClean="0">
                <a:solidFill>
                  <a:srgbClr val="E67110"/>
                </a:solidFill>
              </a:rPr>
              <a:t>The “Current Approach” –v- the “Actuarial Approach”</a:t>
            </a:r>
          </a:p>
          <a:p>
            <a:pPr marL="717550" indent="-363538" algn="just" defTabSz="981075">
              <a:spcBef>
                <a:spcPts val="600"/>
              </a:spcBef>
              <a:buClr>
                <a:srgbClr val="FF6600"/>
              </a:buClr>
              <a:buSzPct val="70000"/>
              <a:buFont typeface="Wingdings" pitchFamily="2" charset="2"/>
              <a:buChar char="§"/>
            </a:pPr>
            <a:r>
              <a:rPr lang="en-GB" sz="2400" dirty="0" smtClean="0">
                <a:solidFill>
                  <a:srgbClr val="E67110"/>
                </a:solidFill>
                <a:latin typeface="Arial" charset="0"/>
              </a:rPr>
              <a:t>Changes in the law</a:t>
            </a:r>
          </a:p>
          <a:p>
            <a:pPr marL="717550" indent="-363538" algn="just" defTabSz="981075">
              <a:spcBef>
                <a:spcPts val="600"/>
              </a:spcBef>
              <a:buClr>
                <a:srgbClr val="FF6600"/>
              </a:buClr>
              <a:buSzPct val="70000"/>
              <a:buFont typeface="Wingdings" pitchFamily="2" charset="2"/>
              <a:buChar char="§"/>
            </a:pPr>
            <a:r>
              <a:rPr lang="en-GB" sz="2400" dirty="0" smtClean="0">
                <a:solidFill>
                  <a:srgbClr val="E67110"/>
                </a:solidFill>
              </a:rPr>
              <a:t>The calculations</a:t>
            </a:r>
          </a:p>
          <a:p>
            <a:pPr marL="717550" indent="-363538" algn="just" defTabSz="981075">
              <a:spcBef>
                <a:spcPts val="600"/>
              </a:spcBef>
              <a:buClr>
                <a:srgbClr val="FF6600"/>
              </a:buClr>
              <a:buSzPct val="70000"/>
              <a:buFont typeface="Wingdings" pitchFamily="2" charset="2"/>
              <a:buChar char="§"/>
            </a:pPr>
            <a:r>
              <a:rPr lang="en-GB" sz="2400" dirty="0" smtClean="0">
                <a:solidFill>
                  <a:srgbClr val="E67110"/>
                </a:solidFill>
              </a:rPr>
              <a:t>An example</a:t>
            </a:r>
          </a:p>
          <a:p>
            <a:pPr marL="717550" indent="-363538" algn="just" defTabSz="981075">
              <a:spcBef>
                <a:spcPts val="600"/>
              </a:spcBef>
              <a:buClr>
                <a:srgbClr val="FF6600"/>
              </a:buClr>
              <a:buSzPct val="70000"/>
              <a:buFont typeface="Wingdings" pitchFamily="2" charset="2"/>
              <a:buChar char="§"/>
            </a:pPr>
            <a:r>
              <a:rPr lang="en-GB" sz="2400" dirty="0" smtClean="0">
                <a:solidFill>
                  <a:srgbClr val="E67110"/>
                </a:solidFill>
              </a:rPr>
              <a:t>What happened next?</a:t>
            </a:r>
          </a:p>
          <a:p>
            <a:pPr marL="717550" indent="-363538" algn="just" defTabSz="981075">
              <a:spcBef>
                <a:spcPts val="600"/>
              </a:spcBef>
              <a:buClr>
                <a:srgbClr val="FF6600"/>
              </a:buClr>
              <a:buSzPct val="70000"/>
              <a:buFont typeface="Wingdings" pitchFamily="2" charset="2"/>
              <a:buChar char="§"/>
            </a:pPr>
            <a:r>
              <a:rPr lang="en-GB" sz="2400" dirty="0" smtClean="0">
                <a:solidFill>
                  <a:srgbClr val="E67110"/>
                </a:solidFill>
              </a:rPr>
              <a:t>Settlement</a:t>
            </a:r>
          </a:p>
          <a:p>
            <a:pPr marL="354012" algn="just" defTabSz="981075">
              <a:spcBef>
                <a:spcPts val="600"/>
              </a:spcBef>
              <a:buClr>
                <a:srgbClr val="FF6600"/>
              </a:buClr>
              <a:buSzPct val="70000"/>
            </a:pPr>
            <a:r>
              <a:rPr lang="en-GB" sz="2400" dirty="0">
                <a:solidFill>
                  <a:srgbClr val="E67110"/>
                </a:solidFill>
              </a:rPr>
              <a:t>	</a:t>
            </a:r>
            <a:endParaRPr lang="en-GB" sz="2400" dirty="0" smtClean="0">
              <a:solidFill>
                <a:srgbClr val="E67110"/>
              </a:solidFill>
            </a:endParaRPr>
          </a:p>
          <a:p>
            <a:pPr lvl="1" algn="just" defTabSz="981075">
              <a:spcBef>
                <a:spcPct val="50000"/>
              </a:spcBef>
              <a:buClr>
                <a:srgbClr val="FF6600"/>
              </a:buClr>
              <a:buSzPct val="70000"/>
            </a:pPr>
            <a:endParaRPr lang="en-GB" sz="2400" dirty="0">
              <a:solidFill>
                <a:srgbClr val="E67110"/>
              </a:solidFill>
              <a:latin typeface="Arial" charset="0"/>
            </a:endParaRPr>
          </a:p>
          <a:p>
            <a:pPr marL="490538" lvl="1" algn="just" defTabSz="981075">
              <a:spcBef>
                <a:spcPct val="50000"/>
              </a:spcBef>
              <a:buClr>
                <a:srgbClr val="FF6600"/>
              </a:buClr>
              <a:buSzPct val="70000"/>
              <a:buFont typeface="Wingdings" pitchFamily="2" charset="2"/>
              <a:buChar char="q"/>
            </a:pPr>
            <a:endParaRPr lang="en-GB" sz="2600" b="1" dirty="0">
              <a:solidFill>
                <a:srgbClr val="FF6600"/>
              </a:solidFill>
              <a:latin typeface="Arial" charset="0"/>
            </a:endParaRP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544" y="5981156"/>
            <a:ext cx="2808312" cy="87684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 calcmode="lin" valueType="num">
                                      <p:cBhvr additive="base">
                                        <p:cTn id="7" dur="500" fill="hold"/>
                                        <p:tgtEl>
                                          <p:spTgt spid="1229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2291">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2291">
                                            <p:txEl>
                                              <p:pRg st="0" end="0"/>
                                            </p:txEl>
                                          </p:spTgt>
                                        </p:tgtEl>
                                        <p:attrNameLst>
                                          <p:attrName>ppt_c</p:attrName>
                                        </p:attrNameLst>
                                      </p:cBhvr>
                                      <p:to>
                                        <a:srgbClr val="006600"/>
                                      </p:to>
                                    </p:animClr>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2291">
                                            <p:txEl>
                                              <p:pRg st="1" end="1"/>
                                            </p:txEl>
                                          </p:spTgt>
                                        </p:tgtEl>
                                        <p:attrNameLst>
                                          <p:attrName>style.visibility</p:attrName>
                                        </p:attrNameLst>
                                      </p:cBhvr>
                                      <p:to>
                                        <p:strVal val="visible"/>
                                      </p:to>
                                    </p:set>
                                    <p:anim calcmode="lin" valueType="num">
                                      <p:cBhvr additive="base">
                                        <p:cTn id="13" dur="500" fill="hold"/>
                                        <p:tgtEl>
                                          <p:spTgt spid="1229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2291">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2291">
                                            <p:txEl>
                                              <p:pRg st="1" end="1"/>
                                            </p:txEl>
                                          </p:spTgt>
                                        </p:tgtEl>
                                        <p:attrNameLst>
                                          <p:attrName>ppt_c</p:attrName>
                                        </p:attrNameLst>
                                      </p:cBhvr>
                                      <p:to>
                                        <a:srgbClr val="006600"/>
                                      </p:to>
                                    </p:animClr>
                                  </p:sub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2291">
                                            <p:txEl>
                                              <p:pRg st="2" end="2"/>
                                            </p:txEl>
                                          </p:spTgt>
                                        </p:tgtEl>
                                        <p:attrNameLst>
                                          <p:attrName>style.visibility</p:attrName>
                                        </p:attrNameLst>
                                      </p:cBhvr>
                                      <p:to>
                                        <p:strVal val="visible"/>
                                      </p:to>
                                    </p:set>
                                    <p:anim calcmode="lin" valueType="num">
                                      <p:cBhvr additive="base">
                                        <p:cTn id="19" dur="500" fill="hold"/>
                                        <p:tgtEl>
                                          <p:spTgt spid="1229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2291">
                                            <p:txEl>
                                              <p:pRg st="2" end="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2291">
                                            <p:txEl>
                                              <p:pRg st="2" end="2"/>
                                            </p:txEl>
                                          </p:spTgt>
                                        </p:tgtEl>
                                        <p:attrNameLst>
                                          <p:attrName>ppt_c</p:attrName>
                                        </p:attrNameLst>
                                      </p:cBhvr>
                                      <p:to>
                                        <a:srgbClr val="006600"/>
                                      </p:to>
                                    </p:animClr>
                                  </p:sub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2291">
                                            <p:txEl>
                                              <p:pRg st="3" end="3"/>
                                            </p:txEl>
                                          </p:spTgt>
                                        </p:tgtEl>
                                        <p:attrNameLst>
                                          <p:attrName>style.visibility</p:attrName>
                                        </p:attrNameLst>
                                      </p:cBhvr>
                                      <p:to>
                                        <p:strVal val="visible"/>
                                      </p:to>
                                    </p:set>
                                    <p:anim calcmode="lin" valueType="num">
                                      <p:cBhvr additive="base">
                                        <p:cTn id="25" dur="500" fill="hold"/>
                                        <p:tgtEl>
                                          <p:spTgt spid="1229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2291">
                                            <p:txEl>
                                              <p:pRg st="3" end="3"/>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2291">
                                            <p:txEl>
                                              <p:pRg st="3" end="3"/>
                                            </p:txEl>
                                          </p:spTgt>
                                        </p:tgtEl>
                                        <p:attrNameLst>
                                          <p:attrName>ppt_c</p:attrName>
                                        </p:attrNameLst>
                                      </p:cBhvr>
                                      <p:to>
                                        <a:srgbClr val="006600"/>
                                      </p:to>
                                    </p:animClr>
                                  </p:sub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2291">
                                            <p:txEl>
                                              <p:pRg st="4" end="4"/>
                                            </p:txEl>
                                          </p:spTgt>
                                        </p:tgtEl>
                                        <p:attrNameLst>
                                          <p:attrName>style.visibility</p:attrName>
                                        </p:attrNameLst>
                                      </p:cBhvr>
                                      <p:to>
                                        <p:strVal val="visible"/>
                                      </p:to>
                                    </p:set>
                                    <p:anim calcmode="lin" valueType="num">
                                      <p:cBhvr additive="base">
                                        <p:cTn id="31" dur="500" fill="hold"/>
                                        <p:tgtEl>
                                          <p:spTgt spid="12291">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2291">
                                            <p:txEl>
                                              <p:pRg st="4" end="4"/>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2291">
                                            <p:txEl>
                                              <p:pRg st="4" end="4"/>
                                            </p:txEl>
                                          </p:spTgt>
                                        </p:tgtEl>
                                        <p:attrNameLst>
                                          <p:attrName>ppt_c</p:attrName>
                                        </p:attrNameLst>
                                      </p:cBhvr>
                                      <p:to>
                                        <a:srgbClr val="006600"/>
                                      </p:to>
                                    </p:animClr>
                                  </p:sub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2291">
                                            <p:txEl>
                                              <p:pRg st="5" end="5"/>
                                            </p:txEl>
                                          </p:spTgt>
                                        </p:tgtEl>
                                        <p:attrNameLst>
                                          <p:attrName>style.visibility</p:attrName>
                                        </p:attrNameLst>
                                      </p:cBhvr>
                                      <p:to>
                                        <p:strVal val="visible"/>
                                      </p:to>
                                    </p:set>
                                    <p:anim calcmode="lin" valueType="num">
                                      <p:cBhvr additive="base">
                                        <p:cTn id="37" dur="500" fill="hold"/>
                                        <p:tgtEl>
                                          <p:spTgt spid="12291">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2291">
                                            <p:txEl>
                                              <p:pRg st="5" end="5"/>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2291">
                                            <p:txEl>
                                              <p:pRg st="5" end="5"/>
                                            </p:txEl>
                                          </p:spTgt>
                                        </p:tgtEl>
                                        <p:attrNameLst>
                                          <p:attrName>ppt_c</p:attrName>
                                        </p:attrNameLst>
                                      </p:cBhvr>
                                      <p:to>
                                        <a:srgbClr val="006600"/>
                                      </p:to>
                                    </p:animClr>
                                  </p:sub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2291">
                                            <p:txEl>
                                              <p:pRg st="6" end="6"/>
                                            </p:txEl>
                                          </p:spTgt>
                                        </p:tgtEl>
                                        <p:attrNameLst>
                                          <p:attrName>style.visibility</p:attrName>
                                        </p:attrNameLst>
                                      </p:cBhvr>
                                      <p:to>
                                        <p:strVal val="visible"/>
                                      </p:to>
                                    </p:set>
                                    <p:anim calcmode="lin" valueType="num">
                                      <p:cBhvr additive="base">
                                        <p:cTn id="43" dur="500" fill="hold"/>
                                        <p:tgtEl>
                                          <p:spTgt spid="12291">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2291">
                                            <p:txEl>
                                              <p:pRg st="6" end="6"/>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2291">
                                            <p:txEl>
                                              <p:pRg st="6" end="6"/>
                                            </p:txEl>
                                          </p:spTgt>
                                        </p:tgtEl>
                                        <p:attrNameLst>
                                          <p:attrName>ppt_c</p:attrName>
                                        </p:attrNameLst>
                                      </p:cBhvr>
                                      <p:to>
                                        <a:srgbClr val="006600"/>
                                      </p:to>
                                    </p:animClr>
                                  </p:sub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12291">
                                            <p:txEl>
                                              <p:pRg st="7" end="7"/>
                                            </p:txEl>
                                          </p:spTgt>
                                        </p:tgtEl>
                                        <p:attrNameLst>
                                          <p:attrName>style.visibility</p:attrName>
                                        </p:attrNameLst>
                                      </p:cBhvr>
                                      <p:to>
                                        <p:strVal val="visible"/>
                                      </p:to>
                                    </p:set>
                                    <p:anim calcmode="lin" valueType="num">
                                      <p:cBhvr additive="base">
                                        <p:cTn id="49" dur="500" fill="hold"/>
                                        <p:tgtEl>
                                          <p:spTgt spid="12291">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12291">
                                            <p:txEl>
                                              <p:pRg st="7" end="7"/>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2291">
                                            <p:txEl>
                                              <p:pRg st="7" end="7"/>
                                            </p:txEl>
                                          </p:spTgt>
                                        </p:tgtEl>
                                        <p:attrNameLst>
                                          <p:attrName>ppt_c</p:attrName>
                                        </p:attrNameLst>
                                      </p:cBhvr>
                                      <p:to>
                                        <a:srgbClr val="006600"/>
                                      </p:to>
                                    </p:animClr>
                                  </p:sub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12291">
                                            <p:txEl>
                                              <p:pRg st="8" end="8"/>
                                            </p:txEl>
                                          </p:spTgt>
                                        </p:tgtEl>
                                        <p:attrNameLst>
                                          <p:attrName>style.visibility</p:attrName>
                                        </p:attrNameLst>
                                      </p:cBhvr>
                                      <p:to>
                                        <p:strVal val="visible"/>
                                      </p:to>
                                    </p:set>
                                    <p:anim calcmode="lin" valueType="num">
                                      <p:cBhvr additive="base">
                                        <p:cTn id="55" dur="500" fill="hold"/>
                                        <p:tgtEl>
                                          <p:spTgt spid="12291">
                                            <p:txEl>
                                              <p:pRg st="8" end="8"/>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12291">
                                            <p:txEl>
                                              <p:pRg st="8" end="8"/>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2291">
                                            <p:txEl>
                                              <p:pRg st="8" end="8"/>
                                            </p:txEl>
                                          </p:spTgt>
                                        </p:tgtEl>
                                        <p:attrNameLst>
                                          <p:attrName>ppt_c</p:attrName>
                                        </p:attrNameLst>
                                      </p:cBhvr>
                                      <p:to>
                                        <a:srgbClr val="006600"/>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Text Box 3"/>
          <p:cNvSpPr txBox="1">
            <a:spLocks noChangeArrowheads="1"/>
          </p:cNvSpPr>
          <p:nvPr/>
        </p:nvSpPr>
        <p:spPr bwMode="auto">
          <a:xfrm>
            <a:off x="228600" y="2514600"/>
            <a:ext cx="8534400" cy="3638513"/>
          </a:xfrm>
          <a:prstGeom prst="rect">
            <a:avLst/>
          </a:prstGeom>
          <a:noFill/>
          <a:ln w="9525">
            <a:noFill/>
            <a:miter lim="800000"/>
            <a:headEnd/>
            <a:tailEnd/>
          </a:ln>
          <a:effectLst/>
        </p:spPr>
        <p:txBody>
          <a:bodyPr lIns="98124" tIns="49062" rIns="98124" bIns="49062">
            <a:spAutoFit/>
          </a:bodyPr>
          <a:lstStyle/>
          <a:p>
            <a:pPr marL="717550" indent="-363538" algn="just" defTabSz="981075">
              <a:spcBef>
                <a:spcPct val="50000"/>
              </a:spcBef>
              <a:buClr>
                <a:srgbClr val="FF6600"/>
              </a:buClr>
              <a:buSzPct val="70000"/>
              <a:buFont typeface="Wingdings" pitchFamily="2" charset="2"/>
              <a:buChar char="§"/>
            </a:pPr>
            <a:r>
              <a:rPr lang="en-GB" sz="2300" b="1" dirty="0" smtClean="0">
                <a:solidFill>
                  <a:srgbClr val="FF6600"/>
                </a:solidFill>
              </a:rPr>
              <a:t>Pretty obvious but…</a:t>
            </a:r>
          </a:p>
          <a:p>
            <a:pPr marL="1174750" lvl="1" indent="-363538" algn="just" defTabSz="981075">
              <a:spcBef>
                <a:spcPct val="50000"/>
              </a:spcBef>
              <a:buClr>
                <a:srgbClr val="FF6600"/>
              </a:buClr>
              <a:buSzPct val="70000"/>
              <a:buFont typeface="Wingdings" pitchFamily="2" charset="2"/>
              <a:buChar char="§"/>
            </a:pPr>
            <a:r>
              <a:rPr lang="en-GB" sz="2300" b="1" dirty="0" smtClean="0"/>
              <a:t>The victim in a personal injury case survives</a:t>
            </a:r>
          </a:p>
          <a:p>
            <a:pPr marL="1174750" lvl="1" indent="-363538" algn="just" defTabSz="981075">
              <a:spcBef>
                <a:spcPct val="50000"/>
              </a:spcBef>
              <a:buClr>
                <a:srgbClr val="FF6600"/>
              </a:buClr>
              <a:buSzPct val="70000"/>
              <a:buFont typeface="Wingdings" pitchFamily="2" charset="2"/>
              <a:buChar char="§"/>
            </a:pPr>
            <a:r>
              <a:rPr lang="en-GB" sz="2300" b="1" dirty="0" smtClean="0">
                <a:solidFill>
                  <a:srgbClr val="FF6600"/>
                </a:solidFill>
              </a:rPr>
              <a:t>The victim of a fatal accident dies!</a:t>
            </a:r>
          </a:p>
          <a:p>
            <a:pPr marL="717550" indent="-363538" algn="just" defTabSz="981075">
              <a:spcBef>
                <a:spcPct val="50000"/>
              </a:spcBef>
              <a:buClr>
                <a:srgbClr val="FF6600"/>
              </a:buClr>
              <a:buSzPct val="70000"/>
              <a:buFont typeface="Wingdings" pitchFamily="2" charset="2"/>
              <a:buChar char="§"/>
            </a:pPr>
            <a:r>
              <a:rPr lang="en-GB" sz="2300" b="1" dirty="0" smtClean="0"/>
              <a:t>So who claims:</a:t>
            </a:r>
          </a:p>
          <a:p>
            <a:pPr marL="1174750" lvl="1" indent="-363538" algn="just" defTabSz="981075">
              <a:spcBef>
                <a:spcPct val="50000"/>
              </a:spcBef>
              <a:buClr>
                <a:srgbClr val="FF6600"/>
              </a:buClr>
              <a:buSzPct val="70000"/>
              <a:buFont typeface="Wingdings" pitchFamily="2" charset="2"/>
              <a:buChar char="§"/>
            </a:pPr>
            <a:r>
              <a:rPr lang="en-GB" sz="2300" b="1" dirty="0" smtClean="0">
                <a:solidFill>
                  <a:srgbClr val="FF6600"/>
                </a:solidFill>
              </a:rPr>
              <a:t>In personal injury, it is the injured party</a:t>
            </a:r>
          </a:p>
          <a:p>
            <a:pPr marL="1174750" lvl="1" indent="-363538" algn="just" defTabSz="981075">
              <a:spcBef>
                <a:spcPct val="50000"/>
              </a:spcBef>
              <a:buClr>
                <a:srgbClr val="FF6600"/>
              </a:buClr>
              <a:buSzPct val="70000"/>
              <a:buFont typeface="Wingdings" pitchFamily="2" charset="2"/>
              <a:buChar char="§"/>
            </a:pPr>
            <a:r>
              <a:rPr lang="en-GB" sz="2300" b="1" dirty="0" smtClean="0"/>
              <a:t>In fatal accident, it is the dependants who claim</a:t>
            </a:r>
            <a:r>
              <a:rPr lang="en-GB" sz="2300" b="1" dirty="0">
                <a:solidFill>
                  <a:srgbClr val="FF6600"/>
                </a:solidFill>
              </a:rPr>
              <a:t>	</a:t>
            </a:r>
            <a:endParaRPr lang="en-GB" sz="2300" dirty="0">
              <a:solidFill>
                <a:srgbClr val="E67110"/>
              </a:solidFill>
            </a:endParaRPr>
          </a:p>
          <a:p>
            <a:pPr marL="717550" lvl="1" indent="-363538" algn="just" defTabSz="981075">
              <a:spcBef>
                <a:spcPct val="50000"/>
              </a:spcBef>
              <a:buClr>
                <a:srgbClr val="FF6600"/>
              </a:buClr>
              <a:buSzPct val="70000"/>
              <a:buFont typeface="Wingdings" pitchFamily="2" charset="2"/>
              <a:buChar char="q"/>
            </a:pPr>
            <a:endParaRPr lang="en-GB" sz="2300" b="1" dirty="0">
              <a:solidFill>
                <a:srgbClr val="FF6600"/>
              </a:solidFill>
            </a:endParaRP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544" y="5981156"/>
            <a:ext cx="2808312" cy="876844"/>
          </a:xfrm>
          <a:prstGeom prst="rect">
            <a:avLst/>
          </a:prstGeom>
        </p:spPr>
      </p:pic>
      <p:sp>
        <p:nvSpPr>
          <p:cNvPr id="5" name="Text Box 2"/>
          <p:cNvSpPr txBox="1">
            <a:spLocks noChangeArrowheads="1"/>
          </p:cNvSpPr>
          <p:nvPr/>
        </p:nvSpPr>
        <p:spPr bwMode="auto">
          <a:xfrm>
            <a:off x="-76200" y="1340768"/>
            <a:ext cx="9220200" cy="653080"/>
          </a:xfrm>
          <a:prstGeom prst="rect">
            <a:avLst/>
          </a:prstGeom>
          <a:noFill/>
          <a:ln w="9525">
            <a:noFill/>
            <a:miter lim="800000"/>
            <a:headEnd/>
            <a:tailEnd/>
          </a:ln>
          <a:effectLst/>
        </p:spPr>
        <p:txBody>
          <a:bodyPr lIns="98124" tIns="49062" rIns="98124" bIns="49062">
            <a:spAutoFit/>
          </a:bodyPr>
          <a:lstStyle/>
          <a:p>
            <a:pPr algn="ctr" defTabSz="981075">
              <a:spcBef>
                <a:spcPct val="50000"/>
              </a:spcBef>
            </a:pPr>
            <a:r>
              <a:rPr lang="en-GB" sz="3600" dirty="0">
                <a:solidFill>
                  <a:srgbClr val="E67110"/>
                </a:solidFill>
              </a:rPr>
              <a:t>Fatal accident –v- personal injury</a:t>
            </a:r>
            <a:endParaRPr lang="en-GB" sz="3600" dirty="0">
              <a:solidFill>
                <a:srgbClr val="EC8F14"/>
              </a:solidFill>
              <a:latin typeface="Arial" charset="0"/>
            </a:endParaRPr>
          </a:p>
        </p:txBody>
      </p:sp>
    </p:spTree>
    <p:extLst>
      <p:ext uri="{BB962C8B-B14F-4D97-AF65-F5344CB8AC3E}">
        <p14:creationId xmlns:p14="http://schemas.microsoft.com/office/powerpoint/2010/main" val="4229866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 calcmode="lin" valueType="num">
                                      <p:cBhvr additive="base">
                                        <p:cTn id="7" dur="500" fill="hold"/>
                                        <p:tgtEl>
                                          <p:spTgt spid="1229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2291">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2291">
                                            <p:txEl>
                                              <p:pRg st="0" end="0"/>
                                            </p:txEl>
                                          </p:spTgt>
                                        </p:tgtEl>
                                        <p:attrNameLst>
                                          <p:attrName>ppt_c</p:attrName>
                                        </p:attrNameLst>
                                      </p:cBhvr>
                                      <p:to>
                                        <a:srgbClr val="006600"/>
                                      </p:to>
                                    </p:animClr>
                                  </p:subTnLst>
                                </p:cTn>
                              </p:par>
                              <p:par>
                                <p:cTn id="9" presetID="2" presetClass="entr" presetSubtype="8" fill="hold" grpId="0" nodeType="withEffect">
                                  <p:stCondLst>
                                    <p:cond delay="0"/>
                                  </p:stCondLst>
                                  <p:childTnLst>
                                    <p:set>
                                      <p:cBhvr>
                                        <p:cTn id="10" dur="1" fill="hold">
                                          <p:stCondLst>
                                            <p:cond delay="0"/>
                                          </p:stCondLst>
                                        </p:cTn>
                                        <p:tgtEl>
                                          <p:spTgt spid="12291">
                                            <p:txEl>
                                              <p:pRg st="1" end="1"/>
                                            </p:txEl>
                                          </p:spTgt>
                                        </p:tgtEl>
                                        <p:attrNameLst>
                                          <p:attrName>style.visibility</p:attrName>
                                        </p:attrNameLst>
                                      </p:cBhvr>
                                      <p:to>
                                        <p:strVal val="visible"/>
                                      </p:to>
                                    </p:set>
                                    <p:anim calcmode="lin" valueType="num">
                                      <p:cBhvr additive="base">
                                        <p:cTn id="11" dur="500" fill="hold"/>
                                        <p:tgtEl>
                                          <p:spTgt spid="12291">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2291">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2291">
                                            <p:txEl>
                                              <p:pRg st="1" end="1"/>
                                            </p:txEl>
                                          </p:spTgt>
                                        </p:tgtEl>
                                        <p:attrNameLst>
                                          <p:attrName>ppt_c</p:attrName>
                                        </p:attrNameLst>
                                      </p:cBhvr>
                                      <p:to>
                                        <a:srgbClr val="006600"/>
                                      </p:to>
                                    </p:animClr>
                                  </p:subTnLst>
                                </p:cTn>
                              </p:par>
                              <p:par>
                                <p:cTn id="13" presetID="2" presetClass="entr" presetSubtype="8" fill="hold" grpId="0" nodeType="withEffect">
                                  <p:stCondLst>
                                    <p:cond delay="0"/>
                                  </p:stCondLst>
                                  <p:childTnLst>
                                    <p:set>
                                      <p:cBhvr>
                                        <p:cTn id="14" dur="1" fill="hold">
                                          <p:stCondLst>
                                            <p:cond delay="0"/>
                                          </p:stCondLst>
                                        </p:cTn>
                                        <p:tgtEl>
                                          <p:spTgt spid="12291">
                                            <p:txEl>
                                              <p:pRg st="2" end="2"/>
                                            </p:txEl>
                                          </p:spTgt>
                                        </p:tgtEl>
                                        <p:attrNameLst>
                                          <p:attrName>style.visibility</p:attrName>
                                        </p:attrNameLst>
                                      </p:cBhvr>
                                      <p:to>
                                        <p:strVal val="visible"/>
                                      </p:to>
                                    </p:set>
                                    <p:anim calcmode="lin" valueType="num">
                                      <p:cBhvr additive="base">
                                        <p:cTn id="15" dur="500" fill="hold"/>
                                        <p:tgtEl>
                                          <p:spTgt spid="12291">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2291">
                                            <p:txEl>
                                              <p:pRg st="2" end="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2291">
                                            <p:txEl>
                                              <p:pRg st="2" end="2"/>
                                            </p:txEl>
                                          </p:spTgt>
                                        </p:tgtEl>
                                        <p:attrNameLst>
                                          <p:attrName>ppt_c</p:attrName>
                                        </p:attrNameLst>
                                      </p:cBhvr>
                                      <p:to>
                                        <a:srgbClr val="006600"/>
                                      </p:to>
                                    </p:animClr>
                                  </p:subTnLst>
                                </p:cTn>
                              </p:par>
                            </p:childTnLst>
                          </p:cTn>
                        </p:par>
                      </p:childTnLst>
                    </p:cTn>
                  </p:par>
                  <p:par>
                    <p:cTn id="17" fill="hold">
                      <p:stCondLst>
                        <p:cond delay="indefinite"/>
                      </p:stCondLst>
                      <p:childTnLst>
                        <p:par>
                          <p:cTn id="18" fill="hold">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12291">
                                            <p:txEl>
                                              <p:pRg st="3" end="3"/>
                                            </p:txEl>
                                          </p:spTgt>
                                        </p:tgtEl>
                                        <p:attrNameLst>
                                          <p:attrName>style.visibility</p:attrName>
                                        </p:attrNameLst>
                                      </p:cBhvr>
                                      <p:to>
                                        <p:strVal val="visible"/>
                                      </p:to>
                                    </p:set>
                                    <p:anim calcmode="lin" valueType="num">
                                      <p:cBhvr additive="base">
                                        <p:cTn id="21" dur="500" fill="hold"/>
                                        <p:tgtEl>
                                          <p:spTgt spid="12291">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12291">
                                            <p:txEl>
                                              <p:pRg st="3" end="3"/>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2291">
                                            <p:txEl>
                                              <p:pRg st="3" end="3"/>
                                            </p:txEl>
                                          </p:spTgt>
                                        </p:tgtEl>
                                        <p:attrNameLst>
                                          <p:attrName>ppt_c</p:attrName>
                                        </p:attrNameLst>
                                      </p:cBhvr>
                                      <p:to>
                                        <a:srgbClr val="006600"/>
                                      </p:to>
                                    </p:animClr>
                                  </p:subTnLst>
                                </p:cTn>
                              </p:par>
                              <p:par>
                                <p:cTn id="23" presetID="2" presetClass="entr" presetSubtype="8" fill="hold" grpId="0" nodeType="withEffect">
                                  <p:stCondLst>
                                    <p:cond delay="0"/>
                                  </p:stCondLst>
                                  <p:childTnLst>
                                    <p:set>
                                      <p:cBhvr>
                                        <p:cTn id="24" dur="1" fill="hold">
                                          <p:stCondLst>
                                            <p:cond delay="0"/>
                                          </p:stCondLst>
                                        </p:cTn>
                                        <p:tgtEl>
                                          <p:spTgt spid="12291">
                                            <p:txEl>
                                              <p:pRg st="4" end="4"/>
                                            </p:txEl>
                                          </p:spTgt>
                                        </p:tgtEl>
                                        <p:attrNameLst>
                                          <p:attrName>style.visibility</p:attrName>
                                        </p:attrNameLst>
                                      </p:cBhvr>
                                      <p:to>
                                        <p:strVal val="visible"/>
                                      </p:to>
                                    </p:set>
                                    <p:anim calcmode="lin" valueType="num">
                                      <p:cBhvr additive="base">
                                        <p:cTn id="25" dur="500" fill="hold"/>
                                        <p:tgtEl>
                                          <p:spTgt spid="12291">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2291">
                                            <p:txEl>
                                              <p:pRg st="4" end="4"/>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2291">
                                            <p:txEl>
                                              <p:pRg st="4" end="4"/>
                                            </p:txEl>
                                          </p:spTgt>
                                        </p:tgtEl>
                                        <p:attrNameLst>
                                          <p:attrName>ppt_c</p:attrName>
                                        </p:attrNameLst>
                                      </p:cBhvr>
                                      <p:to>
                                        <a:srgbClr val="006600"/>
                                      </p:to>
                                    </p:animClr>
                                  </p:subTnLst>
                                </p:cTn>
                              </p:par>
                              <p:par>
                                <p:cTn id="27" presetID="2" presetClass="entr" presetSubtype="8" fill="hold" grpId="0" nodeType="withEffect">
                                  <p:stCondLst>
                                    <p:cond delay="0"/>
                                  </p:stCondLst>
                                  <p:childTnLst>
                                    <p:set>
                                      <p:cBhvr>
                                        <p:cTn id="28" dur="1" fill="hold">
                                          <p:stCondLst>
                                            <p:cond delay="0"/>
                                          </p:stCondLst>
                                        </p:cTn>
                                        <p:tgtEl>
                                          <p:spTgt spid="12291">
                                            <p:txEl>
                                              <p:pRg st="5" end="5"/>
                                            </p:txEl>
                                          </p:spTgt>
                                        </p:tgtEl>
                                        <p:attrNameLst>
                                          <p:attrName>style.visibility</p:attrName>
                                        </p:attrNameLst>
                                      </p:cBhvr>
                                      <p:to>
                                        <p:strVal val="visible"/>
                                      </p:to>
                                    </p:set>
                                    <p:anim calcmode="lin" valueType="num">
                                      <p:cBhvr additive="base">
                                        <p:cTn id="29" dur="500" fill="hold"/>
                                        <p:tgtEl>
                                          <p:spTgt spid="12291">
                                            <p:txEl>
                                              <p:pRg st="5" end="5"/>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12291">
                                            <p:txEl>
                                              <p:pRg st="5" end="5"/>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2291">
                                            <p:txEl>
                                              <p:pRg st="5" end="5"/>
                                            </p:txEl>
                                          </p:spTgt>
                                        </p:tgtEl>
                                        <p:attrNameLst>
                                          <p:attrName>ppt_c</p:attrName>
                                        </p:attrNameLst>
                                      </p:cBhvr>
                                      <p:to>
                                        <a:srgbClr val="006600"/>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Text Box 3"/>
          <p:cNvSpPr txBox="1">
            <a:spLocks noChangeArrowheads="1"/>
          </p:cNvSpPr>
          <p:nvPr/>
        </p:nvSpPr>
        <p:spPr bwMode="auto">
          <a:xfrm>
            <a:off x="228600" y="2514600"/>
            <a:ext cx="8534400" cy="2099630"/>
          </a:xfrm>
          <a:prstGeom prst="rect">
            <a:avLst/>
          </a:prstGeom>
          <a:noFill/>
          <a:ln w="9525">
            <a:noFill/>
            <a:miter lim="800000"/>
            <a:headEnd/>
            <a:tailEnd/>
          </a:ln>
          <a:effectLst/>
        </p:spPr>
        <p:txBody>
          <a:bodyPr lIns="98124" tIns="49062" rIns="98124" bIns="49062">
            <a:spAutoFit/>
          </a:bodyPr>
          <a:lstStyle/>
          <a:p>
            <a:pPr marL="717550" indent="-363538" algn="just" defTabSz="981075">
              <a:spcBef>
                <a:spcPct val="50000"/>
              </a:spcBef>
              <a:buClr>
                <a:srgbClr val="FF6600"/>
              </a:buClr>
              <a:buSzPct val="70000"/>
              <a:buFont typeface="Wingdings" pitchFamily="2" charset="2"/>
              <a:buChar char="§"/>
            </a:pPr>
            <a:r>
              <a:rPr lang="en-GB" sz="2600" b="1" dirty="0" smtClean="0">
                <a:solidFill>
                  <a:srgbClr val="FF6600"/>
                </a:solidFill>
                <a:latin typeface="Arial" charset="0"/>
              </a:rPr>
              <a:t>In both cases you calculate the victim’s net income before and after the accident</a:t>
            </a:r>
          </a:p>
          <a:p>
            <a:pPr marL="717550" indent="-363538" algn="just" defTabSz="981075">
              <a:spcBef>
                <a:spcPct val="50000"/>
              </a:spcBef>
              <a:buClr>
                <a:srgbClr val="FF6600"/>
              </a:buClr>
              <a:buSzPct val="70000"/>
              <a:buFont typeface="Wingdings" pitchFamily="2" charset="2"/>
              <a:buChar char="§"/>
            </a:pPr>
            <a:r>
              <a:rPr lang="en-GB" sz="2600" b="1" dirty="0" smtClean="0"/>
              <a:t>You use the Ogden Tables extensively</a:t>
            </a:r>
            <a:endParaRPr lang="en-GB" sz="2400" dirty="0">
              <a:solidFill>
                <a:srgbClr val="E67110"/>
              </a:solidFill>
              <a:latin typeface="Arial" charset="0"/>
            </a:endParaRPr>
          </a:p>
          <a:p>
            <a:pPr marL="490538" lvl="1" algn="just" defTabSz="981075">
              <a:spcBef>
                <a:spcPct val="50000"/>
              </a:spcBef>
              <a:buClr>
                <a:srgbClr val="FF6600"/>
              </a:buClr>
              <a:buSzPct val="70000"/>
              <a:buFont typeface="Wingdings" pitchFamily="2" charset="2"/>
              <a:buChar char="q"/>
            </a:pPr>
            <a:endParaRPr lang="en-GB" sz="2600" b="1" dirty="0">
              <a:solidFill>
                <a:srgbClr val="FF6600"/>
              </a:solidFill>
              <a:latin typeface="Arial" charset="0"/>
            </a:endParaRP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544" y="5981156"/>
            <a:ext cx="2808312" cy="876844"/>
          </a:xfrm>
          <a:prstGeom prst="rect">
            <a:avLst/>
          </a:prstGeom>
        </p:spPr>
      </p:pic>
      <p:sp>
        <p:nvSpPr>
          <p:cNvPr id="6" name="Text Box 2"/>
          <p:cNvSpPr txBox="1">
            <a:spLocks noChangeArrowheads="1"/>
          </p:cNvSpPr>
          <p:nvPr/>
        </p:nvSpPr>
        <p:spPr bwMode="auto">
          <a:xfrm>
            <a:off x="-76200" y="1340768"/>
            <a:ext cx="9220200" cy="653080"/>
          </a:xfrm>
          <a:prstGeom prst="rect">
            <a:avLst/>
          </a:prstGeom>
          <a:noFill/>
          <a:ln w="9525">
            <a:noFill/>
            <a:miter lim="800000"/>
            <a:headEnd/>
            <a:tailEnd/>
          </a:ln>
          <a:effectLst/>
        </p:spPr>
        <p:txBody>
          <a:bodyPr lIns="98124" tIns="49062" rIns="98124" bIns="49062">
            <a:spAutoFit/>
          </a:bodyPr>
          <a:lstStyle/>
          <a:p>
            <a:pPr algn="ctr" defTabSz="981075">
              <a:spcBef>
                <a:spcPct val="50000"/>
              </a:spcBef>
            </a:pPr>
            <a:r>
              <a:rPr lang="en-GB" sz="3600" dirty="0" smtClean="0">
                <a:solidFill>
                  <a:srgbClr val="E67110"/>
                </a:solidFill>
              </a:rPr>
              <a:t>Similarities</a:t>
            </a:r>
            <a:endParaRPr lang="en-GB" sz="3600" dirty="0">
              <a:solidFill>
                <a:srgbClr val="EC8F14"/>
              </a:solidFill>
              <a:latin typeface="Arial" charset="0"/>
            </a:endParaRPr>
          </a:p>
        </p:txBody>
      </p:sp>
    </p:spTree>
    <p:extLst>
      <p:ext uri="{BB962C8B-B14F-4D97-AF65-F5344CB8AC3E}">
        <p14:creationId xmlns:p14="http://schemas.microsoft.com/office/powerpoint/2010/main" val="4227459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 calcmode="lin" valueType="num">
                                      <p:cBhvr additive="base">
                                        <p:cTn id="7" dur="500" fill="hold"/>
                                        <p:tgtEl>
                                          <p:spTgt spid="1229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2291">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2291">
                                            <p:txEl>
                                              <p:pRg st="0" end="0"/>
                                            </p:txEl>
                                          </p:spTgt>
                                        </p:tgtEl>
                                        <p:attrNameLst>
                                          <p:attrName>ppt_c</p:attrName>
                                        </p:attrNameLst>
                                      </p:cBhvr>
                                      <p:to>
                                        <a:srgbClr val="006600"/>
                                      </p:to>
                                    </p:animClr>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2291">
                                            <p:txEl>
                                              <p:pRg st="1" end="1"/>
                                            </p:txEl>
                                          </p:spTgt>
                                        </p:tgtEl>
                                        <p:attrNameLst>
                                          <p:attrName>style.visibility</p:attrName>
                                        </p:attrNameLst>
                                      </p:cBhvr>
                                      <p:to>
                                        <p:strVal val="visible"/>
                                      </p:to>
                                    </p:set>
                                    <p:anim calcmode="lin" valueType="num">
                                      <p:cBhvr additive="base">
                                        <p:cTn id="13" dur="500" fill="hold"/>
                                        <p:tgtEl>
                                          <p:spTgt spid="1229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2291">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2291">
                                            <p:txEl>
                                              <p:pRg st="1" end="1"/>
                                            </p:txEl>
                                          </p:spTgt>
                                        </p:tgtEl>
                                        <p:attrNameLst>
                                          <p:attrName>ppt_c</p:attrName>
                                        </p:attrNameLst>
                                      </p:cBhvr>
                                      <p:to>
                                        <a:srgbClr val="006600"/>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Text Box 3"/>
          <p:cNvSpPr txBox="1">
            <a:spLocks noChangeArrowheads="1"/>
          </p:cNvSpPr>
          <p:nvPr/>
        </p:nvSpPr>
        <p:spPr bwMode="auto">
          <a:xfrm>
            <a:off x="266700" y="1993848"/>
            <a:ext cx="8534400" cy="4084789"/>
          </a:xfrm>
          <a:prstGeom prst="rect">
            <a:avLst/>
          </a:prstGeom>
          <a:noFill/>
          <a:ln w="9525">
            <a:noFill/>
            <a:miter lim="800000"/>
            <a:headEnd/>
            <a:tailEnd/>
          </a:ln>
          <a:effectLst/>
        </p:spPr>
        <p:txBody>
          <a:bodyPr lIns="98124" tIns="49062" rIns="98124" bIns="49062">
            <a:spAutoFit/>
          </a:bodyPr>
          <a:lstStyle/>
          <a:p>
            <a:pPr marL="717550" indent="-363538" algn="just" defTabSz="981075">
              <a:spcBef>
                <a:spcPct val="50000"/>
              </a:spcBef>
              <a:buClr>
                <a:srgbClr val="FF6600"/>
              </a:buClr>
              <a:buSzPct val="70000"/>
              <a:buFont typeface="Wingdings" pitchFamily="2" charset="2"/>
              <a:buChar char="§"/>
            </a:pPr>
            <a:r>
              <a:rPr lang="en-GB" sz="2000" b="1" dirty="0" smtClean="0">
                <a:solidFill>
                  <a:srgbClr val="FF6600"/>
                </a:solidFill>
              </a:rPr>
              <a:t>Section D of the Ogden Tables gives good guidance on fatal accident cases</a:t>
            </a:r>
          </a:p>
          <a:p>
            <a:pPr marL="717550" indent="-363538" algn="just" defTabSz="981075">
              <a:spcBef>
                <a:spcPct val="50000"/>
              </a:spcBef>
              <a:buClr>
                <a:srgbClr val="FF6600"/>
              </a:buClr>
              <a:buSzPct val="70000"/>
              <a:buFont typeface="Wingdings" pitchFamily="2" charset="2"/>
              <a:buChar char="§"/>
            </a:pPr>
            <a:r>
              <a:rPr lang="en-GB" sz="2000" b="1" dirty="0" smtClean="0"/>
              <a:t>The dependants are usually spouses, partners and offspring</a:t>
            </a:r>
          </a:p>
          <a:p>
            <a:pPr marL="717550" indent="-363538" algn="just" defTabSz="981075">
              <a:spcBef>
                <a:spcPct val="50000"/>
              </a:spcBef>
              <a:buClr>
                <a:srgbClr val="FF6600"/>
              </a:buClr>
              <a:buSzPct val="70000"/>
              <a:buFont typeface="Wingdings" pitchFamily="2" charset="2"/>
              <a:buChar char="§"/>
              <a:tabLst>
                <a:tab pos="717550" algn="l"/>
              </a:tabLst>
            </a:pPr>
            <a:r>
              <a:rPr lang="en-GB" sz="2000" b="1" dirty="0" smtClean="0"/>
              <a:t>In a fatal accident case you have to quantify the </a:t>
            </a:r>
            <a:r>
              <a:rPr lang="en-GB" sz="2000" b="1" dirty="0"/>
              <a:t>value of an income stream during the lifetime of one or more dependants of </a:t>
            </a:r>
            <a:r>
              <a:rPr lang="en-GB" sz="2000" b="1" dirty="0" smtClean="0"/>
              <a:t>the deceased </a:t>
            </a:r>
            <a:r>
              <a:rPr lang="en-GB" sz="2000" b="1" dirty="0"/>
              <a:t>(or the expected period for which the dependants would have expected to receive the dependency, if shorter) </a:t>
            </a:r>
            <a:r>
              <a:rPr lang="en-GB" sz="2000" b="1" dirty="0" smtClean="0"/>
              <a:t>but limited </a:t>
            </a:r>
            <a:r>
              <a:rPr lang="en-GB" sz="2000" b="1" dirty="0"/>
              <a:t>according to the expectation of how long the deceased would have been able to provide the financial support, </a:t>
            </a:r>
            <a:r>
              <a:rPr lang="en-GB" sz="2000" b="1" dirty="0" smtClean="0"/>
              <a:t>had he </a:t>
            </a:r>
            <a:r>
              <a:rPr lang="en-GB" sz="2000" b="1" dirty="0"/>
              <a:t>or she not been involved in the fatal accident</a:t>
            </a:r>
            <a:endParaRPr lang="en-GB" sz="2000" b="1" dirty="0">
              <a:solidFill>
                <a:srgbClr val="E67110"/>
              </a:solidFill>
            </a:endParaRPr>
          </a:p>
          <a:p>
            <a:pPr marL="717550" lvl="1" indent="-363538" algn="just" defTabSz="981075">
              <a:spcBef>
                <a:spcPct val="50000"/>
              </a:spcBef>
              <a:buClr>
                <a:srgbClr val="FF6600"/>
              </a:buClr>
              <a:buSzPct val="70000"/>
              <a:buFont typeface="Wingdings" pitchFamily="2" charset="2"/>
              <a:buChar char="q"/>
              <a:tabLst>
                <a:tab pos="717550" algn="l"/>
              </a:tabLst>
            </a:pPr>
            <a:endParaRPr lang="en-GB" sz="2600" b="1" dirty="0">
              <a:solidFill>
                <a:srgbClr val="FF6600"/>
              </a:solidFill>
              <a:latin typeface="Arial" charset="0"/>
            </a:endParaRP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544" y="5981156"/>
            <a:ext cx="2808312" cy="876844"/>
          </a:xfrm>
          <a:prstGeom prst="rect">
            <a:avLst/>
          </a:prstGeom>
        </p:spPr>
      </p:pic>
      <p:sp>
        <p:nvSpPr>
          <p:cNvPr id="5" name="Text Box 2"/>
          <p:cNvSpPr txBox="1">
            <a:spLocks noChangeArrowheads="1"/>
          </p:cNvSpPr>
          <p:nvPr/>
        </p:nvSpPr>
        <p:spPr bwMode="auto">
          <a:xfrm>
            <a:off x="-76200" y="1340768"/>
            <a:ext cx="9220200" cy="653080"/>
          </a:xfrm>
          <a:prstGeom prst="rect">
            <a:avLst/>
          </a:prstGeom>
          <a:noFill/>
          <a:ln w="9525">
            <a:noFill/>
            <a:miter lim="800000"/>
            <a:headEnd/>
            <a:tailEnd/>
          </a:ln>
          <a:effectLst/>
        </p:spPr>
        <p:txBody>
          <a:bodyPr lIns="98124" tIns="49062" rIns="98124" bIns="49062">
            <a:spAutoFit/>
          </a:bodyPr>
          <a:lstStyle/>
          <a:p>
            <a:pPr algn="ctr" defTabSz="981075">
              <a:spcBef>
                <a:spcPct val="50000"/>
              </a:spcBef>
            </a:pPr>
            <a:r>
              <a:rPr lang="en-GB" sz="3600" dirty="0" smtClean="0">
                <a:solidFill>
                  <a:srgbClr val="E67110"/>
                </a:solidFill>
              </a:rPr>
              <a:t>Financial dependency</a:t>
            </a:r>
            <a:endParaRPr lang="en-GB" sz="3600" dirty="0">
              <a:solidFill>
                <a:srgbClr val="EC8F14"/>
              </a:solidFill>
              <a:latin typeface="Arial" charset="0"/>
            </a:endParaRPr>
          </a:p>
        </p:txBody>
      </p:sp>
    </p:spTree>
    <p:extLst>
      <p:ext uri="{BB962C8B-B14F-4D97-AF65-F5344CB8AC3E}">
        <p14:creationId xmlns:p14="http://schemas.microsoft.com/office/powerpoint/2010/main" val="3481844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 calcmode="lin" valueType="num">
                                      <p:cBhvr additive="base">
                                        <p:cTn id="7" dur="500" fill="hold"/>
                                        <p:tgtEl>
                                          <p:spTgt spid="1229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2291">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2291">
                                            <p:txEl>
                                              <p:pRg st="0" end="0"/>
                                            </p:txEl>
                                          </p:spTgt>
                                        </p:tgtEl>
                                        <p:attrNameLst>
                                          <p:attrName>ppt_c</p:attrName>
                                        </p:attrNameLst>
                                      </p:cBhvr>
                                      <p:to>
                                        <a:srgbClr val="006600"/>
                                      </p:to>
                                    </p:animClr>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2291">
                                            <p:txEl>
                                              <p:pRg st="1" end="1"/>
                                            </p:txEl>
                                          </p:spTgt>
                                        </p:tgtEl>
                                        <p:attrNameLst>
                                          <p:attrName>style.visibility</p:attrName>
                                        </p:attrNameLst>
                                      </p:cBhvr>
                                      <p:to>
                                        <p:strVal val="visible"/>
                                      </p:to>
                                    </p:set>
                                    <p:anim calcmode="lin" valueType="num">
                                      <p:cBhvr additive="base">
                                        <p:cTn id="13" dur="500" fill="hold"/>
                                        <p:tgtEl>
                                          <p:spTgt spid="1229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2291">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2291">
                                            <p:txEl>
                                              <p:pRg st="1" end="1"/>
                                            </p:txEl>
                                          </p:spTgt>
                                        </p:tgtEl>
                                        <p:attrNameLst>
                                          <p:attrName>ppt_c</p:attrName>
                                        </p:attrNameLst>
                                      </p:cBhvr>
                                      <p:to>
                                        <a:srgbClr val="006600"/>
                                      </p:to>
                                    </p:animClr>
                                  </p:sub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2291">
                                            <p:txEl>
                                              <p:pRg st="2" end="2"/>
                                            </p:txEl>
                                          </p:spTgt>
                                        </p:tgtEl>
                                        <p:attrNameLst>
                                          <p:attrName>style.visibility</p:attrName>
                                        </p:attrNameLst>
                                      </p:cBhvr>
                                      <p:to>
                                        <p:strVal val="visible"/>
                                      </p:to>
                                    </p:set>
                                    <p:anim calcmode="lin" valueType="num">
                                      <p:cBhvr additive="base">
                                        <p:cTn id="19" dur="500" fill="hold"/>
                                        <p:tgtEl>
                                          <p:spTgt spid="1229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2291">
                                            <p:txEl>
                                              <p:pRg st="2" end="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2291">
                                            <p:txEl>
                                              <p:pRg st="2" end="2"/>
                                            </p:txEl>
                                          </p:spTgt>
                                        </p:tgtEl>
                                        <p:attrNameLst>
                                          <p:attrName>ppt_c</p:attrName>
                                        </p:attrNameLst>
                                      </p:cBhvr>
                                      <p:to>
                                        <a:srgbClr val="006600"/>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uiExpand="1"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544" y="5981156"/>
            <a:ext cx="2808312" cy="876844"/>
          </a:xfrm>
          <a:prstGeom prst="rect">
            <a:avLst/>
          </a:prstGeom>
        </p:spPr>
      </p:pic>
      <p:sp>
        <p:nvSpPr>
          <p:cNvPr id="6" name="Text Box 2"/>
          <p:cNvSpPr txBox="1">
            <a:spLocks noChangeArrowheads="1"/>
          </p:cNvSpPr>
          <p:nvPr/>
        </p:nvSpPr>
        <p:spPr bwMode="auto">
          <a:xfrm>
            <a:off x="-612576" y="188640"/>
            <a:ext cx="9220200" cy="653080"/>
          </a:xfrm>
          <a:prstGeom prst="rect">
            <a:avLst/>
          </a:prstGeom>
          <a:noFill/>
          <a:ln w="9525">
            <a:noFill/>
            <a:miter lim="800000"/>
            <a:headEnd/>
            <a:tailEnd/>
          </a:ln>
          <a:effectLst/>
        </p:spPr>
        <p:txBody>
          <a:bodyPr lIns="98124" tIns="49062" rIns="98124" bIns="49062">
            <a:spAutoFit/>
          </a:bodyPr>
          <a:lstStyle/>
          <a:p>
            <a:pPr algn="ctr" defTabSz="981075">
              <a:spcBef>
                <a:spcPct val="50000"/>
              </a:spcBef>
            </a:pPr>
            <a:r>
              <a:rPr lang="en-GB" sz="3600" dirty="0" smtClean="0">
                <a:solidFill>
                  <a:srgbClr val="E67110"/>
                </a:solidFill>
              </a:rPr>
              <a:t>Similarities</a:t>
            </a:r>
            <a:endParaRPr lang="en-GB" sz="3600" dirty="0">
              <a:solidFill>
                <a:srgbClr val="EC8F14"/>
              </a:solidFill>
              <a:latin typeface="Arial"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621897332"/>
              </p:ext>
            </p:extLst>
          </p:nvPr>
        </p:nvGraphicFramePr>
        <p:xfrm>
          <a:off x="467544" y="1822450"/>
          <a:ext cx="8496944" cy="4054823"/>
        </p:xfrm>
        <a:graphic>
          <a:graphicData uri="http://schemas.openxmlformats.org/drawingml/2006/table">
            <a:tbl>
              <a:tblPr>
                <a:tableStyleId>{5C22544A-7EE6-4342-B048-85BDC9FD1C3A}</a:tableStyleId>
              </a:tblPr>
              <a:tblGrid>
                <a:gridCol w="2043112">
                  <a:extLst>
                    <a:ext uri="{9D8B030D-6E8A-4147-A177-3AD203B41FA5}">
                      <a16:colId xmlns:a16="http://schemas.microsoft.com/office/drawing/2014/main" val="20000"/>
                    </a:ext>
                  </a:extLst>
                </a:gridCol>
                <a:gridCol w="1586417">
                  <a:extLst>
                    <a:ext uri="{9D8B030D-6E8A-4147-A177-3AD203B41FA5}">
                      <a16:colId xmlns:a16="http://schemas.microsoft.com/office/drawing/2014/main" val="20001"/>
                    </a:ext>
                  </a:extLst>
                </a:gridCol>
                <a:gridCol w="925410">
                  <a:extLst>
                    <a:ext uri="{9D8B030D-6E8A-4147-A177-3AD203B41FA5}">
                      <a16:colId xmlns:a16="http://schemas.microsoft.com/office/drawing/2014/main" val="20002"/>
                    </a:ext>
                  </a:extLst>
                </a:gridCol>
                <a:gridCol w="1237886">
                  <a:extLst>
                    <a:ext uri="{9D8B030D-6E8A-4147-A177-3AD203B41FA5}">
                      <a16:colId xmlns:a16="http://schemas.microsoft.com/office/drawing/2014/main" val="20003"/>
                    </a:ext>
                  </a:extLst>
                </a:gridCol>
                <a:gridCol w="1201831">
                  <a:extLst>
                    <a:ext uri="{9D8B030D-6E8A-4147-A177-3AD203B41FA5}">
                      <a16:colId xmlns:a16="http://schemas.microsoft.com/office/drawing/2014/main" val="20004"/>
                    </a:ext>
                  </a:extLst>
                </a:gridCol>
                <a:gridCol w="1502288">
                  <a:extLst>
                    <a:ext uri="{9D8B030D-6E8A-4147-A177-3AD203B41FA5}">
                      <a16:colId xmlns:a16="http://schemas.microsoft.com/office/drawing/2014/main" val="20005"/>
                    </a:ext>
                  </a:extLst>
                </a:gridCol>
              </a:tblGrid>
              <a:tr h="249823">
                <a:tc gridSpan="6">
                  <a:txBody>
                    <a:bodyPr/>
                    <a:lstStyle/>
                    <a:p>
                      <a:pPr algn="l" fontAlgn="b"/>
                      <a:r>
                        <a:rPr lang="en-GB" sz="1200" u="none" strike="noStrike" dirty="0">
                          <a:effectLst/>
                        </a:rPr>
                        <a:t>Period between death and date of trial is 5 years, 5 months, 15 days = 5.4575 decimal years.</a:t>
                      </a:r>
                      <a:endParaRPr lang="en-GB" sz="1200" b="0" i="0" u="none" strike="noStrike" dirty="0">
                        <a:solidFill>
                          <a:srgbClr val="000000"/>
                        </a:solidFill>
                        <a:effectLst/>
                        <a:latin typeface="Calibri" panose="020F0502020204030204" pitchFamily="34" charset="0"/>
                      </a:endParaRPr>
                    </a:p>
                  </a:txBody>
                  <a:tcPr marL="0" marR="0" marT="0" marB="0" anchor="b"/>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249823">
                <a:tc>
                  <a:txBody>
                    <a:bodyPr/>
                    <a:lstStyle/>
                    <a:p>
                      <a:pPr algn="l" fontAlgn="b"/>
                      <a:endParaRPr lang="en-GB" sz="12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GB" sz="1100" u="none" strike="noStrike">
                          <a:effectLst/>
                        </a:rPr>
                        <a:t>16/10/2012</a:t>
                      </a:r>
                      <a:endParaRPr lang="en-GB"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GB" sz="1100" u="none" strike="noStrike">
                          <a:effectLst/>
                        </a:rPr>
                        <a:t>to </a:t>
                      </a:r>
                      <a:endParaRPr lang="en-GB"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GB" sz="1100" u="none" strike="noStrike">
                          <a:effectLst/>
                        </a:rPr>
                        <a:t>31/03/2018</a:t>
                      </a:r>
                      <a:endParaRPr lang="en-GB"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01"/>
                  </a:ext>
                </a:extLst>
              </a:tr>
              <a:tr h="249823">
                <a:tc>
                  <a:txBody>
                    <a:bodyPr/>
                    <a:lstStyle/>
                    <a:p>
                      <a:pPr algn="l" fontAlgn="b"/>
                      <a:endParaRPr lang="en-GB"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02"/>
                  </a:ext>
                </a:extLst>
              </a:tr>
              <a:tr h="461212">
                <a:tc gridSpan="5">
                  <a:txBody>
                    <a:bodyPr/>
                    <a:lstStyle/>
                    <a:p>
                      <a:pPr algn="l" fontAlgn="b"/>
                      <a:r>
                        <a:rPr lang="en-GB" sz="1200" u="none" strike="noStrike">
                          <a:effectLst/>
                        </a:rPr>
                        <a:t>Factor for possible early death - from Table E on page 25 of Ogden Tables 7th Edition</a:t>
                      </a:r>
                      <a:endParaRPr lang="en-GB" sz="1200" b="0" i="0" u="none" strike="noStrike">
                        <a:solidFill>
                          <a:srgbClr val="000000"/>
                        </a:solidFill>
                        <a:effectLst/>
                        <a:latin typeface="Calibri" panose="020F0502020204030204" pitchFamily="34" charset="0"/>
                      </a:endParaRPr>
                    </a:p>
                  </a:txBody>
                  <a:tcPr marL="0" marR="0" marT="0" marB="0" anchor="b"/>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l" fontAlgn="b"/>
                      <a:endParaRPr lang="en-GB"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03"/>
                  </a:ext>
                </a:extLst>
              </a:tr>
              <a:tr h="422778">
                <a:tc>
                  <a:txBody>
                    <a:bodyPr/>
                    <a:lstStyle/>
                    <a:p>
                      <a:pPr algn="l" fontAlgn="b"/>
                      <a:endParaRPr lang="en-GB" sz="1200" b="0" i="0" u="none" strike="noStrike">
                        <a:solidFill>
                          <a:srgbClr val="000000"/>
                        </a:solidFill>
                        <a:effectLst/>
                        <a:latin typeface="Calibri" panose="020F0502020204030204" pitchFamily="34" charset="0"/>
                      </a:endParaRPr>
                    </a:p>
                  </a:txBody>
                  <a:tcPr marL="0" marR="0" marT="0" marB="0" anchor="b"/>
                </a:tc>
                <a:tc gridSpan="3">
                  <a:txBody>
                    <a:bodyPr/>
                    <a:lstStyle/>
                    <a:p>
                      <a:pPr algn="l" fontAlgn="b"/>
                      <a:r>
                        <a:rPr lang="en-GB" sz="1100" u="none" strike="noStrike">
                          <a:effectLst/>
                        </a:rPr>
                        <a:t>Female aged 44 and 5 years between death &amp; trial:</a:t>
                      </a:r>
                      <a:endParaRPr lang="en-GB" sz="1100" b="0" i="0" u="none" strike="noStrike">
                        <a:solidFill>
                          <a:srgbClr val="000000"/>
                        </a:solidFill>
                        <a:effectLst/>
                        <a:latin typeface="Calibri" panose="020F0502020204030204" pitchFamily="34" charset="0"/>
                      </a:endParaRPr>
                    </a:p>
                  </a:txBody>
                  <a:tcPr marL="0" marR="0" marT="0" marB="0" anchor="b"/>
                </a:tc>
                <a:tc hMerge="1">
                  <a:txBody>
                    <a:bodyPr/>
                    <a:lstStyle/>
                    <a:p>
                      <a:endParaRPr lang="en-GB"/>
                    </a:p>
                  </a:txBody>
                  <a:tcPr/>
                </a:tc>
                <a:tc hMerge="1">
                  <a:txBody>
                    <a:bodyPr/>
                    <a:lstStyle/>
                    <a:p>
                      <a:endParaRPr lang="en-GB"/>
                    </a:p>
                  </a:txBody>
                  <a:tcPr/>
                </a:tc>
                <a:tc>
                  <a:txBody>
                    <a:bodyPr/>
                    <a:lstStyle/>
                    <a:p>
                      <a:pPr algn="r" fontAlgn="b"/>
                      <a:r>
                        <a:rPr lang="en-GB" sz="1200" u="none" strike="noStrike">
                          <a:effectLst/>
                        </a:rPr>
                        <a:t>1</a:t>
                      </a:r>
                      <a:endParaRPr lang="en-GB" sz="1200" b="1"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04"/>
                  </a:ext>
                </a:extLst>
              </a:tr>
              <a:tr h="249823">
                <a:tc>
                  <a:txBody>
                    <a:bodyPr/>
                    <a:lstStyle/>
                    <a:p>
                      <a:pPr algn="l" fontAlgn="b"/>
                      <a:endParaRPr lang="en-GB"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05"/>
                  </a:ext>
                </a:extLst>
              </a:tr>
              <a:tr h="230606">
                <a:tc gridSpan="2">
                  <a:txBody>
                    <a:bodyPr/>
                    <a:lstStyle/>
                    <a:p>
                      <a:pPr algn="l" fontAlgn="b"/>
                      <a:r>
                        <a:rPr lang="en-GB" sz="1100" u="none" strike="noStrike">
                          <a:effectLst/>
                        </a:rPr>
                        <a:t>Joint income (net of Tax &amp; NI)</a:t>
                      </a:r>
                      <a:endParaRPr lang="en-GB" sz="1100" b="0" i="0" u="none" strike="noStrike">
                        <a:solidFill>
                          <a:srgbClr val="000000"/>
                        </a:solidFill>
                        <a:effectLst/>
                        <a:latin typeface="Calibri" panose="020F0502020204030204" pitchFamily="34" charset="0"/>
                      </a:endParaRPr>
                    </a:p>
                  </a:txBody>
                  <a:tcPr marL="0" marR="0" marT="0" marB="0" anchor="b"/>
                </a:tc>
                <a:tc hMerge="1">
                  <a:txBody>
                    <a:bodyPr/>
                    <a:lstStyle/>
                    <a:p>
                      <a:endParaRPr lang="en-GB"/>
                    </a:p>
                  </a:txBody>
                  <a:tcPr/>
                </a:tc>
                <a:tc>
                  <a:txBody>
                    <a:bodyPr/>
                    <a:lstStyle/>
                    <a:p>
                      <a:pPr algn="l" fontAlgn="b"/>
                      <a:endParaRPr lang="en-GB"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06"/>
                  </a:ext>
                </a:extLst>
              </a:tr>
              <a:tr h="230606">
                <a:tc>
                  <a:txBody>
                    <a:bodyPr/>
                    <a:lstStyle/>
                    <a:p>
                      <a:pPr algn="l" fontAlgn="b"/>
                      <a:endParaRPr lang="en-GB"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GB" sz="1100" u="none" strike="noStrike">
                          <a:effectLst/>
                        </a:rPr>
                        <a:t>Deceased</a:t>
                      </a:r>
                      <a:endParaRPr lang="en-GB"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GB" sz="1100" u="none" strike="noStrike">
                          <a:effectLst/>
                        </a:rPr>
                        <a:t>£193,310</a:t>
                      </a:r>
                      <a:endParaRPr lang="en-GB" sz="1100" b="0" i="0" u="none" strike="noStrike">
                        <a:solidFill>
                          <a:srgbClr val="000000"/>
                        </a:solidFill>
                        <a:effectLst/>
                        <a:latin typeface="Calibri" panose="020F0502020204030204" pitchFamily="34" charset="0"/>
                      </a:endParaRPr>
                    </a:p>
                  </a:txBody>
                  <a:tcPr marL="0" marR="0" marT="0" marB="0" anchor="b"/>
                </a:tc>
                <a:tc gridSpan="3">
                  <a:txBody>
                    <a:bodyPr/>
                    <a:lstStyle/>
                    <a:p>
                      <a:pPr algn="l" fontAlgn="b"/>
                      <a:r>
                        <a:rPr lang="en-GB" sz="1100" u="none" strike="noStrike" dirty="0">
                          <a:effectLst/>
                        </a:rPr>
                        <a:t> </a:t>
                      </a:r>
                      <a:endParaRPr lang="en-GB" sz="1100" b="0" i="0" u="none" strike="noStrike" dirty="0">
                        <a:solidFill>
                          <a:srgbClr val="000000"/>
                        </a:solidFill>
                        <a:effectLst/>
                        <a:latin typeface="Calibri" panose="020F0502020204030204" pitchFamily="34" charset="0"/>
                      </a:endParaRPr>
                    </a:p>
                  </a:txBody>
                  <a:tcPr marL="0" marR="0" marT="0" marB="0" anchor="b"/>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7"/>
                  </a:ext>
                </a:extLst>
              </a:tr>
              <a:tr h="230606">
                <a:tc>
                  <a:txBody>
                    <a:bodyPr/>
                    <a:lstStyle/>
                    <a:p>
                      <a:pPr algn="l" fontAlgn="b"/>
                      <a:endParaRPr lang="en-GB"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GB" sz="1100" u="none" strike="noStrike">
                          <a:effectLst/>
                        </a:rPr>
                        <a:t>Dependant</a:t>
                      </a:r>
                      <a:endParaRPr lang="en-GB"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GB" sz="1100" u="none" strike="noStrike">
                          <a:effectLst/>
                        </a:rPr>
                        <a:t>£205,564</a:t>
                      </a:r>
                      <a:endParaRPr lang="en-GB" sz="1100" b="0" i="0" u="none" strike="noStrike">
                        <a:solidFill>
                          <a:srgbClr val="000000"/>
                        </a:solidFill>
                        <a:effectLst/>
                        <a:latin typeface="Calibri" panose="020F0502020204030204" pitchFamily="34" charset="0"/>
                      </a:endParaRPr>
                    </a:p>
                  </a:txBody>
                  <a:tcPr marL="0" marR="0" marT="0" marB="0" anchor="b"/>
                </a:tc>
                <a:tc gridSpan="3">
                  <a:txBody>
                    <a:bodyPr/>
                    <a:lstStyle/>
                    <a:p>
                      <a:pPr algn="l" fontAlgn="b"/>
                      <a:r>
                        <a:rPr lang="en-GB" sz="1100" u="none" strike="noStrike" dirty="0">
                          <a:effectLst/>
                        </a:rPr>
                        <a:t> </a:t>
                      </a:r>
                      <a:endParaRPr lang="en-GB" sz="1100" b="0" i="0" u="none" strike="noStrike" dirty="0">
                        <a:solidFill>
                          <a:srgbClr val="000000"/>
                        </a:solidFill>
                        <a:effectLst/>
                        <a:latin typeface="Calibri" panose="020F0502020204030204" pitchFamily="34" charset="0"/>
                      </a:endParaRPr>
                    </a:p>
                  </a:txBody>
                  <a:tcPr marL="0" marR="0" marT="0" marB="0" anchor="b"/>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8"/>
                  </a:ext>
                </a:extLst>
              </a:tr>
              <a:tr h="240215">
                <a:tc>
                  <a:txBody>
                    <a:bodyPr/>
                    <a:lstStyle/>
                    <a:p>
                      <a:pPr algn="l" fontAlgn="b"/>
                      <a:endParaRPr lang="en-GB"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GB" sz="1100" u="none" strike="noStrike">
                          <a:effectLst/>
                        </a:rPr>
                        <a:t>£398,874</a:t>
                      </a:r>
                      <a:endParaRPr lang="en-GB"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09"/>
                  </a:ext>
                </a:extLst>
              </a:tr>
              <a:tr h="240215">
                <a:tc gridSpan="2">
                  <a:txBody>
                    <a:bodyPr/>
                    <a:lstStyle/>
                    <a:p>
                      <a:pPr algn="l" fontAlgn="b"/>
                      <a:r>
                        <a:rPr lang="en-GB" sz="1100" u="none" strike="noStrike">
                          <a:effectLst/>
                        </a:rPr>
                        <a:t>Dependency ratio at 75% of joint income</a:t>
                      </a:r>
                      <a:endParaRPr lang="en-GB" sz="1100" b="0" i="0" u="none" strike="noStrike">
                        <a:solidFill>
                          <a:srgbClr val="000000"/>
                        </a:solidFill>
                        <a:effectLst/>
                        <a:latin typeface="Calibri" panose="020F0502020204030204" pitchFamily="34" charset="0"/>
                      </a:endParaRPr>
                    </a:p>
                  </a:txBody>
                  <a:tcPr marL="0" marR="0" marT="0" marB="0" anchor="b"/>
                </a:tc>
                <a:tc hMerge="1">
                  <a:txBody>
                    <a:bodyPr/>
                    <a:lstStyle/>
                    <a:p>
                      <a:endParaRPr lang="en-GB"/>
                    </a:p>
                  </a:txBody>
                  <a:tcPr/>
                </a:tc>
                <a:tc>
                  <a:txBody>
                    <a:bodyPr/>
                    <a:lstStyle/>
                    <a:p>
                      <a:pPr algn="l" fontAlgn="b"/>
                      <a:endParaRPr lang="en-GB"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GB" sz="1100" u="none" strike="noStrike">
                          <a:effectLst/>
                        </a:rPr>
                        <a:t>£299,156</a:t>
                      </a:r>
                      <a:endParaRPr lang="en-GB"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10"/>
                  </a:ext>
                </a:extLst>
              </a:tr>
              <a:tr h="230606">
                <a:tc>
                  <a:txBody>
                    <a:bodyPr/>
                    <a:lstStyle/>
                    <a:p>
                      <a:pPr algn="l" fontAlgn="b"/>
                      <a:r>
                        <a:rPr lang="en-GB" sz="1100" u="none" strike="noStrike">
                          <a:effectLst/>
                        </a:rPr>
                        <a:t>Less: </a:t>
                      </a:r>
                      <a:endParaRPr lang="en-GB"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11"/>
                  </a:ext>
                </a:extLst>
              </a:tr>
              <a:tr h="230606">
                <a:tc gridSpan="2">
                  <a:txBody>
                    <a:bodyPr/>
                    <a:lstStyle/>
                    <a:p>
                      <a:pPr algn="l" fontAlgn="b"/>
                      <a:r>
                        <a:rPr lang="en-GB" sz="1100" u="none" strike="noStrike">
                          <a:effectLst/>
                        </a:rPr>
                        <a:t>Dependants' net income as above</a:t>
                      </a:r>
                      <a:endParaRPr lang="en-GB" sz="1100" b="0" i="0" u="none" strike="noStrike">
                        <a:solidFill>
                          <a:srgbClr val="000000"/>
                        </a:solidFill>
                        <a:effectLst/>
                        <a:latin typeface="Calibri" panose="020F0502020204030204" pitchFamily="34" charset="0"/>
                      </a:endParaRPr>
                    </a:p>
                  </a:txBody>
                  <a:tcPr marL="0" marR="0" marT="0" marB="0" anchor="b"/>
                </a:tc>
                <a:tc hMerge="1">
                  <a:txBody>
                    <a:bodyPr/>
                    <a:lstStyle/>
                    <a:p>
                      <a:endParaRPr lang="en-GB"/>
                    </a:p>
                  </a:txBody>
                  <a:tcPr/>
                </a:tc>
                <a:tc>
                  <a:txBody>
                    <a:bodyPr/>
                    <a:lstStyle/>
                    <a:p>
                      <a:pPr algn="l" fontAlgn="b"/>
                      <a:endParaRPr lang="en-GB"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GB" sz="1100" u="none" strike="noStrike">
                          <a:effectLst/>
                        </a:rPr>
                        <a:t>205,564</a:t>
                      </a:r>
                      <a:endParaRPr lang="en-GB"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12"/>
                  </a:ext>
                </a:extLst>
              </a:tr>
              <a:tr h="538081">
                <a:tc gridSpan="3">
                  <a:txBody>
                    <a:bodyPr/>
                    <a:lstStyle/>
                    <a:p>
                      <a:pPr algn="l" fontAlgn="b"/>
                      <a:r>
                        <a:rPr lang="en-GB" sz="1400" u="none" strike="noStrike">
                          <a:effectLst/>
                        </a:rPr>
                        <a:t>PRE-TRIAL LOSS OF FINANCIAL DEPENDENCY</a:t>
                      </a:r>
                      <a:endParaRPr lang="en-GB" sz="1400" b="1" i="0" u="none" strike="noStrike">
                        <a:solidFill>
                          <a:srgbClr val="000000"/>
                        </a:solidFill>
                        <a:effectLst/>
                        <a:latin typeface="Calibri" panose="020F0502020204030204" pitchFamily="34" charset="0"/>
                      </a:endParaRPr>
                    </a:p>
                  </a:txBody>
                  <a:tcPr marL="0" marR="0" marT="0" marB="0" anchor="b"/>
                </a:tc>
                <a:tc hMerge="1">
                  <a:txBody>
                    <a:bodyPr/>
                    <a:lstStyle/>
                    <a:p>
                      <a:endParaRPr lang="en-GB"/>
                    </a:p>
                  </a:txBody>
                  <a:tcPr/>
                </a:tc>
                <a:tc hMerge="1">
                  <a:txBody>
                    <a:bodyPr/>
                    <a:lstStyle/>
                    <a:p>
                      <a:endParaRPr lang="en-GB"/>
                    </a:p>
                  </a:txBody>
                  <a:tcPr/>
                </a:tc>
                <a:tc>
                  <a:txBody>
                    <a:bodyPr/>
                    <a:lstStyle/>
                    <a:p>
                      <a:pPr algn="l" fontAlgn="b"/>
                      <a:endParaRPr lang="en-GB" sz="1400" b="1"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GB" sz="1400" u="none" strike="noStrike">
                          <a:effectLst/>
                        </a:rPr>
                        <a:t>£93,592</a:t>
                      </a:r>
                      <a:endParaRPr lang="en-GB" sz="1400" b="1"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GB" sz="1400" b="1"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39725084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Text Box 3"/>
          <p:cNvSpPr txBox="1">
            <a:spLocks noChangeArrowheads="1"/>
          </p:cNvSpPr>
          <p:nvPr/>
        </p:nvSpPr>
        <p:spPr bwMode="auto">
          <a:xfrm>
            <a:off x="228600" y="2514600"/>
            <a:ext cx="8534400" cy="4146344"/>
          </a:xfrm>
          <a:prstGeom prst="rect">
            <a:avLst/>
          </a:prstGeom>
          <a:noFill/>
          <a:ln w="9525">
            <a:noFill/>
            <a:miter lim="800000"/>
            <a:headEnd/>
            <a:tailEnd/>
          </a:ln>
          <a:effectLst/>
        </p:spPr>
        <p:txBody>
          <a:bodyPr lIns="98124" tIns="49062" rIns="98124" bIns="49062">
            <a:spAutoFit/>
          </a:bodyPr>
          <a:lstStyle/>
          <a:p>
            <a:pPr marL="354013" indent="-354013">
              <a:buFont typeface="Arial" panose="020B0604020202020204" pitchFamily="34" charset="0"/>
              <a:buChar char="•"/>
            </a:pPr>
            <a:r>
              <a:rPr lang="en-GB" sz="2400" dirty="0"/>
              <a:t>The current approach of the </a:t>
            </a:r>
            <a:r>
              <a:rPr lang="en-GB" sz="2400" dirty="0" smtClean="0"/>
              <a:t>courts</a:t>
            </a:r>
            <a:r>
              <a:rPr lang="en-GB" sz="2400" dirty="0"/>
              <a:t>, except in Scotland, is to assess the multiplier as at the </a:t>
            </a:r>
            <a:r>
              <a:rPr lang="en-GB" sz="2400" b="1" u="sng" dirty="0"/>
              <a:t>date of death </a:t>
            </a:r>
            <a:r>
              <a:rPr lang="en-GB" sz="2800" dirty="0"/>
              <a:t>(</a:t>
            </a:r>
            <a:r>
              <a:rPr lang="en-GB" sz="2400" b="1" dirty="0"/>
              <a:t>Cookson </a:t>
            </a:r>
            <a:r>
              <a:rPr lang="en-GB" sz="2400" b="1" dirty="0" smtClean="0"/>
              <a:t>v Knowles </a:t>
            </a:r>
            <a:r>
              <a:rPr lang="en-GB" sz="2400" b="1" dirty="0"/>
              <a:t>[1979] AC 556</a:t>
            </a:r>
            <a:r>
              <a:rPr lang="en-GB" sz="2800" dirty="0"/>
              <a:t>)</a:t>
            </a:r>
            <a:r>
              <a:rPr lang="en-GB" sz="2600" b="1" dirty="0" smtClean="0">
                <a:solidFill>
                  <a:srgbClr val="FF6600"/>
                </a:solidFill>
                <a:latin typeface="Arial" charset="0"/>
              </a:rPr>
              <a:t>	</a:t>
            </a:r>
          </a:p>
          <a:p>
            <a:pPr marL="354013" indent="-354013">
              <a:buFont typeface="Arial" panose="020B0604020202020204" pitchFamily="34" charset="0"/>
              <a:buChar char="•"/>
            </a:pPr>
            <a:r>
              <a:rPr lang="en-GB" sz="2400" dirty="0" smtClean="0"/>
              <a:t>The </a:t>
            </a:r>
            <a:r>
              <a:rPr lang="en-GB" sz="2400" dirty="0"/>
              <a:t>Law Commission </a:t>
            </a:r>
            <a:r>
              <a:rPr lang="en-GB" sz="2400" dirty="0" smtClean="0"/>
              <a:t>stated </a:t>
            </a:r>
            <a:r>
              <a:rPr lang="en-GB" sz="2400" dirty="0"/>
              <a:t>that the current approach</a:t>
            </a:r>
          </a:p>
          <a:p>
            <a:pPr marL="354013" indent="-354013"/>
            <a:r>
              <a:rPr lang="en-GB" sz="2400" dirty="0" smtClean="0"/>
              <a:t>	incorporates </a:t>
            </a:r>
            <a:r>
              <a:rPr lang="en-GB" sz="2400" dirty="0"/>
              <a:t>an actuarial flaw in that it incorporates </a:t>
            </a:r>
            <a:r>
              <a:rPr lang="en-GB" sz="2400" dirty="0" smtClean="0"/>
              <a:t>a discount </a:t>
            </a:r>
            <a:r>
              <a:rPr lang="en-GB" sz="2400" dirty="0"/>
              <a:t>for early receipt in the period prior to trial or </a:t>
            </a:r>
            <a:r>
              <a:rPr lang="en-GB" sz="2400" dirty="0" smtClean="0"/>
              <a:t>assessment</a:t>
            </a:r>
          </a:p>
          <a:p>
            <a:pPr marL="354013" indent="-354013">
              <a:buFont typeface="Arial" panose="020B0604020202020204" pitchFamily="34" charset="0"/>
              <a:buChar char="•"/>
            </a:pPr>
            <a:r>
              <a:rPr lang="en-GB" sz="2400" dirty="0" smtClean="0">
                <a:solidFill>
                  <a:srgbClr val="E67110"/>
                </a:solidFill>
                <a:latin typeface="Arial" charset="0"/>
              </a:rPr>
              <a:t>The Actuarial Approach calculates multipliers from date of trial.</a:t>
            </a:r>
          </a:p>
          <a:p>
            <a:pPr marL="354013" lvl="1" indent="-354013" algn="just" defTabSz="981075">
              <a:spcBef>
                <a:spcPct val="50000"/>
              </a:spcBef>
              <a:buClr>
                <a:srgbClr val="FF6600"/>
              </a:buClr>
              <a:buSzPct val="70000"/>
              <a:buFont typeface="Wingdings" pitchFamily="2" charset="2"/>
              <a:buChar char="q"/>
            </a:pPr>
            <a:endParaRPr lang="en-GB" sz="2600" b="1" dirty="0">
              <a:solidFill>
                <a:srgbClr val="FF6600"/>
              </a:solidFill>
              <a:latin typeface="Arial" charset="0"/>
            </a:endParaRP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544" y="5981156"/>
            <a:ext cx="2808312" cy="876844"/>
          </a:xfrm>
          <a:prstGeom prst="rect">
            <a:avLst/>
          </a:prstGeom>
        </p:spPr>
      </p:pic>
      <p:sp>
        <p:nvSpPr>
          <p:cNvPr id="4" name="Text Box 2"/>
          <p:cNvSpPr txBox="1">
            <a:spLocks noChangeArrowheads="1"/>
          </p:cNvSpPr>
          <p:nvPr/>
        </p:nvSpPr>
        <p:spPr bwMode="auto">
          <a:xfrm>
            <a:off x="-76200" y="1412776"/>
            <a:ext cx="9220200" cy="653080"/>
          </a:xfrm>
          <a:prstGeom prst="rect">
            <a:avLst/>
          </a:prstGeom>
          <a:noFill/>
          <a:ln w="9525">
            <a:noFill/>
            <a:miter lim="800000"/>
            <a:headEnd/>
            <a:tailEnd/>
          </a:ln>
          <a:effectLst/>
        </p:spPr>
        <p:txBody>
          <a:bodyPr lIns="98124" tIns="49062" rIns="98124" bIns="49062">
            <a:spAutoFit/>
          </a:bodyPr>
          <a:lstStyle/>
          <a:p>
            <a:pPr algn="ctr" defTabSz="981075">
              <a:spcBef>
                <a:spcPct val="50000"/>
              </a:spcBef>
            </a:pPr>
            <a:r>
              <a:rPr lang="en-GB" sz="3600" dirty="0" smtClean="0">
                <a:solidFill>
                  <a:srgbClr val="E67110"/>
                </a:solidFill>
              </a:rPr>
              <a:t>“</a:t>
            </a:r>
            <a:r>
              <a:rPr lang="en-GB" sz="3600" dirty="0">
                <a:solidFill>
                  <a:srgbClr val="E67110"/>
                </a:solidFill>
              </a:rPr>
              <a:t>Current Approach” –v- </a:t>
            </a:r>
            <a:r>
              <a:rPr lang="en-GB" sz="3600" dirty="0" smtClean="0">
                <a:solidFill>
                  <a:srgbClr val="E67110"/>
                </a:solidFill>
              </a:rPr>
              <a:t>“</a:t>
            </a:r>
            <a:r>
              <a:rPr lang="en-GB" sz="3600" dirty="0">
                <a:solidFill>
                  <a:srgbClr val="E67110"/>
                </a:solidFill>
              </a:rPr>
              <a:t>Actuarial Approach</a:t>
            </a:r>
            <a:r>
              <a:rPr lang="en-GB" sz="3600" dirty="0" smtClean="0">
                <a:solidFill>
                  <a:srgbClr val="E67110"/>
                </a:solidFill>
              </a:rPr>
              <a:t>”</a:t>
            </a:r>
            <a:endParaRPr lang="en-GB" sz="3600" dirty="0">
              <a:solidFill>
                <a:srgbClr val="EC8F14"/>
              </a:solidFill>
              <a:latin typeface="Arial" charset="0"/>
            </a:endParaRPr>
          </a:p>
        </p:txBody>
      </p:sp>
    </p:spTree>
    <p:extLst>
      <p:ext uri="{BB962C8B-B14F-4D97-AF65-F5344CB8AC3E}">
        <p14:creationId xmlns:p14="http://schemas.microsoft.com/office/powerpoint/2010/main" val="865734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 calcmode="lin" valueType="num">
                                      <p:cBhvr additive="base">
                                        <p:cTn id="7" dur="500" fill="hold"/>
                                        <p:tgtEl>
                                          <p:spTgt spid="1229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2291">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2291">
                                            <p:txEl>
                                              <p:pRg st="0" end="0"/>
                                            </p:txEl>
                                          </p:spTgt>
                                        </p:tgtEl>
                                        <p:attrNameLst>
                                          <p:attrName>ppt_c</p:attrName>
                                        </p:attrNameLst>
                                      </p:cBhvr>
                                      <p:to>
                                        <a:srgbClr val="006600"/>
                                      </p:to>
                                    </p:animClr>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2291">
                                            <p:txEl>
                                              <p:pRg st="1" end="1"/>
                                            </p:txEl>
                                          </p:spTgt>
                                        </p:tgtEl>
                                        <p:attrNameLst>
                                          <p:attrName>style.visibility</p:attrName>
                                        </p:attrNameLst>
                                      </p:cBhvr>
                                      <p:to>
                                        <p:strVal val="visible"/>
                                      </p:to>
                                    </p:set>
                                    <p:anim calcmode="lin" valueType="num">
                                      <p:cBhvr additive="base">
                                        <p:cTn id="13" dur="500" fill="hold"/>
                                        <p:tgtEl>
                                          <p:spTgt spid="1229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2291">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2291">
                                            <p:txEl>
                                              <p:pRg st="1" end="1"/>
                                            </p:txEl>
                                          </p:spTgt>
                                        </p:tgtEl>
                                        <p:attrNameLst>
                                          <p:attrName>ppt_c</p:attrName>
                                        </p:attrNameLst>
                                      </p:cBhvr>
                                      <p:to>
                                        <a:srgbClr val="006600"/>
                                      </p:to>
                                    </p:animClr>
                                  </p:sub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2291">
                                            <p:txEl>
                                              <p:pRg st="2" end="2"/>
                                            </p:txEl>
                                          </p:spTgt>
                                        </p:tgtEl>
                                        <p:attrNameLst>
                                          <p:attrName>style.visibility</p:attrName>
                                        </p:attrNameLst>
                                      </p:cBhvr>
                                      <p:to>
                                        <p:strVal val="visible"/>
                                      </p:to>
                                    </p:set>
                                    <p:anim calcmode="lin" valueType="num">
                                      <p:cBhvr additive="base">
                                        <p:cTn id="19" dur="500" fill="hold"/>
                                        <p:tgtEl>
                                          <p:spTgt spid="1229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2291">
                                            <p:txEl>
                                              <p:pRg st="2" end="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2291">
                                            <p:txEl>
                                              <p:pRg st="2" end="2"/>
                                            </p:txEl>
                                          </p:spTgt>
                                        </p:tgtEl>
                                        <p:attrNameLst>
                                          <p:attrName>ppt_c</p:attrName>
                                        </p:attrNameLst>
                                      </p:cBhvr>
                                      <p:to>
                                        <a:srgbClr val="006600"/>
                                      </p:to>
                                    </p:animClr>
                                  </p:sub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2291">
                                            <p:txEl>
                                              <p:pRg st="3" end="3"/>
                                            </p:txEl>
                                          </p:spTgt>
                                        </p:tgtEl>
                                        <p:attrNameLst>
                                          <p:attrName>style.visibility</p:attrName>
                                        </p:attrNameLst>
                                      </p:cBhvr>
                                      <p:to>
                                        <p:strVal val="visible"/>
                                      </p:to>
                                    </p:set>
                                    <p:anim calcmode="lin" valueType="num">
                                      <p:cBhvr additive="base">
                                        <p:cTn id="25" dur="500" fill="hold"/>
                                        <p:tgtEl>
                                          <p:spTgt spid="1229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2291">
                                            <p:txEl>
                                              <p:pRg st="3" end="3"/>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2291">
                                            <p:txEl>
                                              <p:pRg st="3" end="3"/>
                                            </p:txEl>
                                          </p:spTgt>
                                        </p:tgtEl>
                                        <p:attrNameLst>
                                          <p:attrName>ppt_c</p:attrName>
                                        </p:attrNameLst>
                                      </p:cBhvr>
                                      <p:to>
                                        <a:srgbClr val="006600"/>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544" y="5981156"/>
            <a:ext cx="2808312" cy="876844"/>
          </a:xfrm>
          <a:prstGeom prst="rect">
            <a:avLst/>
          </a:prstGeom>
        </p:spPr>
      </p:pic>
      <p:sp>
        <p:nvSpPr>
          <p:cNvPr id="7" name="Text Box 2"/>
          <p:cNvSpPr txBox="1">
            <a:spLocks noChangeArrowheads="1"/>
          </p:cNvSpPr>
          <p:nvPr/>
        </p:nvSpPr>
        <p:spPr bwMode="auto">
          <a:xfrm>
            <a:off x="-76200" y="1340768"/>
            <a:ext cx="9220200" cy="653080"/>
          </a:xfrm>
          <a:prstGeom prst="rect">
            <a:avLst/>
          </a:prstGeom>
          <a:noFill/>
          <a:ln w="9525">
            <a:noFill/>
            <a:miter lim="800000"/>
            <a:headEnd/>
            <a:tailEnd/>
          </a:ln>
          <a:effectLst/>
        </p:spPr>
        <p:txBody>
          <a:bodyPr lIns="98124" tIns="49062" rIns="98124" bIns="49062">
            <a:spAutoFit/>
          </a:bodyPr>
          <a:lstStyle/>
          <a:p>
            <a:pPr marL="354012" algn="ctr" defTabSz="981075">
              <a:spcBef>
                <a:spcPct val="50000"/>
              </a:spcBef>
              <a:buClr>
                <a:srgbClr val="FF6600"/>
              </a:buClr>
              <a:buSzPct val="70000"/>
            </a:pPr>
            <a:r>
              <a:rPr lang="en-GB" sz="3600" dirty="0">
                <a:solidFill>
                  <a:srgbClr val="E67110"/>
                </a:solidFill>
              </a:rPr>
              <a:t>Changes in the law</a:t>
            </a:r>
          </a:p>
        </p:txBody>
      </p:sp>
      <p:sp>
        <p:nvSpPr>
          <p:cNvPr id="6" name="Rectangle 5"/>
          <p:cNvSpPr/>
          <p:nvPr/>
        </p:nvSpPr>
        <p:spPr>
          <a:xfrm>
            <a:off x="539552" y="2171620"/>
            <a:ext cx="8424936" cy="3185487"/>
          </a:xfrm>
          <a:prstGeom prst="rect">
            <a:avLst/>
          </a:prstGeom>
        </p:spPr>
        <p:txBody>
          <a:bodyPr wrap="square">
            <a:spAutoFit/>
          </a:bodyPr>
          <a:lstStyle/>
          <a:p>
            <a:pPr marL="717550" indent="-363538" algn="just" defTabSz="981075">
              <a:spcBef>
                <a:spcPct val="50000"/>
              </a:spcBef>
              <a:buClr>
                <a:srgbClr val="FF6600"/>
              </a:buClr>
              <a:buSzPct val="70000"/>
              <a:buFont typeface="Wingdings" pitchFamily="2" charset="2"/>
              <a:buChar char="§"/>
            </a:pPr>
            <a:r>
              <a:rPr lang="en-GB" sz="2400" dirty="0" smtClean="0"/>
              <a:t>Supreme </a:t>
            </a:r>
            <a:r>
              <a:rPr lang="en-GB" sz="2400" dirty="0"/>
              <a:t>Court's decision in </a:t>
            </a:r>
            <a:r>
              <a:rPr lang="en-GB" sz="2400" dirty="0" err="1"/>
              <a:t>Knauer</a:t>
            </a:r>
            <a:r>
              <a:rPr lang="en-GB" sz="2400" dirty="0"/>
              <a:t> v Ministry of Justice </a:t>
            </a:r>
            <a:r>
              <a:rPr lang="en-GB" sz="2400" dirty="0" smtClean="0"/>
              <a:t>(2016) </a:t>
            </a:r>
            <a:r>
              <a:rPr lang="en-GB" sz="2400" dirty="0"/>
              <a:t>UKSC </a:t>
            </a:r>
            <a:r>
              <a:rPr lang="en-GB" sz="2400" dirty="0" smtClean="0"/>
              <a:t>9 – calculate loss of dependency from date of trial, not date of death</a:t>
            </a:r>
          </a:p>
          <a:p>
            <a:pPr marL="717550" indent="-363538" algn="just" defTabSz="981075">
              <a:spcBef>
                <a:spcPct val="50000"/>
              </a:spcBef>
              <a:buClr>
                <a:srgbClr val="FF6600"/>
              </a:buClr>
              <a:buSzPct val="70000"/>
              <a:buFont typeface="Wingdings" pitchFamily="2" charset="2"/>
              <a:buChar char="§"/>
            </a:pPr>
            <a:r>
              <a:rPr lang="en-GB" sz="2400" dirty="0" smtClean="0">
                <a:solidFill>
                  <a:srgbClr val="E67110"/>
                </a:solidFill>
              </a:rPr>
              <a:t>The discount rate was changed to -0.75% (minus 0.75%) – this has a very significant impact on quantum</a:t>
            </a:r>
          </a:p>
          <a:p>
            <a:pPr marL="717550" indent="-363538" algn="just" defTabSz="981075">
              <a:spcBef>
                <a:spcPct val="50000"/>
              </a:spcBef>
              <a:buClr>
                <a:srgbClr val="FF6600"/>
              </a:buClr>
              <a:buSzPct val="70000"/>
              <a:buFont typeface="Wingdings" pitchFamily="2" charset="2"/>
              <a:buChar char="§"/>
            </a:pPr>
            <a:endParaRPr lang="en-GB" sz="2300" dirty="0">
              <a:solidFill>
                <a:srgbClr val="E67110"/>
              </a:solidFill>
            </a:endParaRPr>
          </a:p>
          <a:p>
            <a:pPr marL="717550" lvl="1" indent="-363538" algn="just" defTabSz="981075">
              <a:spcBef>
                <a:spcPct val="50000"/>
              </a:spcBef>
              <a:buClr>
                <a:srgbClr val="FF6600"/>
              </a:buClr>
              <a:buSzPct val="70000"/>
              <a:buFont typeface="Wingdings" pitchFamily="2" charset="2"/>
              <a:buChar char="q"/>
            </a:pPr>
            <a:endParaRPr lang="en-GB" sz="2300" b="1" dirty="0"/>
          </a:p>
        </p:txBody>
      </p:sp>
    </p:spTree>
    <p:extLst>
      <p:ext uri="{BB962C8B-B14F-4D97-AF65-F5344CB8AC3E}">
        <p14:creationId xmlns:p14="http://schemas.microsoft.com/office/powerpoint/2010/main" val="24253003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544" y="5981156"/>
            <a:ext cx="2808312" cy="876844"/>
          </a:xfrm>
          <a:prstGeom prst="rect">
            <a:avLst/>
          </a:prstGeom>
        </p:spPr>
      </p:pic>
      <p:sp>
        <p:nvSpPr>
          <p:cNvPr id="7" name="Text Box 2"/>
          <p:cNvSpPr txBox="1">
            <a:spLocks noChangeArrowheads="1"/>
          </p:cNvSpPr>
          <p:nvPr/>
        </p:nvSpPr>
        <p:spPr bwMode="auto">
          <a:xfrm>
            <a:off x="-76200" y="1340768"/>
            <a:ext cx="9220200" cy="653080"/>
          </a:xfrm>
          <a:prstGeom prst="rect">
            <a:avLst/>
          </a:prstGeom>
          <a:noFill/>
          <a:ln w="9525">
            <a:noFill/>
            <a:miter lim="800000"/>
            <a:headEnd/>
            <a:tailEnd/>
          </a:ln>
          <a:effectLst/>
        </p:spPr>
        <p:txBody>
          <a:bodyPr lIns="98124" tIns="49062" rIns="98124" bIns="49062">
            <a:spAutoFit/>
          </a:bodyPr>
          <a:lstStyle/>
          <a:p>
            <a:pPr marL="354012" algn="ctr" defTabSz="981075">
              <a:spcBef>
                <a:spcPct val="50000"/>
              </a:spcBef>
              <a:buClr>
                <a:srgbClr val="FF6600"/>
              </a:buClr>
              <a:buSzPct val="70000"/>
            </a:pPr>
            <a:r>
              <a:rPr lang="en-GB" sz="3600" dirty="0" smtClean="0">
                <a:solidFill>
                  <a:srgbClr val="E67110"/>
                </a:solidFill>
              </a:rPr>
              <a:t>The calculations</a:t>
            </a:r>
            <a:endParaRPr lang="en-GB" sz="3600" dirty="0">
              <a:solidFill>
                <a:srgbClr val="E67110"/>
              </a:solidFill>
            </a:endParaRPr>
          </a:p>
        </p:txBody>
      </p:sp>
      <p:sp>
        <p:nvSpPr>
          <p:cNvPr id="6" name="Rectangle 5"/>
          <p:cNvSpPr/>
          <p:nvPr/>
        </p:nvSpPr>
        <p:spPr>
          <a:xfrm>
            <a:off x="467544" y="1993848"/>
            <a:ext cx="8424936" cy="6517169"/>
          </a:xfrm>
          <a:prstGeom prst="rect">
            <a:avLst/>
          </a:prstGeom>
        </p:spPr>
        <p:txBody>
          <a:bodyPr wrap="square">
            <a:spAutoFit/>
          </a:bodyPr>
          <a:lstStyle/>
          <a:p>
            <a:pPr marL="717550" indent="-363538" algn="just" defTabSz="981075">
              <a:spcBef>
                <a:spcPct val="50000"/>
              </a:spcBef>
              <a:buClr>
                <a:srgbClr val="FF6600"/>
              </a:buClr>
              <a:buSzPct val="70000"/>
              <a:buFont typeface="Wingdings" pitchFamily="2" charset="2"/>
              <a:buChar char="§"/>
            </a:pPr>
            <a:r>
              <a:rPr lang="en-GB" sz="2300" b="1" dirty="0" smtClean="0"/>
              <a:t>There are two periods for which </a:t>
            </a:r>
            <a:r>
              <a:rPr lang="en-GB" sz="2300" b="1" dirty="0" err="1" smtClean="0"/>
              <a:t>calcs</a:t>
            </a:r>
            <a:r>
              <a:rPr lang="en-GB" sz="2300" b="1" dirty="0" smtClean="0"/>
              <a:t> are needed:</a:t>
            </a:r>
          </a:p>
          <a:p>
            <a:pPr marL="717550" indent="-363538" algn="just" defTabSz="981075">
              <a:spcBef>
                <a:spcPct val="50000"/>
              </a:spcBef>
              <a:buClr>
                <a:srgbClr val="FF6600"/>
              </a:buClr>
              <a:buSzPct val="70000"/>
              <a:buFont typeface="Wingdings" pitchFamily="2" charset="2"/>
              <a:buChar char="§"/>
            </a:pPr>
            <a:r>
              <a:rPr lang="en-GB" dirty="0" smtClean="0"/>
              <a:t>The </a:t>
            </a:r>
            <a:r>
              <a:rPr lang="en-GB" dirty="0"/>
              <a:t>expected period from date of death </a:t>
            </a:r>
            <a:r>
              <a:rPr lang="en-GB" dirty="0" smtClean="0"/>
              <a:t>in </a:t>
            </a:r>
            <a:r>
              <a:rPr lang="en-GB" dirty="0"/>
              <a:t>which the deceased would have been capable of providing </a:t>
            </a:r>
            <a:r>
              <a:rPr lang="en-GB" dirty="0" smtClean="0"/>
              <a:t>the dependency;</a:t>
            </a:r>
          </a:p>
          <a:p>
            <a:pPr marL="717550" indent="-363538" algn="just" defTabSz="981075">
              <a:spcBef>
                <a:spcPct val="50000"/>
              </a:spcBef>
              <a:buClr>
                <a:srgbClr val="FF6600"/>
              </a:buClr>
              <a:buSzPct val="70000"/>
              <a:buFont typeface="Wingdings" pitchFamily="2" charset="2"/>
              <a:buChar char="§"/>
            </a:pPr>
            <a:r>
              <a:rPr lang="en-GB" dirty="0"/>
              <a:t>The expected period from the date of </a:t>
            </a:r>
            <a:r>
              <a:rPr lang="en-GB" dirty="0" smtClean="0"/>
              <a:t>death in which the dependant would have been able to receive the dependency.</a:t>
            </a:r>
          </a:p>
          <a:p>
            <a:pPr marL="717550" indent="-363538" algn="just" defTabSz="981075">
              <a:spcBef>
                <a:spcPct val="50000"/>
              </a:spcBef>
              <a:buClr>
                <a:srgbClr val="FF6600"/>
              </a:buClr>
              <a:buSzPct val="70000"/>
              <a:buFont typeface="Wingdings" pitchFamily="2" charset="2"/>
              <a:buChar char="§"/>
            </a:pPr>
            <a:r>
              <a:rPr lang="en-GB" dirty="0" smtClean="0"/>
              <a:t>And, as in Personal Injury cases: </a:t>
            </a:r>
          </a:p>
          <a:p>
            <a:pPr marL="1174750" lvl="1" indent="-363538" algn="just" defTabSz="981075">
              <a:spcBef>
                <a:spcPct val="50000"/>
              </a:spcBef>
              <a:buClr>
                <a:srgbClr val="FF6600"/>
              </a:buClr>
              <a:buSzPct val="70000"/>
              <a:buFont typeface="Wingdings" pitchFamily="2" charset="2"/>
              <a:buChar char="§"/>
            </a:pPr>
            <a:r>
              <a:rPr lang="en-GB" dirty="0" smtClean="0"/>
              <a:t>these periods need to be split between the pre-trial period and the post trial period</a:t>
            </a:r>
          </a:p>
          <a:p>
            <a:pPr marL="1174750" lvl="1" indent="-363538" algn="just" defTabSz="981075">
              <a:spcBef>
                <a:spcPct val="50000"/>
              </a:spcBef>
              <a:buClr>
                <a:srgbClr val="FF6600"/>
              </a:buClr>
              <a:buSzPct val="70000"/>
              <a:buFont typeface="Wingdings" pitchFamily="2" charset="2"/>
              <a:buChar char="§"/>
            </a:pPr>
            <a:r>
              <a:rPr lang="en-GB" dirty="0" smtClean="0"/>
              <a:t>Factors to adjust for the likelihood that the victim would not have survived for whole of pre-trial (Table E) and for post trial periods (Table F).</a:t>
            </a:r>
          </a:p>
          <a:p>
            <a:pPr marL="1174750" lvl="1" indent="-363538" algn="just" defTabSz="981075">
              <a:spcBef>
                <a:spcPct val="50000"/>
              </a:spcBef>
              <a:buClr>
                <a:srgbClr val="FF6600"/>
              </a:buClr>
              <a:buSzPct val="70000"/>
              <a:buFont typeface="Wingdings" pitchFamily="2" charset="2"/>
              <a:buChar char="§"/>
            </a:pPr>
            <a:r>
              <a:rPr lang="en-GB" dirty="0" smtClean="0"/>
              <a:t>Apply factor for contingencies other than death (Tables A - D).</a:t>
            </a:r>
          </a:p>
          <a:p>
            <a:pPr marL="717550" indent="-363538" algn="just" defTabSz="981075">
              <a:spcBef>
                <a:spcPct val="50000"/>
              </a:spcBef>
              <a:buClr>
                <a:srgbClr val="FF6600"/>
              </a:buClr>
              <a:buSzPct val="70000"/>
              <a:buFont typeface="Wingdings" pitchFamily="2" charset="2"/>
              <a:buChar char="§"/>
            </a:pPr>
            <a:endParaRPr lang="en-GB" dirty="0"/>
          </a:p>
          <a:p>
            <a:pPr marL="717550" indent="-363538" algn="just" defTabSz="981075">
              <a:spcBef>
                <a:spcPct val="50000"/>
              </a:spcBef>
              <a:buClr>
                <a:srgbClr val="FF6600"/>
              </a:buClr>
              <a:buSzPct val="70000"/>
              <a:buFont typeface="Wingdings" pitchFamily="2" charset="2"/>
              <a:buChar char="§"/>
            </a:pPr>
            <a:endParaRPr lang="en-GB" dirty="0" smtClean="0"/>
          </a:p>
          <a:p>
            <a:pPr marL="717550" indent="-363538" algn="just" defTabSz="981075">
              <a:spcBef>
                <a:spcPct val="50000"/>
              </a:spcBef>
              <a:buClr>
                <a:srgbClr val="FF6600"/>
              </a:buClr>
              <a:buSzPct val="70000"/>
              <a:buFont typeface="Wingdings" pitchFamily="2" charset="2"/>
              <a:buChar char="§"/>
            </a:pPr>
            <a:endParaRPr lang="en-GB" dirty="0"/>
          </a:p>
          <a:p>
            <a:pPr marL="717550" indent="-363538" algn="just" defTabSz="981075">
              <a:spcBef>
                <a:spcPct val="50000"/>
              </a:spcBef>
              <a:buClr>
                <a:srgbClr val="FF6600"/>
              </a:buClr>
              <a:buSzPct val="70000"/>
              <a:buFont typeface="Wingdings" pitchFamily="2" charset="2"/>
              <a:buChar char="§"/>
            </a:pPr>
            <a:endParaRPr lang="en-GB" dirty="0" smtClean="0"/>
          </a:p>
          <a:p>
            <a:pPr marL="717550" lvl="1" indent="-363538" algn="just" defTabSz="981075">
              <a:spcBef>
                <a:spcPct val="50000"/>
              </a:spcBef>
              <a:buClr>
                <a:srgbClr val="FF6600"/>
              </a:buClr>
              <a:buSzPct val="70000"/>
              <a:buFont typeface="Wingdings" pitchFamily="2" charset="2"/>
              <a:buChar char="q"/>
            </a:pPr>
            <a:endParaRPr lang="en-GB" sz="2300" b="1" dirty="0"/>
          </a:p>
        </p:txBody>
      </p:sp>
    </p:spTree>
    <p:extLst>
      <p:ext uri="{BB962C8B-B14F-4D97-AF65-F5344CB8AC3E}">
        <p14:creationId xmlns:p14="http://schemas.microsoft.com/office/powerpoint/2010/main" val="1971643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 calcmode="lin" valueType="num">
                                      <p:cBhvr additive="base">
                                        <p:cTn id="3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
                                            <p:txEl>
                                              <p:pRg st="6" end="6"/>
                                            </p:txEl>
                                          </p:spTgt>
                                        </p:tgtEl>
                                        <p:attrNameLst>
                                          <p:attrName>style.visibility</p:attrName>
                                        </p:attrNameLst>
                                      </p:cBhvr>
                                      <p:to>
                                        <p:strVal val="visible"/>
                                      </p:to>
                                    </p:set>
                                    <p:anim calcmode="lin" valueType="num">
                                      <p:cBhvr additive="base">
                                        <p:cTn id="43"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rgbClr val="FF6600"/>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rgbClr val="FF6600"/>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2498</TotalTime>
  <Words>1466</Words>
  <Application>Microsoft Office PowerPoint</Application>
  <PresentationFormat>On-screen Show (4:3)</PresentationFormat>
  <Paragraphs>467</Paragraphs>
  <Slides>18</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18</vt:i4>
      </vt:variant>
    </vt:vector>
  </HeadingPairs>
  <TitlesOfParts>
    <vt:vector size="23" baseType="lpstr">
      <vt:lpstr>Arial</vt:lpstr>
      <vt:lpstr>Calibri</vt:lpstr>
      <vt:lpstr>Wingdings</vt:lpstr>
      <vt:lpstr>Default Design</vt:lpstr>
      <vt:lpstr>Custom Design</vt:lpstr>
      <vt:lpstr>A FATAL MISTAKE?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Milsted Langdon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Roger Isaacs</dc:creator>
  <cp:lastModifiedBy>Author</cp:lastModifiedBy>
  <cp:revision>115</cp:revision>
  <dcterms:created xsi:type="dcterms:W3CDTF">2009-04-06T09:36:14Z</dcterms:created>
  <dcterms:modified xsi:type="dcterms:W3CDTF">2018-07-04T08:34:08Z</dcterms:modified>
</cp:coreProperties>
</file>