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  <p:sldMasterId id="2147483686" r:id="rId6"/>
  </p:sldMasterIdLst>
  <p:notesMasterIdLst>
    <p:notesMasterId r:id="rId32"/>
  </p:notesMasterIdLst>
  <p:sldIdLst>
    <p:sldId id="607" r:id="rId7"/>
    <p:sldId id="256" r:id="rId8"/>
    <p:sldId id="531" r:id="rId9"/>
    <p:sldId id="603" r:id="rId10"/>
    <p:sldId id="598" r:id="rId11"/>
    <p:sldId id="599" r:id="rId12"/>
    <p:sldId id="503" r:id="rId13"/>
    <p:sldId id="604" r:id="rId14"/>
    <p:sldId id="609" r:id="rId15"/>
    <p:sldId id="606" r:id="rId16"/>
    <p:sldId id="608" r:id="rId17"/>
    <p:sldId id="514" r:id="rId18"/>
    <p:sldId id="511" r:id="rId19"/>
    <p:sldId id="593" r:id="rId20"/>
    <p:sldId id="542" r:id="rId21"/>
    <p:sldId id="575" r:id="rId22"/>
    <p:sldId id="561" r:id="rId23"/>
    <p:sldId id="562" r:id="rId24"/>
    <p:sldId id="563" r:id="rId25"/>
    <p:sldId id="534" r:id="rId26"/>
    <p:sldId id="504" r:id="rId27"/>
    <p:sldId id="570" r:id="rId28"/>
    <p:sldId id="564" r:id="rId29"/>
    <p:sldId id="591" r:id="rId30"/>
    <p:sldId id="560" r:id="rId31"/>
  </p:sldIdLst>
  <p:sldSz cx="12192000" cy="6858000"/>
  <p:notesSz cx="7004050" cy="9290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FF34F4-1791-46B6-B3D4-9A7833F0DF7A}" v="24" dt="2023-11-28T09:04:01.4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82" autoAdjust="0"/>
    <p:restoredTop sz="76900" autoAdjust="0"/>
  </p:normalViewPr>
  <p:slideViewPr>
    <p:cSldViewPr snapToGrid="0">
      <p:cViewPr varScale="1">
        <p:scale>
          <a:sx n="87" d="100"/>
          <a:sy n="87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un Chauhan" userId="2e3880a4-00d7-4f5e-bc3f-bb576a5dee74" providerId="ADAL" clId="{70FF34F4-1791-46B6-B3D4-9A7833F0DF7A}"/>
    <pc:docChg chg="custSel addSld delSld modSld sldOrd">
      <pc:chgData name="Arun Chauhan" userId="2e3880a4-00d7-4f5e-bc3f-bb576a5dee74" providerId="ADAL" clId="{70FF34F4-1791-46B6-B3D4-9A7833F0DF7A}" dt="2023-11-28T09:03:46.667" v="3021" actId="20577"/>
      <pc:docMkLst>
        <pc:docMk/>
      </pc:docMkLst>
      <pc:sldChg chg="modSp mod">
        <pc:chgData name="Arun Chauhan" userId="2e3880a4-00d7-4f5e-bc3f-bb576a5dee74" providerId="ADAL" clId="{70FF34F4-1791-46B6-B3D4-9A7833F0DF7A}" dt="2023-11-28T08:55:05.007" v="2756" actId="20577"/>
        <pc:sldMkLst>
          <pc:docMk/>
          <pc:sldMk cId="0" sldId="256"/>
        </pc:sldMkLst>
        <pc:spChg chg="mod">
          <ac:chgData name="Arun Chauhan" userId="2e3880a4-00d7-4f5e-bc3f-bb576a5dee74" providerId="ADAL" clId="{70FF34F4-1791-46B6-B3D4-9A7833F0DF7A}" dt="2023-11-28T08:04:24.837" v="247" actId="20577"/>
          <ac:spMkLst>
            <pc:docMk/>
            <pc:sldMk cId="0" sldId="256"/>
            <ac:spMk id="68" creationId="{00000000-0000-0000-0000-000000000000}"/>
          </ac:spMkLst>
        </pc:spChg>
        <pc:spChg chg="mod">
          <ac:chgData name="Arun Chauhan" userId="2e3880a4-00d7-4f5e-bc3f-bb576a5dee74" providerId="ADAL" clId="{70FF34F4-1791-46B6-B3D4-9A7833F0DF7A}" dt="2023-11-28T08:02:11.566" v="147" actId="20577"/>
          <ac:spMkLst>
            <pc:docMk/>
            <pc:sldMk cId="0" sldId="256"/>
            <ac:spMk id="70" creationId="{00000000-0000-0000-0000-000000000000}"/>
          </ac:spMkLst>
        </pc:spChg>
        <pc:spChg chg="mod">
          <ac:chgData name="Arun Chauhan" userId="2e3880a4-00d7-4f5e-bc3f-bb576a5dee74" providerId="ADAL" clId="{70FF34F4-1791-46B6-B3D4-9A7833F0DF7A}" dt="2023-11-28T08:04:33.466" v="274" actId="20577"/>
          <ac:spMkLst>
            <pc:docMk/>
            <pc:sldMk cId="0" sldId="256"/>
            <ac:spMk id="71" creationId="{00000000-0000-0000-0000-000000000000}"/>
          </ac:spMkLst>
        </pc:spChg>
        <pc:spChg chg="mod">
          <ac:chgData name="Arun Chauhan" userId="2e3880a4-00d7-4f5e-bc3f-bb576a5dee74" providerId="ADAL" clId="{70FF34F4-1791-46B6-B3D4-9A7833F0DF7A}" dt="2023-11-28T08:14:14.349" v="684" actId="20577"/>
          <ac:spMkLst>
            <pc:docMk/>
            <pc:sldMk cId="0" sldId="256"/>
            <ac:spMk id="72" creationId="{00000000-0000-0000-0000-000000000000}"/>
          </ac:spMkLst>
        </pc:spChg>
        <pc:spChg chg="mod">
          <ac:chgData name="Arun Chauhan" userId="2e3880a4-00d7-4f5e-bc3f-bb576a5dee74" providerId="ADAL" clId="{70FF34F4-1791-46B6-B3D4-9A7833F0DF7A}" dt="2023-11-28T08:55:05.007" v="2756" actId="20577"/>
          <ac:spMkLst>
            <pc:docMk/>
            <pc:sldMk cId="0" sldId="256"/>
            <ac:spMk id="73" creationId="{00000000-0000-0000-0000-000000000000}"/>
          </ac:spMkLst>
        </pc:spChg>
        <pc:spChg chg="mod">
          <ac:chgData name="Arun Chauhan" userId="2e3880a4-00d7-4f5e-bc3f-bb576a5dee74" providerId="ADAL" clId="{70FF34F4-1791-46B6-B3D4-9A7833F0DF7A}" dt="2023-11-28T08:15:08.970" v="773" actId="20577"/>
          <ac:spMkLst>
            <pc:docMk/>
            <pc:sldMk cId="0" sldId="256"/>
            <ac:spMk id="74" creationId="{00000000-0000-0000-0000-000000000000}"/>
          </ac:spMkLst>
        </pc:spChg>
        <pc:spChg chg="mod">
          <ac:chgData name="Arun Chauhan" userId="2e3880a4-00d7-4f5e-bc3f-bb576a5dee74" providerId="ADAL" clId="{70FF34F4-1791-46B6-B3D4-9A7833F0DF7A}" dt="2023-11-28T08:15:24.538" v="780" actId="20577"/>
          <ac:spMkLst>
            <pc:docMk/>
            <pc:sldMk cId="0" sldId="256"/>
            <ac:spMk id="75" creationId="{00000000-0000-0000-0000-000000000000}"/>
          </ac:spMkLst>
        </pc:spChg>
      </pc:sldChg>
      <pc:sldChg chg="del">
        <pc:chgData name="Arun Chauhan" userId="2e3880a4-00d7-4f5e-bc3f-bb576a5dee74" providerId="ADAL" clId="{70FF34F4-1791-46B6-B3D4-9A7833F0DF7A}" dt="2023-11-28T08:05:56.164" v="325" actId="2696"/>
        <pc:sldMkLst>
          <pc:docMk/>
          <pc:sldMk cId="531235025" sldId="259"/>
        </pc:sldMkLst>
      </pc:sldChg>
      <pc:sldChg chg="modSp mod">
        <pc:chgData name="Arun Chauhan" userId="2e3880a4-00d7-4f5e-bc3f-bb576a5dee74" providerId="ADAL" clId="{70FF34F4-1791-46B6-B3D4-9A7833F0DF7A}" dt="2023-11-28T08:36:07.364" v="1298" actId="20577"/>
        <pc:sldMkLst>
          <pc:docMk/>
          <pc:sldMk cId="1383993854" sldId="503"/>
        </pc:sldMkLst>
        <pc:spChg chg="mod">
          <ac:chgData name="Arun Chauhan" userId="2e3880a4-00d7-4f5e-bc3f-bb576a5dee74" providerId="ADAL" clId="{70FF34F4-1791-46B6-B3D4-9A7833F0DF7A}" dt="2023-11-28T08:36:07.364" v="1298" actId="20577"/>
          <ac:spMkLst>
            <pc:docMk/>
            <pc:sldMk cId="1383993854" sldId="503"/>
            <ac:spMk id="6" creationId="{00000000-0000-0000-0000-000000000000}"/>
          </ac:spMkLst>
        </pc:spChg>
        <pc:spChg chg="mod">
          <ac:chgData name="Arun Chauhan" userId="2e3880a4-00d7-4f5e-bc3f-bb576a5dee74" providerId="ADAL" clId="{70FF34F4-1791-46B6-B3D4-9A7833F0DF7A}" dt="2023-11-28T08:02:21.381" v="161" actId="20577"/>
          <ac:spMkLst>
            <pc:docMk/>
            <pc:sldMk cId="1383993854" sldId="503"/>
            <ac:spMk id="28" creationId="{00000000-0000-0000-0000-000000000000}"/>
          </ac:spMkLst>
        </pc:spChg>
      </pc:sldChg>
      <pc:sldChg chg="modSp mod">
        <pc:chgData name="Arun Chauhan" userId="2e3880a4-00d7-4f5e-bc3f-bb576a5dee74" providerId="ADAL" clId="{70FF34F4-1791-46B6-B3D4-9A7833F0DF7A}" dt="2023-11-28T09:03:46.667" v="3021" actId="20577"/>
        <pc:sldMkLst>
          <pc:docMk/>
          <pc:sldMk cId="678731822" sldId="504"/>
        </pc:sldMkLst>
        <pc:spChg chg="mod">
          <ac:chgData name="Arun Chauhan" userId="2e3880a4-00d7-4f5e-bc3f-bb576a5dee74" providerId="ADAL" clId="{70FF34F4-1791-46B6-B3D4-9A7833F0DF7A}" dt="2023-11-28T09:03:46.667" v="3021" actId="20577"/>
          <ac:spMkLst>
            <pc:docMk/>
            <pc:sldMk cId="678731822" sldId="504"/>
            <ac:spMk id="6" creationId="{00000000-0000-0000-0000-000000000000}"/>
          </ac:spMkLst>
        </pc:spChg>
      </pc:sldChg>
      <pc:sldChg chg="add ord">
        <pc:chgData name="Arun Chauhan" userId="2e3880a4-00d7-4f5e-bc3f-bb576a5dee74" providerId="ADAL" clId="{70FF34F4-1791-46B6-B3D4-9A7833F0DF7A}" dt="2023-11-28T08:05:48.219" v="324"/>
        <pc:sldMkLst>
          <pc:docMk/>
          <pc:sldMk cId="243919423" sldId="511"/>
        </pc:sldMkLst>
      </pc:sldChg>
      <pc:sldChg chg="modSp mod modNotesTx">
        <pc:chgData name="Arun Chauhan" userId="2e3880a4-00d7-4f5e-bc3f-bb576a5dee74" providerId="ADAL" clId="{70FF34F4-1791-46B6-B3D4-9A7833F0DF7A}" dt="2023-11-28T08:57:30.966" v="2784" actId="20577"/>
        <pc:sldMkLst>
          <pc:docMk/>
          <pc:sldMk cId="2694173439" sldId="514"/>
        </pc:sldMkLst>
        <pc:spChg chg="mod">
          <ac:chgData name="Arun Chauhan" userId="2e3880a4-00d7-4f5e-bc3f-bb576a5dee74" providerId="ADAL" clId="{70FF34F4-1791-46B6-B3D4-9A7833F0DF7A}" dt="2023-11-28T08:05:11.686" v="321" actId="20577"/>
          <ac:spMkLst>
            <pc:docMk/>
            <pc:sldMk cId="2694173439" sldId="514"/>
            <ac:spMk id="6" creationId="{00000000-0000-0000-0000-000000000000}"/>
          </ac:spMkLst>
        </pc:spChg>
        <pc:spChg chg="mod">
          <ac:chgData name="Arun Chauhan" userId="2e3880a4-00d7-4f5e-bc3f-bb576a5dee74" providerId="ADAL" clId="{70FF34F4-1791-46B6-B3D4-9A7833F0DF7A}" dt="2023-11-28T08:09:05.253" v="459" actId="255"/>
          <ac:spMkLst>
            <pc:docMk/>
            <pc:sldMk cId="2694173439" sldId="514"/>
            <ac:spMk id="28" creationId="{00000000-0000-0000-0000-000000000000}"/>
          </ac:spMkLst>
        </pc:spChg>
      </pc:sldChg>
      <pc:sldChg chg="modSp mod">
        <pc:chgData name="Arun Chauhan" userId="2e3880a4-00d7-4f5e-bc3f-bb576a5dee74" providerId="ADAL" clId="{70FF34F4-1791-46B6-B3D4-9A7833F0DF7A}" dt="2023-11-28T08:06:28.589" v="356" actId="20577"/>
        <pc:sldMkLst>
          <pc:docMk/>
          <pc:sldMk cId="589072904" sldId="542"/>
        </pc:sldMkLst>
        <pc:spChg chg="mod">
          <ac:chgData name="Arun Chauhan" userId="2e3880a4-00d7-4f5e-bc3f-bb576a5dee74" providerId="ADAL" clId="{70FF34F4-1791-46B6-B3D4-9A7833F0DF7A}" dt="2023-11-28T08:06:28.589" v="356" actId="20577"/>
          <ac:spMkLst>
            <pc:docMk/>
            <pc:sldMk cId="589072904" sldId="542"/>
            <ac:spMk id="28" creationId="{00000000-0000-0000-0000-000000000000}"/>
          </ac:spMkLst>
        </pc:spChg>
      </pc:sldChg>
      <pc:sldChg chg="modSp mod modNotesTx">
        <pc:chgData name="Arun Chauhan" userId="2e3880a4-00d7-4f5e-bc3f-bb576a5dee74" providerId="ADAL" clId="{70FF34F4-1791-46B6-B3D4-9A7833F0DF7A}" dt="2023-11-28T09:01:43.368" v="2827" actId="113"/>
        <pc:sldMkLst>
          <pc:docMk/>
          <pc:sldMk cId="1069886323" sldId="561"/>
        </pc:sldMkLst>
        <pc:spChg chg="mod">
          <ac:chgData name="Arun Chauhan" userId="2e3880a4-00d7-4f5e-bc3f-bb576a5dee74" providerId="ADAL" clId="{70FF34F4-1791-46B6-B3D4-9A7833F0DF7A}" dt="2023-11-28T09:00:35.433" v="2807" actId="20577"/>
          <ac:spMkLst>
            <pc:docMk/>
            <pc:sldMk cId="1069886323" sldId="561"/>
            <ac:spMk id="6" creationId="{00000000-0000-0000-0000-000000000000}"/>
          </ac:spMkLst>
        </pc:spChg>
      </pc:sldChg>
      <pc:sldChg chg="modSp mod">
        <pc:chgData name="Arun Chauhan" userId="2e3880a4-00d7-4f5e-bc3f-bb576a5dee74" providerId="ADAL" clId="{70FF34F4-1791-46B6-B3D4-9A7833F0DF7A}" dt="2023-11-28T08:07:33.815" v="436" actId="14100"/>
        <pc:sldMkLst>
          <pc:docMk/>
          <pc:sldMk cId="1256231605" sldId="562"/>
        </pc:sldMkLst>
        <pc:spChg chg="mod">
          <ac:chgData name="Arun Chauhan" userId="2e3880a4-00d7-4f5e-bc3f-bb576a5dee74" providerId="ADAL" clId="{70FF34F4-1791-46B6-B3D4-9A7833F0DF7A}" dt="2023-11-28T08:07:33.815" v="436" actId="14100"/>
          <ac:spMkLst>
            <pc:docMk/>
            <pc:sldMk cId="1256231605" sldId="562"/>
            <ac:spMk id="28" creationId="{00000000-0000-0000-0000-000000000000}"/>
          </ac:spMkLst>
        </pc:spChg>
      </pc:sldChg>
      <pc:sldChg chg="addSp delSp modSp mod">
        <pc:chgData name="Arun Chauhan" userId="2e3880a4-00d7-4f5e-bc3f-bb576a5dee74" providerId="ADAL" clId="{70FF34F4-1791-46B6-B3D4-9A7833F0DF7A}" dt="2023-11-28T09:02:52.216" v="2851" actId="20577"/>
        <pc:sldMkLst>
          <pc:docMk/>
          <pc:sldMk cId="2701943959" sldId="563"/>
        </pc:sldMkLst>
        <pc:spChg chg="add del mod">
          <ac:chgData name="Arun Chauhan" userId="2e3880a4-00d7-4f5e-bc3f-bb576a5dee74" providerId="ADAL" clId="{70FF34F4-1791-46B6-B3D4-9A7833F0DF7A}" dt="2023-11-28T09:02:52.216" v="2851" actId="20577"/>
          <ac:spMkLst>
            <pc:docMk/>
            <pc:sldMk cId="2701943959" sldId="563"/>
            <ac:spMk id="6" creationId="{00000000-0000-0000-0000-000000000000}"/>
          </ac:spMkLst>
        </pc:spChg>
        <pc:spChg chg="mod">
          <ac:chgData name="Arun Chauhan" userId="2e3880a4-00d7-4f5e-bc3f-bb576a5dee74" providerId="ADAL" clId="{70FF34F4-1791-46B6-B3D4-9A7833F0DF7A}" dt="2023-11-28T08:45:43.313" v="1965" actId="14100"/>
          <ac:spMkLst>
            <pc:docMk/>
            <pc:sldMk cId="2701943959" sldId="563"/>
            <ac:spMk id="28" creationId="{00000000-0000-0000-0000-000000000000}"/>
          </ac:spMkLst>
        </pc:spChg>
      </pc:sldChg>
      <pc:sldChg chg="add">
        <pc:chgData name="Arun Chauhan" userId="2e3880a4-00d7-4f5e-bc3f-bb576a5dee74" providerId="ADAL" clId="{70FF34F4-1791-46B6-B3D4-9A7833F0DF7A}" dt="2023-11-28T08:29:24.090" v="785"/>
        <pc:sldMkLst>
          <pc:docMk/>
          <pc:sldMk cId="469095843" sldId="575"/>
        </pc:sldMkLst>
      </pc:sldChg>
      <pc:sldChg chg="modSp add mod">
        <pc:chgData name="Arun Chauhan" userId="2e3880a4-00d7-4f5e-bc3f-bb576a5dee74" providerId="ADAL" clId="{70FF34F4-1791-46B6-B3D4-9A7833F0DF7A}" dt="2023-11-28T08:44:48.932" v="1897" actId="5793"/>
        <pc:sldMkLst>
          <pc:docMk/>
          <pc:sldMk cId="483516384" sldId="598"/>
        </pc:sldMkLst>
        <pc:spChg chg="mod">
          <ac:chgData name="Arun Chauhan" userId="2e3880a4-00d7-4f5e-bc3f-bb576a5dee74" providerId="ADAL" clId="{70FF34F4-1791-46B6-B3D4-9A7833F0DF7A}" dt="2023-11-28T08:44:48.932" v="1897" actId="5793"/>
          <ac:spMkLst>
            <pc:docMk/>
            <pc:sldMk cId="483516384" sldId="598"/>
            <ac:spMk id="6" creationId="{00000000-0000-0000-0000-000000000000}"/>
          </ac:spMkLst>
        </pc:spChg>
        <pc:spChg chg="mod">
          <ac:chgData name="Arun Chauhan" userId="2e3880a4-00d7-4f5e-bc3f-bb576a5dee74" providerId="ADAL" clId="{70FF34F4-1791-46B6-B3D4-9A7833F0DF7A}" dt="2023-11-28T08:30:31.629" v="787" actId="14100"/>
          <ac:spMkLst>
            <pc:docMk/>
            <pc:sldMk cId="483516384" sldId="598"/>
            <ac:spMk id="28" creationId="{00000000-0000-0000-0000-000000000000}"/>
          </ac:spMkLst>
        </pc:spChg>
      </pc:sldChg>
      <pc:sldChg chg="modSp add mod">
        <pc:chgData name="Arun Chauhan" userId="2e3880a4-00d7-4f5e-bc3f-bb576a5dee74" providerId="ADAL" clId="{70FF34F4-1791-46B6-B3D4-9A7833F0DF7A}" dt="2023-11-28T08:35:26.166" v="1241" actId="20577"/>
        <pc:sldMkLst>
          <pc:docMk/>
          <pc:sldMk cId="1857799666" sldId="599"/>
        </pc:sldMkLst>
        <pc:spChg chg="mod">
          <ac:chgData name="Arun Chauhan" userId="2e3880a4-00d7-4f5e-bc3f-bb576a5dee74" providerId="ADAL" clId="{70FF34F4-1791-46B6-B3D4-9A7833F0DF7A}" dt="2023-11-28T08:35:26.166" v="1241" actId="20577"/>
          <ac:spMkLst>
            <pc:docMk/>
            <pc:sldMk cId="1857799666" sldId="599"/>
            <ac:spMk id="6" creationId="{00000000-0000-0000-0000-000000000000}"/>
          </ac:spMkLst>
        </pc:spChg>
        <pc:spChg chg="mod">
          <ac:chgData name="Arun Chauhan" userId="2e3880a4-00d7-4f5e-bc3f-bb576a5dee74" providerId="ADAL" clId="{70FF34F4-1791-46B6-B3D4-9A7833F0DF7A}" dt="2023-11-28T08:31:23.133" v="792" actId="255"/>
          <ac:spMkLst>
            <pc:docMk/>
            <pc:sldMk cId="1857799666" sldId="599"/>
            <ac:spMk id="28" creationId="{00000000-0000-0000-0000-000000000000}"/>
          </ac:spMkLst>
        </pc:spChg>
      </pc:sldChg>
      <pc:sldChg chg="addSp delSp">
        <pc:chgData name="Arun Chauhan" userId="2e3880a4-00d7-4f5e-bc3f-bb576a5dee74" providerId="ADAL" clId="{70FF34F4-1791-46B6-B3D4-9A7833F0DF7A}" dt="2023-11-28T08:16:12.933" v="782"/>
        <pc:sldMkLst>
          <pc:docMk/>
          <pc:sldMk cId="1411441056" sldId="603"/>
        </pc:sldMkLst>
        <pc:picChg chg="add del">
          <ac:chgData name="Arun Chauhan" userId="2e3880a4-00d7-4f5e-bc3f-bb576a5dee74" providerId="ADAL" clId="{70FF34F4-1791-46B6-B3D4-9A7833F0DF7A}" dt="2023-11-28T08:16:12.933" v="782"/>
          <ac:picMkLst>
            <pc:docMk/>
            <pc:sldMk cId="1411441056" sldId="603"/>
            <ac:picMk id="2" creationId="{2625370D-554A-96A2-8224-4DEBF6823DF3}"/>
          </ac:picMkLst>
        </pc:picChg>
      </pc:sldChg>
      <pc:sldChg chg="del">
        <pc:chgData name="Arun Chauhan" userId="2e3880a4-00d7-4f5e-bc3f-bb576a5dee74" providerId="ADAL" clId="{70FF34F4-1791-46B6-B3D4-9A7833F0DF7A}" dt="2023-11-28T08:02:38.691" v="162" actId="2696"/>
        <pc:sldMkLst>
          <pc:docMk/>
          <pc:sldMk cId="1628994065" sldId="605"/>
        </pc:sldMkLst>
      </pc:sldChg>
      <pc:sldChg chg="modSp mod">
        <pc:chgData name="Arun Chauhan" userId="2e3880a4-00d7-4f5e-bc3f-bb576a5dee74" providerId="ADAL" clId="{70FF34F4-1791-46B6-B3D4-9A7833F0DF7A}" dt="2023-11-28T08:43:55.817" v="1828" actId="1076"/>
        <pc:sldMkLst>
          <pc:docMk/>
          <pc:sldMk cId="2133853663" sldId="606"/>
        </pc:sldMkLst>
        <pc:spChg chg="mod">
          <ac:chgData name="Arun Chauhan" userId="2e3880a4-00d7-4f5e-bc3f-bb576a5dee74" providerId="ADAL" clId="{70FF34F4-1791-46B6-B3D4-9A7833F0DF7A}" dt="2023-11-28T08:43:51.183" v="1826" actId="20577"/>
          <ac:spMkLst>
            <pc:docMk/>
            <pc:sldMk cId="2133853663" sldId="606"/>
            <ac:spMk id="6" creationId="{00000000-0000-0000-0000-000000000000}"/>
          </ac:spMkLst>
        </pc:spChg>
        <pc:spChg chg="mod">
          <ac:chgData name="Arun Chauhan" userId="2e3880a4-00d7-4f5e-bc3f-bb576a5dee74" providerId="ADAL" clId="{70FF34F4-1791-46B6-B3D4-9A7833F0DF7A}" dt="2023-11-28T08:03:31.804" v="180" actId="20577"/>
          <ac:spMkLst>
            <pc:docMk/>
            <pc:sldMk cId="2133853663" sldId="606"/>
            <ac:spMk id="28" creationId="{00000000-0000-0000-0000-000000000000}"/>
          </ac:spMkLst>
        </pc:spChg>
        <pc:picChg chg="mod">
          <ac:chgData name="Arun Chauhan" userId="2e3880a4-00d7-4f5e-bc3f-bb576a5dee74" providerId="ADAL" clId="{70FF34F4-1791-46B6-B3D4-9A7833F0DF7A}" dt="2023-11-28T08:43:54.316" v="1827" actId="1076"/>
          <ac:picMkLst>
            <pc:docMk/>
            <pc:sldMk cId="2133853663" sldId="606"/>
            <ac:picMk id="9" creationId="{80A3D69B-327A-6E94-6123-29B7EE7E7695}"/>
          </ac:picMkLst>
        </pc:picChg>
        <pc:picChg chg="mod">
          <ac:chgData name="Arun Chauhan" userId="2e3880a4-00d7-4f5e-bc3f-bb576a5dee74" providerId="ADAL" clId="{70FF34F4-1791-46B6-B3D4-9A7833F0DF7A}" dt="2023-11-28T08:43:55.817" v="1828" actId="1076"/>
          <ac:picMkLst>
            <pc:docMk/>
            <pc:sldMk cId="2133853663" sldId="606"/>
            <ac:picMk id="10" creationId="{AA884012-79B0-4F1F-00FC-B6B0488EED30}"/>
          </ac:picMkLst>
        </pc:picChg>
      </pc:sldChg>
      <pc:sldChg chg="addSp delSp modSp mod">
        <pc:chgData name="Arun Chauhan" userId="2e3880a4-00d7-4f5e-bc3f-bb576a5dee74" providerId="ADAL" clId="{70FF34F4-1791-46B6-B3D4-9A7833F0DF7A}" dt="2023-11-28T08:01:02.227" v="55" actId="1076"/>
        <pc:sldMkLst>
          <pc:docMk/>
          <pc:sldMk cId="2786646328" sldId="607"/>
        </pc:sldMkLst>
        <pc:spChg chg="mod">
          <ac:chgData name="Arun Chauhan" userId="2e3880a4-00d7-4f5e-bc3f-bb576a5dee74" providerId="ADAL" clId="{70FF34F4-1791-46B6-B3D4-9A7833F0DF7A}" dt="2023-11-28T07:59:19.813" v="44" actId="14100"/>
          <ac:spMkLst>
            <pc:docMk/>
            <pc:sldMk cId="2786646328" sldId="607"/>
            <ac:spMk id="4" creationId="{A2F5346D-E7E0-8FC0-3819-4BCE492EC993}"/>
          </ac:spMkLst>
        </pc:spChg>
        <pc:spChg chg="mod">
          <ac:chgData name="Arun Chauhan" userId="2e3880a4-00d7-4f5e-bc3f-bb576a5dee74" providerId="ADAL" clId="{70FF34F4-1791-46B6-B3D4-9A7833F0DF7A}" dt="2023-11-28T08:01:01.082" v="54" actId="20577"/>
          <ac:spMkLst>
            <pc:docMk/>
            <pc:sldMk cId="2786646328" sldId="607"/>
            <ac:spMk id="6" creationId="{BCBB126F-F1FD-A0EE-A27E-77227B9831B9}"/>
          </ac:spMkLst>
        </pc:spChg>
        <pc:picChg chg="add del mod">
          <ac:chgData name="Arun Chauhan" userId="2e3880a4-00d7-4f5e-bc3f-bb576a5dee74" providerId="ADAL" clId="{70FF34F4-1791-46B6-B3D4-9A7833F0DF7A}" dt="2023-11-28T08:00:50.492" v="49" actId="478"/>
          <ac:picMkLst>
            <pc:docMk/>
            <pc:sldMk cId="2786646328" sldId="607"/>
            <ac:picMk id="3" creationId="{E6C57D63-96F7-DEB3-42CE-BD9EE58CFA43}"/>
          </ac:picMkLst>
        </pc:picChg>
        <pc:picChg chg="del">
          <ac:chgData name="Arun Chauhan" userId="2e3880a4-00d7-4f5e-bc3f-bb576a5dee74" providerId="ADAL" clId="{70FF34F4-1791-46B6-B3D4-9A7833F0DF7A}" dt="2023-11-28T08:00:23.970" v="45" actId="478"/>
          <ac:picMkLst>
            <pc:docMk/>
            <pc:sldMk cId="2786646328" sldId="607"/>
            <ac:picMk id="5" creationId="{319078A0-3CFD-3056-ABDE-AC51769D2094}"/>
          </ac:picMkLst>
        </pc:picChg>
        <pc:picChg chg="add mod">
          <ac:chgData name="Arun Chauhan" userId="2e3880a4-00d7-4f5e-bc3f-bb576a5dee74" providerId="ADAL" clId="{70FF34F4-1791-46B6-B3D4-9A7833F0DF7A}" dt="2023-11-28T08:00:55.757" v="52" actId="1076"/>
          <ac:picMkLst>
            <pc:docMk/>
            <pc:sldMk cId="2786646328" sldId="607"/>
            <ac:picMk id="7" creationId="{C6999AFB-F5E1-16CC-76F8-445FDFA4CA34}"/>
          </ac:picMkLst>
        </pc:picChg>
        <pc:picChg chg="mod">
          <ac:chgData name="Arun Chauhan" userId="2e3880a4-00d7-4f5e-bc3f-bb576a5dee74" providerId="ADAL" clId="{70FF34F4-1791-46B6-B3D4-9A7833F0DF7A}" dt="2023-11-28T08:01:02.227" v="55" actId="1076"/>
          <ac:picMkLst>
            <pc:docMk/>
            <pc:sldMk cId="2786646328" sldId="607"/>
            <ac:picMk id="10" creationId="{F1D4646F-902B-39AB-9CBF-1770C60CD60B}"/>
          </ac:picMkLst>
        </pc:picChg>
      </pc:sldChg>
      <pc:sldChg chg="modSp add mod">
        <pc:chgData name="Arun Chauhan" userId="2e3880a4-00d7-4f5e-bc3f-bb576a5dee74" providerId="ADAL" clId="{70FF34F4-1791-46B6-B3D4-9A7833F0DF7A}" dt="2023-11-28T08:38:27.261" v="1545" actId="20577"/>
        <pc:sldMkLst>
          <pc:docMk/>
          <pc:sldMk cId="665927668" sldId="608"/>
        </pc:sldMkLst>
        <pc:spChg chg="mod">
          <ac:chgData name="Arun Chauhan" userId="2e3880a4-00d7-4f5e-bc3f-bb576a5dee74" providerId="ADAL" clId="{70FF34F4-1791-46B6-B3D4-9A7833F0DF7A}" dt="2023-11-28T08:38:27.261" v="1545" actId="20577"/>
          <ac:spMkLst>
            <pc:docMk/>
            <pc:sldMk cId="665927668" sldId="608"/>
            <ac:spMk id="6" creationId="{00000000-0000-0000-0000-000000000000}"/>
          </ac:spMkLst>
        </pc:spChg>
        <pc:spChg chg="mod">
          <ac:chgData name="Arun Chauhan" userId="2e3880a4-00d7-4f5e-bc3f-bb576a5dee74" providerId="ADAL" clId="{70FF34F4-1791-46B6-B3D4-9A7833F0DF7A}" dt="2023-11-28T08:03:38.049" v="190" actId="20577"/>
          <ac:spMkLst>
            <pc:docMk/>
            <pc:sldMk cId="665927668" sldId="608"/>
            <ac:spMk id="28" creationId="{00000000-0000-0000-0000-000000000000}"/>
          </ac:spMkLst>
        </pc:spChg>
      </pc:sldChg>
      <pc:sldChg chg="modSp add mod modNotesTx">
        <pc:chgData name="Arun Chauhan" userId="2e3880a4-00d7-4f5e-bc3f-bb576a5dee74" providerId="ADAL" clId="{70FF34F4-1791-46B6-B3D4-9A7833F0DF7A}" dt="2023-11-28T08:54:21.904" v="2750" actId="20577"/>
        <pc:sldMkLst>
          <pc:docMk/>
          <pc:sldMk cId="1943083984" sldId="609"/>
        </pc:sldMkLst>
        <pc:spChg chg="mod">
          <ac:chgData name="Arun Chauhan" userId="2e3880a4-00d7-4f5e-bc3f-bb576a5dee74" providerId="ADAL" clId="{70FF34F4-1791-46B6-B3D4-9A7833F0DF7A}" dt="2023-11-28T08:54:21.904" v="2750" actId="20577"/>
          <ac:spMkLst>
            <pc:docMk/>
            <pc:sldMk cId="1943083984" sldId="609"/>
            <ac:spMk id="6" creationId="{00000000-0000-0000-0000-000000000000}"/>
          </ac:spMkLst>
        </pc:spChg>
        <pc:spChg chg="mod">
          <ac:chgData name="Arun Chauhan" userId="2e3880a4-00d7-4f5e-bc3f-bb576a5dee74" providerId="ADAL" clId="{70FF34F4-1791-46B6-B3D4-9A7833F0DF7A}" dt="2023-11-28T08:04:08.085" v="220" actId="20577"/>
          <ac:spMkLst>
            <pc:docMk/>
            <pc:sldMk cId="1943083984" sldId="609"/>
            <ac:spMk id="28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CD06CF-B029-49E4-ABD8-A3840E64BB6B}" type="doc">
      <dgm:prSet loTypeId="urn:microsoft.com/office/officeart/2005/8/layout/default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A3921D8D-2715-4EAA-80D6-E504F8933CE2}">
      <dgm:prSet/>
      <dgm:spPr/>
      <dgm:t>
        <a:bodyPr/>
        <a:lstStyle/>
        <a:p>
          <a:pPr algn="ctr"/>
          <a:r>
            <a:rPr lang="en-US" b="1" dirty="0"/>
            <a:t>Policies not followed or not practicable </a:t>
          </a:r>
          <a:endParaRPr lang="en-GB" b="1" dirty="0"/>
        </a:p>
      </dgm:t>
    </dgm:pt>
    <dgm:pt modelId="{7C55A0D9-D60C-4CA0-B866-9004897620AA}" type="parTrans" cxnId="{E48A25E3-26B2-44D8-9642-6BB7CAA0B41C}">
      <dgm:prSet/>
      <dgm:spPr/>
      <dgm:t>
        <a:bodyPr/>
        <a:lstStyle/>
        <a:p>
          <a:pPr algn="ctr"/>
          <a:endParaRPr lang="en-US"/>
        </a:p>
      </dgm:t>
    </dgm:pt>
    <dgm:pt modelId="{BBE18590-0215-451E-90F5-2DFDF034B72F}" type="sibTrans" cxnId="{E48A25E3-26B2-44D8-9642-6BB7CAA0B41C}">
      <dgm:prSet/>
      <dgm:spPr/>
      <dgm:t>
        <a:bodyPr/>
        <a:lstStyle/>
        <a:p>
          <a:pPr algn="ctr"/>
          <a:endParaRPr lang="en-US"/>
        </a:p>
      </dgm:t>
    </dgm:pt>
    <dgm:pt modelId="{B33113AB-ECA9-4970-9F76-155644378B0B}">
      <dgm:prSet/>
      <dgm:spPr/>
      <dgm:t>
        <a:bodyPr/>
        <a:lstStyle/>
        <a:p>
          <a:pPr algn="ctr"/>
          <a:r>
            <a:rPr lang="en-GB" b="1" dirty="0"/>
            <a:t>Poor technology </a:t>
          </a:r>
        </a:p>
      </dgm:t>
    </dgm:pt>
    <dgm:pt modelId="{AAB34200-FBD4-446A-BB68-E3F11BDC640E}" type="parTrans" cxnId="{933D1AC2-9B71-4DD0-B2F6-2576863A020B}">
      <dgm:prSet/>
      <dgm:spPr/>
      <dgm:t>
        <a:bodyPr/>
        <a:lstStyle/>
        <a:p>
          <a:pPr algn="ctr"/>
          <a:endParaRPr lang="en-US"/>
        </a:p>
      </dgm:t>
    </dgm:pt>
    <dgm:pt modelId="{9053C80D-DF75-47DA-B4A3-41ED7502ED42}" type="sibTrans" cxnId="{933D1AC2-9B71-4DD0-B2F6-2576863A020B}">
      <dgm:prSet/>
      <dgm:spPr/>
      <dgm:t>
        <a:bodyPr/>
        <a:lstStyle/>
        <a:p>
          <a:pPr algn="ctr"/>
          <a:endParaRPr lang="en-US"/>
        </a:p>
      </dgm:t>
    </dgm:pt>
    <dgm:pt modelId="{0D87FC33-AE03-4900-AFB1-DDAD0BFCA1CD}">
      <dgm:prSet/>
      <dgm:spPr/>
      <dgm:t>
        <a:bodyPr/>
        <a:lstStyle/>
        <a:p>
          <a:pPr algn="ctr"/>
          <a:r>
            <a:rPr lang="en-US" b="1" dirty="0"/>
            <a:t>Due diligence on suppliers, employees and clients</a:t>
          </a:r>
          <a:endParaRPr lang="en-GB" b="1" dirty="0"/>
        </a:p>
      </dgm:t>
    </dgm:pt>
    <dgm:pt modelId="{1609049A-C45E-486B-A0C6-0B82AE18DAD9}" type="parTrans" cxnId="{EABD120F-4FC3-4EC9-8487-A3C0F3822139}">
      <dgm:prSet/>
      <dgm:spPr/>
      <dgm:t>
        <a:bodyPr/>
        <a:lstStyle/>
        <a:p>
          <a:pPr algn="ctr"/>
          <a:endParaRPr lang="en-US"/>
        </a:p>
      </dgm:t>
    </dgm:pt>
    <dgm:pt modelId="{034ACC9B-74F3-4FE1-8BDF-2BFB4E0D628C}" type="sibTrans" cxnId="{EABD120F-4FC3-4EC9-8487-A3C0F3822139}">
      <dgm:prSet/>
      <dgm:spPr/>
      <dgm:t>
        <a:bodyPr/>
        <a:lstStyle/>
        <a:p>
          <a:pPr algn="ctr"/>
          <a:endParaRPr lang="en-US"/>
        </a:p>
      </dgm:t>
    </dgm:pt>
    <dgm:pt modelId="{142FD559-49CE-4A75-8DCE-D0E7047991A1}">
      <dgm:prSet/>
      <dgm:spPr/>
      <dgm:t>
        <a:bodyPr/>
        <a:lstStyle/>
        <a:p>
          <a:pPr algn="ctr"/>
          <a:r>
            <a:rPr lang="en-US" b="1" dirty="0"/>
            <a:t>Lack of regular and meaningful staff training </a:t>
          </a:r>
          <a:endParaRPr lang="en-GB" b="1" dirty="0"/>
        </a:p>
      </dgm:t>
    </dgm:pt>
    <dgm:pt modelId="{09CA0EAB-0971-4C46-A111-CBE07B908D89}" type="parTrans" cxnId="{796A2D0A-E87A-4738-BC1A-FB986112D88E}">
      <dgm:prSet/>
      <dgm:spPr/>
      <dgm:t>
        <a:bodyPr/>
        <a:lstStyle/>
        <a:p>
          <a:pPr algn="ctr"/>
          <a:endParaRPr lang="en-US"/>
        </a:p>
      </dgm:t>
    </dgm:pt>
    <dgm:pt modelId="{AD6874E1-1664-454D-A968-1E172C64C03B}" type="sibTrans" cxnId="{796A2D0A-E87A-4738-BC1A-FB986112D88E}">
      <dgm:prSet/>
      <dgm:spPr/>
      <dgm:t>
        <a:bodyPr/>
        <a:lstStyle/>
        <a:p>
          <a:pPr algn="ctr"/>
          <a:endParaRPr lang="en-US"/>
        </a:p>
      </dgm:t>
    </dgm:pt>
    <dgm:pt modelId="{7D0BD45D-41BA-4AEA-A81F-C69A833375DC}">
      <dgm:prSet/>
      <dgm:spPr/>
      <dgm:t>
        <a:bodyPr/>
        <a:lstStyle/>
        <a:p>
          <a:pPr algn="ctr"/>
          <a:r>
            <a:rPr lang="en-US" b="1" dirty="0"/>
            <a:t>Fraud – how is it defined?</a:t>
          </a:r>
          <a:endParaRPr lang="en-GB" b="1" dirty="0"/>
        </a:p>
      </dgm:t>
    </dgm:pt>
    <dgm:pt modelId="{DD564D25-D2A7-42B3-8CBB-324600434F48}" type="parTrans" cxnId="{8E3AC68D-2851-4303-BA24-47E523478135}">
      <dgm:prSet/>
      <dgm:spPr/>
      <dgm:t>
        <a:bodyPr/>
        <a:lstStyle/>
        <a:p>
          <a:pPr algn="ctr"/>
          <a:endParaRPr lang="en-US"/>
        </a:p>
      </dgm:t>
    </dgm:pt>
    <dgm:pt modelId="{32D2C008-E9BE-4B38-8BB0-1CEFABA2DAB0}" type="sibTrans" cxnId="{8E3AC68D-2851-4303-BA24-47E523478135}">
      <dgm:prSet/>
      <dgm:spPr/>
      <dgm:t>
        <a:bodyPr/>
        <a:lstStyle/>
        <a:p>
          <a:pPr algn="ctr"/>
          <a:endParaRPr lang="en-US"/>
        </a:p>
      </dgm:t>
    </dgm:pt>
    <dgm:pt modelId="{5D61852B-DF7B-4E70-8832-017BA248D81F}">
      <dgm:prSet/>
      <dgm:spPr/>
      <dgm:t>
        <a:bodyPr/>
        <a:lstStyle/>
        <a:p>
          <a:pPr algn="ctr"/>
          <a:r>
            <a:rPr lang="en-GB" b="1" dirty="0"/>
            <a:t>Culture </a:t>
          </a:r>
        </a:p>
      </dgm:t>
    </dgm:pt>
    <dgm:pt modelId="{A7B5981C-4EBC-4252-81D9-24AF3DD87806}" type="parTrans" cxnId="{ACAB3DD2-5BFB-4700-A6E8-2C6D9DA07EE6}">
      <dgm:prSet/>
      <dgm:spPr/>
      <dgm:t>
        <a:bodyPr/>
        <a:lstStyle/>
        <a:p>
          <a:pPr algn="ctr"/>
          <a:endParaRPr lang="en-US"/>
        </a:p>
      </dgm:t>
    </dgm:pt>
    <dgm:pt modelId="{6162D6EB-FFD5-4D69-BA09-FF90BF92C67A}" type="sibTrans" cxnId="{ACAB3DD2-5BFB-4700-A6E8-2C6D9DA07EE6}">
      <dgm:prSet/>
      <dgm:spPr/>
      <dgm:t>
        <a:bodyPr/>
        <a:lstStyle/>
        <a:p>
          <a:pPr algn="ctr"/>
          <a:endParaRPr lang="en-US"/>
        </a:p>
      </dgm:t>
    </dgm:pt>
    <dgm:pt modelId="{757AA8BF-CC5D-48CA-9CAF-0F3BD567A74D}" type="pres">
      <dgm:prSet presAssocID="{E3CD06CF-B029-49E4-ABD8-A3840E64BB6B}" presName="diagram" presStyleCnt="0">
        <dgm:presLayoutVars>
          <dgm:dir/>
          <dgm:resizeHandles val="exact"/>
        </dgm:presLayoutVars>
      </dgm:prSet>
      <dgm:spPr/>
    </dgm:pt>
    <dgm:pt modelId="{770EDBB3-BBAE-4D57-88DB-ED4D1FCD608D}" type="pres">
      <dgm:prSet presAssocID="{A3921D8D-2715-4EAA-80D6-E504F8933CE2}" presName="node" presStyleLbl="node1" presStyleIdx="0" presStyleCnt="6">
        <dgm:presLayoutVars>
          <dgm:bulletEnabled val="1"/>
        </dgm:presLayoutVars>
      </dgm:prSet>
      <dgm:spPr/>
    </dgm:pt>
    <dgm:pt modelId="{2D70007D-8580-49F3-9368-9D32F38A7400}" type="pres">
      <dgm:prSet presAssocID="{BBE18590-0215-451E-90F5-2DFDF034B72F}" presName="sibTrans" presStyleCnt="0"/>
      <dgm:spPr/>
    </dgm:pt>
    <dgm:pt modelId="{6F063F16-7BDD-4DC0-8E54-1FA5E0D269A4}" type="pres">
      <dgm:prSet presAssocID="{B33113AB-ECA9-4970-9F76-155644378B0B}" presName="node" presStyleLbl="node1" presStyleIdx="1" presStyleCnt="6">
        <dgm:presLayoutVars>
          <dgm:bulletEnabled val="1"/>
        </dgm:presLayoutVars>
      </dgm:prSet>
      <dgm:spPr/>
    </dgm:pt>
    <dgm:pt modelId="{EAA1F8A5-28CE-4B4C-AEC8-C5ED9BA00011}" type="pres">
      <dgm:prSet presAssocID="{9053C80D-DF75-47DA-B4A3-41ED7502ED42}" presName="sibTrans" presStyleCnt="0"/>
      <dgm:spPr/>
    </dgm:pt>
    <dgm:pt modelId="{0CD8DE46-F431-421A-8181-E3AA583E9241}" type="pres">
      <dgm:prSet presAssocID="{0D87FC33-AE03-4900-AFB1-DDAD0BFCA1CD}" presName="node" presStyleLbl="node1" presStyleIdx="2" presStyleCnt="6">
        <dgm:presLayoutVars>
          <dgm:bulletEnabled val="1"/>
        </dgm:presLayoutVars>
      </dgm:prSet>
      <dgm:spPr/>
    </dgm:pt>
    <dgm:pt modelId="{FC0695E1-EF58-4F1D-A523-904EE3427D2B}" type="pres">
      <dgm:prSet presAssocID="{034ACC9B-74F3-4FE1-8BDF-2BFB4E0D628C}" presName="sibTrans" presStyleCnt="0"/>
      <dgm:spPr/>
    </dgm:pt>
    <dgm:pt modelId="{213CFDED-9B92-4B6E-BC3B-60BF7165A2F2}" type="pres">
      <dgm:prSet presAssocID="{142FD559-49CE-4A75-8DCE-D0E7047991A1}" presName="node" presStyleLbl="node1" presStyleIdx="3" presStyleCnt="6">
        <dgm:presLayoutVars>
          <dgm:bulletEnabled val="1"/>
        </dgm:presLayoutVars>
      </dgm:prSet>
      <dgm:spPr/>
    </dgm:pt>
    <dgm:pt modelId="{7A6D10F1-6986-4512-8193-EC529700C426}" type="pres">
      <dgm:prSet presAssocID="{AD6874E1-1664-454D-A968-1E172C64C03B}" presName="sibTrans" presStyleCnt="0"/>
      <dgm:spPr/>
    </dgm:pt>
    <dgm:pt modelId="{3903AD2D-8ABD-44A9-AC73-392DD6D09502}" type="pres">
      <dgm:prSet presAssocID="{7D0BD45D-41BA-4AEA-A81F-C69A833375DC}" presName="node" presStyleLbl="node1" presStyleIdx="4" presStyleCnt="6">
        <dgm:presLayoutVars>
          <dgm:bulletEnabled val="1"/>
        </dgm:presLayoutVars>
      </dgm:prSet>
      <dgm:spPr/>
    </dgm:pt>
    <dgm:pt modelId="{869C74E6-F27F-4793-80B6-B11660069AA9}" type="pres">
      <dgm:prSet presAssocID="{32D2C008-E9BE-4B38-8BB0-1CEFABA2DAB0}" presName="sibTrans" presStyleCnt="0"/>
      <dgm:spPr/>
    </dgm:pt>
    <dgm:pt modelId="{F912EC43-12AB-443F-982D-00AEBA141394}" type="pres">
      <dgm:prSet presAssocID="{5D61852B-DF7B-4E70-8832-017BA248D81F}" presName="node" presStyleLbl="node1" presStyleIdx="5" presStyleCnt="6">
        <dgm:presLayoutVars>
          <dgm:bulletEnabled val="1"/>
        </dgm:presLayoutVars>
      </dgm:prSet>
      <dgm:spPr/>
    </dgm:pt>
  </dgm:ptLst>
  <dgm:cxnLst>
    <dgm:cxn modelId="{796A2D0A-E87A-4738-BC1A-FB986112D88E}" srcId="{E3CD06CF-B029-49E4-ABD8-A3840E64BB6B}" destId="{142FD559-49CE-4A75-8DCE-D0E7047991A1}" srcOrd="3" destOrd="0" parTransId="{09CA0EAB-0971-4C46-A111-CBE07B908D89}" sibTransId="{AD6874E1-1664-454D-A968-1E172C64C03B}"/>
    <dgm:cxn modelId="{EABD120F-4FC3-4EC9-8487-A3C0F3822139}" srcId="{E3CD06CF-B029-49E4-ABD8-A3840E64BB6B}" destId="{0D87FC33-AE03-4900-AFB1-DDAD0BFCA1CD}" srcOrd="2" destOrd="0" parTransId="{1609049A-C45E-486B-A0C6-0B82AE18DAD9}" sibTransId="{034ACC9B-74F3-4FE1-8BDF-2BFB4E0D628C}"/>
    <dgm:cxn modelId="{89E52B22-B40B-4B83-8961-760CCD37B877}" type="presOf" srcId="{B33113AB-ECA9-4970-9F76-155644378B0B}" destId="{6F063F16-7BDD-4DC0-8E54-1FA5E0D269A4}" srcOrd="0" destOrd="0" presId="urn:microsoft.com/office/officeart/2005/8/layout/default"/>
    <dgm:cxn modelId="{E21C2426-EE62-4573-A92D-4286D45551DB}" type="presOf" srcId="{7D0BD45D-41BA-4AEA-A81F-C69A833375DC}" destId="{3903AD2D-8ABD-44A9-AC73-392DD6D09502}" srcOrd="0" destOrd="0" presId="urn:microsoft.com/office/officeart/2005/8/layout/default"/>
    <dgm:cxn modelId="{8F0EEA5F-4B9F-4591-A935-A16D10FF87DA}" type="presOf" srcId="{0D87FC33-AE03-4900-AFB1-DDAD0BFCA1CD}" destId="{0CD8DE46-F431-421A-8181-E3AA583E9241}" srcOrd="0" destOrd="0" presId="urn:microsoft.com/office/officeart/2005/8/layout/default"/>
    <dgm:cxn modelId="{8E3AC68D-2851-4303-BA24-47E523478135}" srcId="{E3CD06CF-B029-49E4-ABD8-A3840E64BB6B}" destId="{7D0BD45D-41BA-4AEA-A81F-C69A833375DC}" srcOrd="4" destOrd="0" parTransId="{DD564D25-D2A7-42B3-8CBB-324600434F48}" sibTransId="{32D2C008-E9BE-4B38-8BB0-1CEFABA2DAB0}"/>
    <dgm:cxn modelId="{22A6069D-15E3-40CF-A5BF-345556C12F57}" type="presOf" srcId="{E3CD06CF-B029-49E4-ABD8-A3840E64BB6B}" destId="{757AA8BF-CC5D-48CA-9CAF-0F3BD567A74D}" srcOrd="0" destOrd="0" presId="urn:microsoft.com/office/officeart/2005/8/layout/default"/>
    <dgm:cxn modelId="{7C761D9D-130C-4495-ADD6-C64CAA33E1DD}" type="presOf" srcId="{A3921D8D-2715-4EAA-80D6-E504F8933CE2}" destId="{770EDBB3-BBAE-4D57-88DB-ED4D1FCD608D}" srcOrd="0" destOrd="0" presId="urn:microsoft.com/office/officeart/2005/8/layout/default"/>
    <dgm:cxn modelId="{933D1AC2-9B71-4DD0-B2F6-2576863A020B}" srcId="{E3CD06CF-B029-49E4-ABD8-A3840E64BB6B}" destId="{B33113AB-ECA9-4970-9F76-155644378B0B}" srcOrd="1" destOrd="0" parTransId="{AAB34200-FBD4-446A-BB68-E3F11BDC640E}" sibTransId="{9053C80D-DF75-47DA-B4A3-41ED7502ED42}"/>
    <dgm:cxn modelId="{ACAB3DD2-5BFB-4700-A6E8-2C6D9DA07EE6}" srcId="{E3CD06CF-B029-49E4-ABD8-A3840E64BB6B}" destId="{5D61852B-DF7B-4E70-8832-017BA248D81F}" srcOrd="5" destOrd="0" parTransId="{A7B5981C-4EBC-4252-81D9-24AF3DD87806}" sibTransId="{6162D6EB-FFD5-4D69-BA09-FF90BF92C67A}"/>
    <dgm:cxn modelId="{ACC9AAD7-1FD1-4401-BFF6-E3744E5AE5E2}" type="presOf" srcId="{5D61852B-DF7B-4E70-8832-017BA248D81F}" destId="{F912EC43-12AB-443F-982D-00AEBA141394}" srcOrd="0" destOrd="0" presId="urn:microsoft.com/office/officeart/2005/8/layout/default"/>
    <dgm:cxn modelId="{617C8BE2-E64E-462B-9DA1-7424871C2A35}" type="presOf" srcId="{142FD559-49CE-4A75-8DCE-D0E7047991A1}" destId="{213CFDED-9B92-4B6E-BC3B-60BF7165A2F2}" srcOrd="0" destOrd="0" presId="urn:microsoft.com/office/officeart/2005/8/layout/default"/>
    <dgm:cxn modelId="{E48A25E3-26B2-44D8-9642-6BB7CAA0B41C}" srcId="{E3CD06CF-B029-49E4-ABD8-A3840E64BB6B}" destId="{A3921D8D-2715-4EAA-80D6-E504F8933CE2}" srcOrd="0" destOrd="0" parTransId="{7C55A0D9-D60C-4CA0-B866-9004897620AA}" sibTransId="{BBE18590-0215-451E-90F5-2DFDF034B72F}"/>
    <dgm:cxn modelId="{6A2D2F40-29BB-4FF0-8AE7-CD03CD96621B}" type="presParOf" srcId="{757AA8BF-CC5D-48CA-9CAF-0F3BD567A74D}" destId="{770EDBB3-BBAE-4D57-88DB-ED4D1FCD608D}" srcOrd="0" destOrd="0" presId="urn:microsoft.com/office/officeart/2005/8/layout/default"/>
    <dgm:cxn modelId="{190C2253-0992-43D6-824F-3893EA6676DF}" type="presParOf" srcId="{757AA8BF-CC5D-48CA-9CAF-0F3BD567A74D}" destId="{2D70007D-8580-49F3-9368-9D32F38A7400}" srcOrd="1" destOrd="0" presId="urn:microsoft.com/office/officeart/2005/8/layout/default"/>
    <dgm:cxn modelId="{C992AF76-8B5D-4DC0-9FC2-48E470C03547}" type="presParOf" srcId="{757AA8BF-CC5D-48CA-9CAF-0F3BD567A74D}" destId="{6F063F16-7BDD-4DC0-8E54-1FA5E0D269A4}" srcOrd="2" destOrd="0" presId="urn:microsoft.com/office/officeart/2005/8/layout/default"/>
    <dgm:cxn modelId="{6F1C6A15-9105-486D-BCAB-8BD107E5E6C0}" type="presParOf" srcId="{757AA8BF-CC5D-48CA-9CAF-0F3BD567A74D}" destId="{EAA1F8A5-28CE-4B4C-AEC8-C5ED9BA00011}" srcOrd="3" destOrd="0" presId="urn:microsoft.com/office/officeart/2005/8/layout/default"/>
    <dgm:cxn modelId="{A4C58219-3605-4F51-8C11-2DD4A210AA5B}" type="presParOf" srcId="{757AA8BF-CC5D-48CA-9CAF-0F3BD567A74D}" destId="{0CD8DE46-F431-421A-8181-E3AA583E9241}" srcOrd="4" destOrd="0" presId="urn:microsoft.com/office/officeart/2005/8/layout/default"/>
    <dgm:cxn modelId="{70F1FAAD-D42C-4B0D-91B5-B12493FDD123}" type="presParOf" srcId="{757AA8BF-CC5D-48CA-9CAF-0F3BD567A74D}" destId="{FC0695E1-EF58-4F1D-A523-904EE3427D2B}" srcOrd="5" destOrd="0" presId="urn:microsoft.com/office/officeart/2005/8/layout/default"/>
    <dgm:cxn modelId="{5D49FF8C-51D4-4C27-95B9-AFF1A8A35E97}" type="presParOf" srcId="{757AA8BF-CC5D-48CA-9CAF-0F3BD567A74D}" destId="{213CFDED-9B92-4B6E-BC3B-60BF7165A2F2}" srcOrd="6" destOrd="0" presId="urn:microsoft.com/office/officeart/2005/8/layout/default"/>
    <dgm:cxn modelId="{DF6A950F-1B29-41CF-BF2D-F5B586DAA321}" type="presParOf" srcId="{757AA8BF-CC5D-48CA-9CAF-0F3BD567A74D}" destId="{7A6D10F1-6986-4512-8193-EC529700C426}" srcOrd="7" destOrd="0" presId="urn:microsoft.com/office/officeart/2005/8/layout/default"/>
    <dgm:cxn modelId="{96582E72-F171-411B-81F6-AB8284B39C96}" type="presParOf" srcId="{757AA8BF-CC5D-48CA-9CAF-0F3BD567A74D}" destId="{3903AD2D-8ABD-44A9-AC73-392DD6D09502}" srcOrd="8" destOrd="0" presId="urn:microsoft.com/office/officeart/2005/8/layout/default"/>
    <dgm:cxn modelId="{949D6360-0D39-4E5D-970D-FB70886B471E}" type="presParOf" srcId="{757AA8BF-CC5D-48CA-9CAF-0F3BD567A74D}" destId="{869C74E6-F27F-4793-80B6-B11660069AA9}" srcOrd="9" destOrd="0" presId="urn:microsoft.com/office/officeart/2005/8/layout/default"/>
    <dgm:cxn modelId="{BF8DB674-AE7B-40A0-9823-748668F52DC7}" type="presParOf" srcId="{757AA8BF-CC5D-48CA-9CAF-0F3BD567A74D}" destId="{F912EC43-12AB-443F-982D-00AEBA14139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0EDBB3-BBAE-4D57-88DB-ED4D1FCD608D}">
      <dsp:nvSpPr>
        <dsp:cNvPr id="0" name=""/>
        <dsp:cNvSpPr/>
      </dsp:nvSpPr>
      <dsp:spPr>
        <a:xfrm>
          <a:off x="0" y="529162"/>
          <a:ext cx="3191448" cy="19148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Policies not followed or not practicable </a:t>
          </a:r>
          <a:endParaRPr lang="en-GB" sz="3000" b="1" kern="1200" dirty="0"/>
        </a:p>
      </dsp:txBody>
      <dsp:txXfrm>
        <a:off x="0" y="529162"/>
        <a:ext cx="3191448" cy="1914869"/>
      </dsp:txXfrm>
    </dsp:sp>
    <dsp:sp modelId="{6F063F16-7BDD-4DC0-8E54-1FA5E0D269A4}">
      <dsp:nvSpPr>
        <dsp:cNvPr id="0" name=""/>
        <dsp:cNvSpPr/>
      </dsp:nvSpPr>
      <dsp:spPr>
        <a:xfrm>
          <a:off x="3510593" y="529162"/>
          <a:ext cx="3191448" cy="19148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b="1" kern="1200" dirty="0"/>
            <a:t>Poor technology </a:t>
          </a:r>
        </a:p>
      </dsp:txBody>
      <dsp:txXfrm>
        <a:off x="3510593" y="529162"/>
        <a:ext cx="3191448" cy="1914869"/>
      </dsp:txXfrm>
    </dsp:sp>
    <dsp:sp modelId="{0CD8DE46-F431-421A-8181-E3AA583E9241}">
      <dsp:nvSpPr>
        <dsp:cNvPr id="0" name=""/>
        <dsp:cNvSpPr/>
      </dsp:nvSpPr>
      <dsp:spPr>
        <a:xfrm>
          <a:off x="7021187" y="529162"/>
          <a:ext cx="3191448" cy="19148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Due diligence on suppliers, employees and clients</a:t>
          </a:r>
          <a:endParaRPr lang="en-GB" sz="3000" b="1" kern="1200" dirty="0"/>
        </a:p>
      </dsp:txBody>
      <dsp:txXfrm>
        <a:off x="7021187" y="529162"/>
        <a:ext cx="3191448" cy="1914869"/>
      </dsp:txXfrm>
    </dsp:sp>
    <dsp:sp modelId="{213CFDED-9B92-4B6E-BC3B-60BF7165A2F2}">
      <dsp:nvSpPr>
        <dsp:cNvPr id="0" name=""/>
        <dsp:cNvSpPr/>
      </dsp:nvSpPr>
      <dsp:spPr>
        <a:xfrm>
          <a:off x="0" y="2763176"/>
          <a:ext cx="3191448" cy="19148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Lack of regular and meaningful staff training </a:t>
          </a:r>
          <a:endParaRPr lang="en-GB" sz="3000" b="1" kern="1200" dirty="0"/>
        </a:p>
      </dsp:txBody>
      <dsp:txXfrm>
        <a:off x="0" y="2763176"/>
        <a:ext cx="3191448" cy="1914869"/>
      </dsp:txXfrm>
    </dsp:sp>
    <dsp:sp modelId="{3903AD2D-8ABD-44A9-AC73-392DD6D09502}">
      <dsp:nvSpPr>
        <dsp:cNvPr id="0" name=""/>
        <dsp:cNvSpPr/>
      </dsp:nvSpPr>
      <dsp:spPr>
        <a:xfrm>
          <a:off x="3510593" y="2763176"/>
          <a:ext cx="3191448" cy="19148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Fraud – how is it defined?</a:t>
          </a:r>
          <a:endParaRPr lang="en-GB" sz="3000" b="1" kern="1200" dirty="0"/>
        </a:p>
      </dsp:txBody>
      <dsp:txXfrm>
        <a:off x="3510593" y="2763176"/>
        <a:ext cx="3191448" cy="1914869"/>
      </dsp:txXfrm>
    </dsp:sp>
    <dsp:sp modelId="{F912EC43-12AB-443F-982D-00AEBA141394}">
      <dsp:nvSpPr>
        <dsp:cNvPr id="0" name=""/>
        <dsp:cNvSpPr/>
      </dsp:nvSpPr>
      <dsp:spPr>
        <a:xfrm>
          <a:off x="7021187" y="2763176"/>
          <a:ext cx="3191448" cy="19148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b="1" kern="1200" dirty="0"/>
            <a:t>Culture </a:t>
          </a:r>
        </a:p>
      </dsp:txBody>
      <dsp:txXfrm>
        <a:off x="7021187" y="2763176"/>
        <a:ext cx="3191448" cy="19148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9" cy="4661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9" cy="4661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3ED35-6EFC-409A-B1DD-7CB1B6B66416}" type="datetimeFigureOut">
              <a:rPr lang="en-GB" smtClean="0"/>
              <a:t>28/11/2023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6" y="4470837"/>
            <a:ext cx="5603240" cy="365795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3936"/>
            <a:ext cx="3035089" cy="4661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1" y="8823936"/>
            <a:ext cx="3035089" cy="4661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55F1C-24AB-4340-89F0-4B8CAD8998F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9573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093D8-228B-4AD2-8D92-47A9240F5B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887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093D8-228B-4AD2-8D92-47A9240F5B8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393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093D8-228B-4AD2-8D92-47A9240F5B8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488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Restaurant question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093D8-228B-4AD2-8D92-47A9240F5B8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610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Right thing for me not the right thing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B55F1C-24AB-4340-89F0-4B8CAD8998F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3490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55F1C-24AB-4340-89F0-4B8CAD8998F2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2963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Arial" panose="020B0604020202020204" pitchFamily="34" charset="0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093D8-228B-4AD2-8D92-47A9240F5B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3147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093D8-228B-4AD2-8D92-47A9240F5B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1058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Benford’s law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Based on the plausible assumption that people who fabricate figures tend to distribute their digits fairly uniformly, a simple comparison of first-digit 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093D8-228B-4AD2-8D92-47A9240F5B8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7091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093D8-228B-4AD2-8D92-47A9240F5B8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0571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093D8-228B-4AD2-8D92-47A9240F5B8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767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55F1C-24AB-4340-89F0-4B8CAD8998F2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78633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Fraud education is a two way conversation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093D8-228B-4AD2-8D92-47A9240F5B8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8332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093D8-228B-4AD2-8D92-47A9240F5B8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7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55F1C-24AB-4340-89F0-4B8CAD8998F2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28528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7CCD78-0B5E-4227-8E8E-C9E530FAA0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8925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PHOTO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B55F1C-24AB-4340-89F0-4B8CAD8998F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6160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093D8-228B-4AD2-8D92-47A9240F5B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431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093D8-228B-4AD2-8D92-47A9240F5B8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912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093D8-228B-4AD2-8D92-47A9240F5B8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663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093D8-228B-4AD2-8D92-47A9240F5B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385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card testing attacks, where fraudsters can test thousands of stolen cards on a retailer's platform through automated scripts, all in a matter of seconds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https://fortune.com/2023/08/14/amazon-fake-reviews-problem-generative-ai-summaries-andy-jassy/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093D8-228B-4AD2-8D92-47A9240F5B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719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093D8-228B-4AD2-8D92-47A9240F5B8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887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093D8-228B-4AD2-8D92-47A9240F5B8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64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•	Wirecard founded in 1999, Wirecard went from a payment-processing company for porn and online gambling to a tech company that was, at one point, worth $28bn.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•	Thanks to the Financial Times’ courageous reporting, in particular Dan McCrum, the truth was finally revealed and Wirecard crashed into insolvency in June 2020.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•	Four lines of defence failed – company’s internal control system, its supervisory board, the financial regulator (BaFin in Germany) and external audit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•	In June 2020 when EY (WireCard’s auditor) said it had been provided false information, could not sign off on the  company’s 2019 accounts, and could not confirm whether two billions dollars (¼ 	of the balance sheet) even existed.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•	EY produced a clean audit for Wirecard’s financials from 2009 to 2018.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•	As revealed by KPMG's special audit, Wirecard's long time auditor EY failed to verify the existence of cash reserves in what appeared to be fraudulent bank statements.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•	EY’s worldwide chairman, expressed regret that fraud at Wirecard had gone undetected and promised clients that the company would “raise the bar” to improve its standards.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All about roundtripping - Round tripping occurs when one company sells assets to another party in order to generate sales, and later buys back the assets.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093D8-228B-4AD2-8D92-47A9240F5B8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098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A66B-740E-4D54-9454-96A6D033276A}" type="datetimeFigureOut">
              <a:rPr lang="en-US" smtClean="0"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08B6-7C3B-4AC3-8ACC-C1E0B3AAB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073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A66B-740E-4D54-9454-96A6D033276A}" type="datetimeFigureOut">
              <a:rPr lang="en-US" smtClean="0"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08B6-7C3B-4AC3-8ACC-C1E0B3AAB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41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A66B-740E-4D54-9454-96A6D033276A}" type="datetimeFigureOut">
              <a:rPr lang="en-US" smtClean="0"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08B6-7C3B-4AC3-8ACC-C1E0B3AAB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05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9A7FC07-781B-3B47-8376-EF1F3E6BD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2" y="548684"/>
            <a:ext cx="372759" cy="12241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71" y="0"/>
            <a:ext cx="10008000" cy="146291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772816"/>
            <a:ext cx="4788000" cy="4824536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A826110-2867-8E41-996F-7FF8A4EA5AA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651371" y="1772816"/>
            <a:ext cx="4788000" cy="4824536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CD028A-F7A3-2C4A-859C-49115F46E1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62" t="7780" b="77522"/>
          <a:stretch/>
        </p:blipFill>
        <p:spPr>
          <a:xfrm>
            <a:off x="2" y="548683"/>
            <a:ext cx="279892" cy="12241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A8A0AD-D50F-42DA-9E36-CC32C6509A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3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437" r="67385"/>
          <a:stretch/>
        </p:blipFill>
        <p:spPr>
          <a:xfrm>
            <a:off x="10513321" y="0"/>
            <a:ext cx="1678681" cy="171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052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A66B-740E-4D54-9454-96A6D033276A}" type="datetimeFigureOut">
              <a:rPr lang="en-US" smtClean="0"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08B6-7C3B-4AC3-8ACC-C1E0B3AAB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82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A66B-740E-4D54-9454-96A6D033276A}" type="datetimeFigureOut">
              <a:rPr lang="en-US" smtClean="0"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08B6-7C3B-4AC3-8ACC-C1E0B3AAB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65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A66B-740E-4D54-9454-96A6D033276A}" type="datetimeFigureOut">
              <a:rPr lang="en-US" smtClean="0"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08B6-7C3B-4AC3-8ACC-C1E0B3AAB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921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A66B-740E-4D54-9454-96A6D033276A}" type="datetimeFigureOut">
              <a:rPr lang="en-US" smtClean="0"/>
              <a:t>11/28/2023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08B6-7C3B-4AC3-8ACC-C1E0B3AAB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351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A66B-740E-4D54-9454-96A6D033276A}" type="datetimeFigureOut">
              <a:rPr lang="en-US" smtClean="0"/>
              <a:t>11/28/2023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08B6-7C3B-4AC3-8ACC-C1E0B3AAB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8028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A66B-740E-4D54-9454-96A6D033276A}" type="datetimeFigureOut">
              <a:rPr lang="en-US" smtClean="0"/>
              <a:t>11/28/2023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08B6-7C3B-4AC3-8ACC-C1E0B3AAB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5214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A66B-740E-4D54-9454-96A6D033276A}" type="datetimeFigureOut">
              <a:rPr lang="en-US" smtClean="0"/>
              <a:t>11/28/2023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08B6-7C3B-4AC3-8ACC-C1E0B3AAB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779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A66B-740E-4D54-9454-96A6D033276A}" type="datetimeFigureOut">
              <a:rPr lang="en-US" smtClean="0"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08B6-7C3B-4AC3-8ACC-C1E0B3AAB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8233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A66B-740E-4D54-9454-96A6D033276A}" type="datetimeFigureOut">
              <a:rPr lang="en-US" smtClean="0"/>
              <a:t>11/28/2023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08B6-7C3B-4AC3-8ACC-C1E0B3AAB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8352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A66B-740E-4D54-9454-96A6D033276A}" type="datetimeFigureOut">
              <a:rPr lang="en-US" smtClean="0"/>
              <a:t>11/28/2023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08B6-7C3B-4AC3-8ACC-C1E0B3AAB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129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A66B-740E-4D54-9454-96A6D033276A}" type="datetimeFigureOut">
              <a:rPr lang="en-US" smtClean="0"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08B6-7C3B-4AC3-8ACC-C1E0B3AAB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4691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A66B-740E-4D54-9454-96A6D033276A}" type="datetimeFigureOut">
              <a:rPr lang="en-US" smtClean="0"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08B6-7C3B-4AC3-8ACC-C1E0B3AAB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7477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9A7FC07-781B-3B47-8376-EF1F3E6BD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2" y="548684"/>
            <a:ext cx="372759" cy="12241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71" y="0"/>
            <a:ext cx="10008000" cy="146291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772816"/>
            <a:ext cx="4788000" cy="4824536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A826110-2867-8E41-996F-7FF8A4EA5AA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651371" y="1772816"/>
            <a:ext cx="4788000" cy="4824536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CD028A-F7A3-2C4A-859C-49115F46E1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62" t="7780" b="77522"/>
          <a:stretch/>
        </p:blipFill>
        <p:spPr>
          <a:xfrm>
            <a:off x="2" y="548683"/>
            <a:ext cx="279892" cy="12241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A8A0AD-D50F-42DA-9E36-CC32C6509A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3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437" r="67385"/>
          <a:stretch/>
        </p:blipFill>
        <p:spPr>
          <a:xfrm>
            <a:off x="10513321" y="0"/>
            <a:ext cx="1678681" cy="171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4833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6D64-737F-465C-8266-A653E4844833}" type="datetime1">
              <a:rPr lang="en-US" smtClean="0"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08B6-7C3B-4AC3-8ACC-C1E0B3AAB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6221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85AD1-2B3E-45FA-92B2-860420F6879D}" type="datetime1">
              <a:rPr lang="en-US" smtClean="0"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08B6-7C3B-4AC3-8ACC-C1E0B3AAB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0297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D0A2-8A4A-460C-98B0-A000B5532677}" type="datetime1">
              <a:rPr lang="en-US" smtClean="0"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08B6-7C3B-4AC3-8ACC-C1E0B3AAB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6744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CA5B-1A18-4E9D-804A-5890A20767CF}" type="datetime1">
              <a:rPr lang="en-US" smtClean="0"/>
              <a:t>11/28/2023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08B6-7C3B-4AC3-8ACC-C1E0B3AAB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2412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A6047-8CED-47FC-805B-37F521F5F668}" type="datetime1">
              <a:rPr lang="en-US" smtClean="0"/>
              <a:t>11/28/2023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08B6-7C3B-4AC3-8ACC-C1E0B3AAB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717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A66B-740E-4D54-9454-96A6D033276A}" type="datetimeFigureOut">
              <a:rPr lang="en-US" smtClean="0"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08B6-7C3B-4AC3-8ACC-C1E0B3AAB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5372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6DDEC-70B3-462C-8E86-0A3B09D03275}" type="datetime1">
              <a:rPr lang="en-US" smtClean="0"/>
              <a:t>11/28/2023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08B6-7C3B-4AC3-8ACC-C1E0B3AAB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9042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03CB3-0F6D-493C-8A45-4F68D2B965B5}" type="datetime1">
              <a:rPr lang="en-US" smtClean="0"/>
              <a:t>11/28/2023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08B6-7C3B-4AC3-8ACC-C1E0B3AAB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0818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917D-65E2-44F2-8B70-018983654058}" type="datetime1">
              <a:rPr lang="en-US" smtClean="0"/>
              <a:t>11/28/2023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08B6-7C3B-4AC3-8ACC-C1E0B3AAB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7541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4DD4-F37C-4329-9936-6EAE2E0C5261}" type="datetime1">
              <a:rPr lang="en-US" smtClean="0"/>
              <a:t>11/28/2023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08B6-7C3B-4AC3-8ACC-C1E0B3AAB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9125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6CD2B-0069-44C6-ABF2-A30780F32838}" type="datetime1">
              <a:rPr lang="en-US" smtClean="0"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08B6-7C3B-4AC3-8ACC-C1E0B3AAB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4429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DDAC-DD32-4561-87BD-F80270A5A603}" type="datetime1">
              <a:rPr lang="en-US" smtClean="0"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08B6-7C3B-4AC3-8ACC-C1E0B3AAB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5397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9A7FC07-781B-3B47-8376-EF1F3E6BD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1" y="548682"/>
            <a:ext cx="372759" cy="12241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70" y="0"/>
            <a:ext cx="10008000" cy="146291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772816"/>
            <a:ext cx="4788000" cy="4824536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A826110-2867-8E41-996F-7FF8A4EA5AA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651370" y="1772816"/>
            <a:ext cx="4788000" cy="4824536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CD028A-F7A3-2C4A-859C-49115F46E1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62" t="7780" b="77522"/>
          <a:stretch/>
        </p:blipFill>
        <p:spPr>
          <a:xfrm>
            <a:off x="1" y="548681"/>
            <a:ext cx="279892" cy="12241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A8A0AD-D50F-42DA-9E36-CC32C6509A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3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437" r="67385"/>
          <a:stretch/>
        </p:blipFill>
        <p:spPr>
          <a:xfrm>
            <a:off x="10513319" y="0"/>
            <a:ext cx="1678681" cy="171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066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A66B-740E-4D54-9454-96A6D033276A}" type="datetimeFigureOut">
              <a:rPr lang="en-US" smtClean="0"/>
              <a:t>11/28/2023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08B6-7C3B-4AC3-8ACC-C1E0B3AAB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87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A66B-740E-4D54-9454-96A6D033276A}" type="datetimeFigureOut">
              <a:rPr lang="en-US" smtClean="0"/>
              <a:t>11/28/2023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08B6-7C3B-4AC3-8ACC-C1E0B3AAB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235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A66B-740E-4D54-9454-96A6D033276A}" type="datetimeFigureOut">
              <a:rPr lang="en-US" smtClean="0"/>
              <a:t>11/28/2023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08B6-7C3B-4AC3-8ACC-C1E0B3AAB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95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A66B-740E-4D54-9454-96A6D033276A}" type="datetimeFigureOut">
              <a:rPr lang="en-US" smtClean="0"/>
              <a:t>11/28/2023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08B6-7C3B-4AC3-8ACC-C1E0B3AAB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241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A66B-740E-4D54-9454-96A6D033276A}" type="datetimeFigureOut">
              <a:rPr lang="en-US" smtClean="0"/>
              <a:t>11/28/2023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08B6-7C3B-4AC3-8ACC-C1E0B3AAB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481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A66B-740E-4D54-9454-96A6D033276A}" type="datetimeFigureOut">
              <a:rPr lang="en-US" smtClean="0"/>
              <a:t>11/28/2023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08B6-7C3B-4AC3-8ACC-C1E0B3AAB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296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9A66B-740E-4D54-9454-96A6D033276A}" type="datetimeFigureOut">
              <a:rPr lang="en-US" smtClean="0"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808B6-7C3B-4AC3-8ACC-C1E0B3AAB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2527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9A66B-740E-4D54-9454-96A6D033276A}" type="datetimeFigureOut">
              <a:rPr lang="en-US" smtClean="0"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808B6-7C3B-4AC3-8ACC-C1E0B3AAB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108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12FE6-2E43-49D8-B5AB-9CE2664DF045}" type="datetime1">
              <a:rPr lang="en-US" smtClean="0"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808B6-7C3B-4AC3-8ACC-C1E0B3AAB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1916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1D4646F-902B-39AB-9CBF-1770C60CD6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46" t="-34458" r="33543" b="45615"/>
          <a:stretch/>
        </p:blipFill>
        <p:spPr>
          <a:xfrm>
            <a:off x="0" y="-1847593"/>
            <a:ext cx="12192000" cy="826828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FAF0AAF-3E05-4FCB-9C0B-3B87835FDD6A}"/>
              </a:ext>
            </a:extLst>
          </p:cNvPr>
          <p:cNvSpPr txBox="1"/>
          <p:nvPr/>
        </p:nvSpPr>
        <p:spPr>
          <a:xfrm>
            <a:off x="487986" y="6043536"/>
            <a:ext cx="3183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www.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tenetlaw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.co.uk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943257-A862-94B3-1C27-A0E19AF6A9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9592" y="4993243"/>
            <a:ext cx="3796000" cy="1191445"/>
          </a:xfrm>
          <a:prstGeom prst="rect">
            <a:avLst/>
          </a:prstGeom>
        </p:spPr>
      </p:pic>
      <p:sp>
        <p:nvSpPr>
          <p:cNvPr id="4" name="Title 6">
            <a:extLst>
              <a:ext uri="{FF2B5EF4-FFF2-40B4-BE49-F238E27FC236}">
                <a16:creationId xmlns:a16="http://schemas.microsoft.com/office/drawing/2014/main" id="{A2F5346D-E7E0-8FC0-3819-4BCE492EC993}"/>
              </a:ext>
            </a:extLst>
          </p:cNvPr>
          <p:cNvSpPr txBox="1">
            <a:spLocks/>
          </p:cNvSpPr>
          <p:nvPr/>
        </p:nvSpPr>
        <p:spPr bwMode="auto">
          <a:xfrm>
            <a:off x="136768" y="-295020"/>
            <a:ext cx="12055232" cy="2493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6B62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0"/>
                <a:ea typeface="+mj-ea"/>
                <a:cs typeface="Arial"/>
              </a:rPr>
              <a:t>Fraud: CURRENT TRENDS &amp;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cap="all" dirty="0">
                <a:solidFill>
                  <a:srgbClr val="FFFFFF"/>
                </a:solidFill>
                <a:latin typeface="Raleway" pitchFamily="2" charset="0"/>
                <a:cs typeface="Arial"/>
              </a:rPr>
              <a:t>HOT TOPICS</a:t>
            </a:r>
            <a:endParaRPr kumimoji="0" lang="en-US" sz="4000" i="0" u="none" strike="noStrike" kern="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 pitchFamily="2" charset="0"/>
              <a:ea typeface="+mj-ea"/>
              <a:cs typeface="Arial"/>
            </a:endParaRPr>
          </a:p>
        </p:txBody>
      </p:sp>
      <p:sp>
        <p:nvSpPr>
          <p:cNvPr id="6" name="Subtitle 7">
            <a:extLst>
              <a:ext uri="{FF2B5EF4-FFF2-40B4-BE49-F238E27FC236}">
                <a16:creationId xmlns:a16="http://schemas.microsoft.com/office/drawing/2014/main" id="{BCBB126F-F1FD-A0EE-A27E-77227B9831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986" y="3428999"/>
            <a:ext cx="4479799" cy="203930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Montserrat Classic"/>
              </a:rPr>
              <a:t>Arun Chauhan </a:t>
            </a:r>
          </a:p>
          <a:p>
            <a:pPr algn="l"/>
            <a:endParaRPr lang="en-US" sz="1100" b="1" dirty="0">
              <a:solidFill>
                <a:schemeClr val="bg1"/>
              </a:solidFill>
              <a:latin typeface="Montserrat Classic"/>
            </a:endParaRPr>
          </a:p>
          <a:p>
            <a:pPr algn="l"/>
            <a:r>
              <a:rPr lang="en-GB" sz="3200" b="1" dirty="0">
                <a:solidFill>
                  <a:schemeClr val="bg1"/>
                </a:solidFill>
                <a:latin typeface="Montserrat Classic"/>
              </a:rPr>
              <a:t>30 November 2023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D1A15F-F525-1224-85E1-222536AA97A2}"/>
              </a:ext>
            </a:extLst>
          </p:cNvPr>
          <p:cNvCxnSpPr>
            <a:cxnSpLocks/>
          </p:cNvCxnSpPr>
          <p:nvPr/>
        </p:nvCxnSpPr>
        <p:spPr>
          <a:xfrm>
            <a:off x="0" y="437305"/>
            <a:ext cx="7073721" cy="11263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C6999AFB-F5E1-16CC-76F8-445FDFA4CA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1650" y="2714710"/>
            <a:ext cx="3824169" cy="173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46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310000" y="259740"/>
            <a:ext cx="9977718" cy="1129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aseline="0">
                <a:solidFill>
                  <a:srgbClr val="78A22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9pPr>
          </a:lstStyle>
          <a:p>
            <a:r>
              <a:rPr lang="en-US" sz="4400" kern="0" dirty="0">
                <a:solidFill>
                  <a:schemeClr val="tx1"/>
                </a:solidFill>
                <a:latin typeface="Raleway" pitchFamily="2" charset="0"/>
              </a:rPr>
              <a:t>Stories . . . Investigations </a:t>
            </a:r>
            <a:endParaRPr lang="en-GB" sz="4400" kern="0" dirty="0">
              <a:solidFill>
                <a:schemeClr val="tx1"/>
              </a:solidFill>
              <a:latin typeface="Raleway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97275" y="1850603"/>
            <a:ext cx="9329758" cy="4061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2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pitchFamily="18" charset="0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pitchFamily="18" charset="0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F1833F"/>
              </a:buClr>
              <a:buNone/>
            </a:pPr>
            <a:r>
              <a:rPr lang="en-US" sz="3200" dirty="0">
                <a:latin typeface="Montserrat Classic"/>
                <a:cs typeface="Arial" panose="020B0604020202020204" pitchFamily="34" charset="0"/>
              </a:rPr>
              <a:t>Education procurement case – analysis of accounts to identify misleading implied statements as to financial stature</a:t>
            </a:r>
          </a:p>
          <a:p>
            <a:pPr marL="0" indent="0">
              <a:buClr>
                <a:srgbClr val="F1833F"/>
              </a:buClr>
              <a:buNone/>
            </a:pPr>
            <a:endParaRPr lang="en-US" sz="3200" dirty="0">
              <a:latin typeface="Montserrat Classic"/>
              <a:cs typeface="Arial" panose="020B0604020202020204" pitchFamily="34" charset="0"/>
            </a:endParaRPr>
          </a:p>
          <a:p>
            <a:pPr marL="0" indent="0">
              <a:buClr>
                <a:srgbClr val="F1833F"/>
              </a:buClr>
              <a:buNone/>
            </a:pPr>
            <a:r>
              <a:rPr lang="en-US" sz="3200" dirty="0">
                <a:latin typeface="Montserrat Classic"/>
                <a:cs typeface="Arial" panose="020B0604020202020204" pitchFamily="34" charset="0"/>
              </a:rPr>
              <a:t>Employee misappropriation – architects practice </a:t>
            </a:r>
          </a:p>
          <a:p>
            <a:pPr>
              <a:buClr>
                <a:srgbClr val="F1833F"/>
              </a:buClr>
            </a:pPr>
            <a:endParaRPr lang="en-US" sz="3200" dirty="0">
              <a:latin typeface="Montserrat Classic"/>
              <a:cs typeface="Arial" panose="020B0604020202020204" pitchFamily="34" charset="0"/>
            </a:endParaRPr>
          </a:p>
          <a:p>
            <a:pPr marL="0" indent="0">
              <a:buClr>
                <a:srgbClr val="F1833F"/>
              </a:buClr>
              <a:buNone/>
            </a:pPr>
            <a:r>
              <a:rPr lang="en-US" sz="3200" dirty="0">
                <a:latin typeface="Montserrat Classic"/>
                <a:cs typeface="Arial" panose="020B0604020202020204" pitchFamily="34" charset="0"/>
              </a:rPr>
              <a:t>Supplier preference – housing association </a:t>
            </a:r>
            <a:endParaRPr lang="en-GB" sz="3200" dirty="0">
              <a:latin typeface="Montserrat Classic"/>
              <a:cs typeface="Arial" panose="020B0604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2C50CED-15D5-95C9-DA7D-9C6BED7133F1}"/>
              </a:ext>
            </a:extLst>
          </p:cNvPr>
          <p:cNvCxnSpPr>
            <a:cxnSpLocks/>
          </p:cNvCxnSpPr>
          <p:nvPr/>
        </p:nvCxnSpPr>
        <p:spPr>
          <a:xfrm>
            <a:off x="0" y="1255923"/>
            <a:ext cx="319489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AAABD11-4FC8-DBF7-B737-E6AD87160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5010" y="5986335"/>
            <a:ext cx="2024047" cy="6340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DC6E42-2EF8-F1AA-104E-E648DAF98B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244"/>
          <a:stretch/>
        </p:blipFill>
        <p:spPr>
          <a:xfrm>
            <a:off x="853500" y="1925252"/>
            <a:ext cx="743946" cy="6340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A3D69B-327A-6E94-6123-29B7EE7E76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079" y="4018116"/>
            <a:ext cx="743776" cy="6340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884012-79B0-4F1F-00FC-B6B0488EED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079" y="5385214"/>
            <a:ext cx="743776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53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310000" y="259740"/>
            <a:ext cx="9977718" cy="1129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aseline="0">
                <a:solidFill>
                  <a:srgbClr val="78A22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9pPr>
          </a:lstStyle>
          <a:p>
            <a:r>
              <a:rPr lang="en-US" sz="4400" kern="0" dirty="0">
                <a:solidFill>
                  <a:schemeClr val="tx1"/>
                </a:solidFill>
                <a:latin typeface="Raleway" pitchFamily="2" charset="0"/>
              </a:rPr>
              <a:t>Stories . . . Disputes </a:t>
            </a:r>
            <a:endParaRPr lang="en-GB" sz="4400" kern="0" dirty="0">
              <a:solidFill>
                <a:schemeClr val="tx1"/>
              </a:solidFill>
              <a:latin typeface="Raleway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97275" y="1850603"/>
            <a:ext cx="9329758" cy="4061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2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pitchFamily="18" charset="0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pitchFamily="18" charset="0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F1833F"/>
              </a:buClr>
              <a:buNone/>
            </a:pPr>
            <a:r>
              <a:rPr lang="en-US" sz="3200" dirty="0">
                <a:latin typeface="Montserrat Classic"/>
                <a:cs typeface="Arial" panose="020B0604020202020204" pitchFamily="34" charset="0"/>
              </a:rPr>
              <a:t>Shareholder dispute – misappropriation and valuation </a:t>
            </a:r>
          </a:p>
          <a:p>
            <a:pPr>
              <a:buClr>
                <a:srgbClr val="F1833F"/>
              </a:buClr>
            </a:pPr>
            <a:endParaRPr lang="en-US" sz="3200" dirty="0">
              <a:latin typeface="Montserrat Classic"/>
              <a:cs typeface="Arial" panose="020B0604020202020204" pitchFamily="34" charset="0"/>
            </a:endParaRPr>
          </a:p>
          <a:p>
            <a:pPr marL="0" indent="0">
              <a:buClr>
                <a:srgbClr val="F1833F"/>
              </a:buClr>
              <a:buNone/>
            </a:pPr>
            <a:r>
              <a:rPr lang="en-US" sz="3200" dirty="0">
                <a:latin typeface="Montserrat Classic"/>
                <a:cs typeface="Arial" panose="020B0604020202020204" pitchFamily="34" charset="0"/>
              </a:rPr>
              <a:t>Investment into SME coaching business – fraudulent misrepresentation </a:t>
            </a:r>
          </a:p>
          <a:p>
            <a:pPr>
              <a:buClr>
                <a:srgbClr val="F1833F"/>
              </a:buClr>
            </a:pPr>
            <a:endParaRPr lang="en-US" sz="3200" dirty="0">
              <a:latin typeface="Montserrat Classic"/>
              <a:cs typeface="Arial" panose="020B0604020202020204" pitchFamily="34" charset="0"/>
            </a:endParaRPr>
          </a:p>
          <a:p>
            <a:pPr marL="0" indent="0">
              <a:buClr>
                <a:srgbClr val="F1833F"/>
              </a:buClr>
              <a:buNone/>
            </a:pPr>
            <a:r>
              <a:rPr lang="en-US" sz="3200" dirty="0">
                <a:latin typeface="Montserrat Classic"/>
                <a:cs typeface="Arial" panose="020B0604020202020204" pitchFamily="34" charset="0"/>
              </a:rPr>
              <a:t>Private equity acquisition – alleged loss from conspiracy </a:t>
            </a:r>
            <a:endParaRPr lang="en-GB" sz="3200" dirty="0">
              <a:latin typeface="Montserrat Classic"/>
              <a:cs typeface="Arial" panose="020B0604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2C50CED-15D5-95C9-DA7D-9C6BED7133F1}"/>
              </a:ext>
            </a:extLst>
          </p:cNvPr>
          <p:cNvCxnSpPr>
            <a:cxnSpLocks/>
          </p:cNvCxnSpPr>
          <p:nvPr/>
        </p:nvCxnSpPr>
        <p:spPr>
          <a:xfrm>
            <a:off x="0" y="1255923"/>
            <a:ext cx="319489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AAABD11-4FC8-DBF7-B737-E6AD87160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5010" y="5986335"/>
            <a:ext cx="2024047" cy="6340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DC6E42-2EF8-F1AA-104E-E648DAF98B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244"/>
          <a:stretch/>
        </p:blipFill>
        <p:spPr>
          <a:xfrm>
            <a:off x="853500" y="1925252"/>
            <a:ext cx="743946" cy="6340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A3D69B-327A-6E94-6123-29B7EE7E76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079" y="3149843"/>
            <a:ext cx="743776" cy="6340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884012-79B0-4F1F-00FC-B6B0488EED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98" y="4882810"/>
            <a:ext cx="743776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27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398133" y="383137"/>
            <a:ext cx="11403075" cy="1129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aseline="0">
                <a:solidFill>
                  <a:srgbClr val="78A22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9pPr>
          </a:lstStyle>
          <a:p>
            <a:r>
              <a:rPr lang="en-US" sz="4000" kern="0" dirty="0">
                <a:solidFill>
                  <a:schemeClr val="tx1"/>
                </a:solidFill>
                <a:latin typeface="Raleway" pitchFamily="2" charset="0"/>
              </a:rPr>
              <a:t>W</a:t>
            </a:r>
            <a:r>
              <a:rPr lang="en-GB" sz="4000" kern="0" dirty="0">
                <a:solidFill>
                  <a:schemeClr val="tx1"/>
                </a:solidFill>
                <a:latin typeface="Raleway" pitchFamily="2" charset="0"/>
              </a:rPr>
              <a:t>hy do people break the rules?  Investigations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51834" y="1754830"/>
            <a:ext cx="9724018" cy="368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2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pitchFamily="18" charset="0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pitchFamily="18" charset="0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1833F"/>
              </a:buClr>
            </a:pPr>
            <a:r>
              <a:rPr lang="en-US" sz="2400" dirty="0">
                <a:latin typeface="Montserrat Classic"/>
                <a:cs typeface="Arial" panose="020B0604020202020204" pitchFamily="34" charset="0"/>
              </a:rPr>
              <a:t>Investigations – identifying the root cause</a:t>
            </a:r>
          </a:p>
          <a:p>
            <a:pPr>
              <a:buClr>
                <a:srgbClr val="F1833F"/>
              </a:buClr>
            </a:pPr>
            <a:r>
              <a:rPr lang="en-US" sz="2400" dirty="0">
                <a:latin typeface="Montserrat Classic"/>
                <a:cs typeface="Arial" panose="020B0604020202020204" pitchFamily="34" charset="0"/>
              </a:rPr>
              <a:t>Why are stories of employee fraud increasingly common?</a:t>
            </a:r>
          </a:p>
          <a:p>
            <a:pPr>
              <a:buClr>
                <a:srgbClr val="F1833F"/>
              </a:buClr>
            </a:pPr>
            <a:r>
              <a:rPr lang="en-US" sz="2400" dirty="0">
                <a:latin typeface="Montserrat Classic"/>
                <a:cs typeface="Arial" panose="020B0604020202020204" pitchFamily="34" charset="0"/>
              </a:rPr>
              <a:t>Humans – we take risks depending on our circumstances</a:t>
            </a:r>
          </a:p>
          <a:p>
            <a:pPr>
              <a:buClr>
                <a:srgbClr val="F1833F"/>
              </a:buClr>
            </a:pPr>
            <a:r>
              <a:rPr lang="en-US" sz="2400" dirty="0">
                <a:latin typeface="Montserrat Classic"/>
                <a:cs typeface="Arial" panose="020B0604020202020204" pitchFamily="34" charset="0"/>
              </a:rPr>
              <a:t>Fraud is not black and white</a:t>
            </a:r>
          </a:p>
          <a:p>
            <a:pPr>
              <a:buClr>
                <a:srgbClr val="F1833F"/>
              </a:buClr>
            </a:pPr>
            <a:r>
              <a:rPr lang="en-GB" sz="2400" dirty="0">
                <a:latin typeface="Montserrat Classic"/>
                <a:cs typeface="Arial" panose="020B0604020202020204" pitchFamily="34" charset="0"/>
              </a:rPr>
              <a:t>Senior exec’s moral compass – what we expect of others?</a:t>
            </a:r>
          </a:p>
          <a:p>
            <a:pPr>
              <a:buClr>
                <a:srgbClr val="F1833F"/>
              </a:buClr>
            </a:pPr>
            <a:r>
              <a:rPr lang="en-GB" sz="2400" dirty="0">
                <a:latin typeface="Montserrat Classic"/>
                <a:cs typeface="Arial" panose="020B0604020202020204" pitchFamily="34" charset="0"/>
              </a:rPr>
              <a:t>Moral fatigue – good people can do bad things</a:t>
            </a:r>
          </a:p>
          <a:p>
            <a:pPr>
              <a:buClr>
                <a:srgbClr val="F1833F"/>
              </a:buClr>
            </a:pPr>
            <a:r>
              <a:rPr lang="en-US" sz="2400" dirty="0">
                <a:latin typeface="Montserrat Classic"/>
                <a:cs typeface="Arial" panose="020B0604020202020204" pitchFamily="34" charset="0"/>
              </a:rPr>
              <a:t>Dishonest actions can be seen as sharp practice </a:t>
            </a:r>
          </a:p>
          <a:p>
            <a:pPr>
              <a:buClr>
                <a:srgbClr val="F1833F"/>
              </a:buClr>
            </a:pPr>
            <a:r>
              <a:rPr lang="en-GB" sz="2400" dirty="0">
                <a:latin typeface="Montserrat Classic"/>
                <a:cs typeface="Arial" panose="020B0604020202020204" pitchFamily="34" charset="0"/>
              </a:rPr>
              <a:t>Traditional understanding of why employees commit fraud</a:t>
            </a:r>
          </a:p>
          <a:p>
            <a:pPr>
              <a:buClr>
                <a:srgbClr val="F1833F"/>
              </a:buClr>
            </a:pPr>
            <a:r>
              <a:rPr lang="en-GB" sz="2400" dirty="0">
                <a:latin typeface="Montserrat Classic"/>
                <a:cs typeface="Arial" panose="020B0604020202020204" pitchFamily="34" charset="0"/>
              </a:rPr>
              <a:t>The modern workplace and impact of culture and wellbeing on fraud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26EB97D-81DE-14C2-8DE7-186F41EB1EE1}"/>
              </a:ext>
            </a:extLst>
          </p:cNvPr>
          <p:cNvCxnSpPr>
            <a:cxnSpLocks/>
          </p:cNvCxnSpPr>
          <p:nvPr/>
        </p:nvCxnSpPr>
        <p:spPr>
          <a:xfrm>
            <a:off x="0" y="1255923"/>
            <a:ext cx="906688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5E187D8-0DC1-B512-5A36-021503623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7162" y="5943315"/>
            <a:ext cx="2024047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173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571129-D151-EC21-5E37-56D3EA4655D1}"/>
              </a:ext>
            </a:extLst>
          </p:cNvPr>
          <p:cNvSpPr txBox="1"/>
          <p:nvPr/>
        </p:nvSpPr>
        <p:spPr>
          <a:xfrm>
            <a:off x="177554" y="311966"/>
            <a:ext cx="609777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ALTERNATIVE FRAUD TRIANGLE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F4509F-36FD-5FD8-6794-2D0EB582C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636" y="1105646"/>
            <a:ext cx="8010164" cy="54535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D52522-8577-F445-EA6D-8AC040827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5799" y="6025301"/>
            <a:ext cx="2024047" cy="63403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35362CA-9CD4-1EE8-07D8-FF76DA7C8AEB}"/>
              </a:ext>
            </a:extLst>
          </p:cNvPr>
          <p:cNvCxnSpPr>
            <a:cxnSpLocks/>
          </p:cNvCxnSpPr>
          <p:nvPr/>
        </p:nvCxnSpPr>
        <p:spPr>
          <a:xfrm>
            <a:off x="0" y="1127051"/>
            <a:ext cx="6096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19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2B8EAE-B953-7A6D-AE67-C7C53F91A5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33" b="1373"/>
          <a:stretch/>
        </p:blipFill>
        <p:spPr>
          <a:xfrm>
            <a:off x="354056" y="56255"/>
            <a:ext cx="11671367" cy="665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424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259698" y="304570"/>
            <a:ext cx="10404060" cy="696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aseline="0">
                <a:solidFill>
                  <a:srgbClr val="78A22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9pPr>
          </a:lstStyle>
          <a:p>
            <a:pPr marL="0" marR="0" lvl="0" indent="0" algn="ctr" defTabSz="6857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itchFamily="2" charset="0"/>
                <a:ea typeface="+mj-ea"/>
                <a:cs typeface="+mj-cs"/>
              </a:rPr>
              <a:t>Root cause analysis</a:t>
            </a:r>
          </a:p>
        </p:txBody>
      </p:sp>
      <p:graphicFrame>
        <p:nvGraphicFramePr>
          <p:cNvPr id="32" name="Content Placeholder 2">
            <a:extLst>
              <a:ext uri="{FF2B5EF4-FFF2-40B4-BE49-F238E27FC236}">
                <a16:creationId xmlns:a16="http://schemas.microsoft.com/office/drawing/2014/main" id="{B5421D7C-F021-3BD9-AA9E-F59F888CC6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9656634"/>
              </p:ext>
            </p:extLst>
          </p:nvPr>
        </p:nvGraphicFramePr>
        <p:xfrm>
          <a:off x="908322" y="1471084"/>
          <a:ext cx="10212636" cy="5207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15C4000-89E7-DB8D-5542-9E7278BE2845}"/>
              </a:ext>
            </a:extLst>
          </p:cNvPr>
          <p:cNvCxnSpPr>
            <a:cxnSpLocks/>
          </p:cNvCxnSpPr>
          <p:nvPr/>
        </p:nvCxnSpPr>
        <p:spPr>
          <a:xfrm>
            <a:off x="0" y="1228113"/>
            <a:ext cx="1112095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072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150630" y="483642"/>
            <a:ext cx="10926933" cy="1129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aseline="0">
                <a:solidFill>
                  <a:srgbClr val="78A22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itchFamily="2" charset="0"/>
                <a:ea typeface="+mj-ea"/>
                <a:cs typeface="+mj-cs"/>
              </a:rPr>
              <a:t>REACTIONS – CHALLENGING THE BE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Raleway" pitchFamily="2" charset="0"/>
                <a:ea typeface="+mj-ea"/>
                <a:cs typeface="+mj-cs"/>
              </a:rPr>
              <a:t>LIE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itchFamily="2" charset="0"/>
                <a:ea typeface="+mj-ea"/>
                <a:cs typeface="+mj-cs"/>
              </a:rPr>
              <a:t>F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52087" y="2045270"/>
            <a:ext cx="9724018" cy="4240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2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pitchFamily="18" charset="0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pitchFamily="18" charset="0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Anything which is growing unusually quickly needs to be 	checked out, and it needs to be checked out in a way that it 	hasn’t been checked before”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                     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(Dan Davies – Lying for Money)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	….if you do not understand, ask questions”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                      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(Me and many others!!)</a:t>
            </a:r>
            <a:endParaRPr kumimoji="0" lang="en-GB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FD9FFC-DB00-4459-EC6D-997D144E6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4685" y="6052124"/>
            <a:ext cx="2005758" cy="627942"/>
          </a:xfrm>
          <a:prstGeom prst="rect">
            <a:avLst/>
          </a:prstGeom>
        </p:spPr>
      </p:pic>
      <p:pic>
        <p:nvPicPr>
          <p:cNvPr id="4" name="Graphic 3" descr="Open quotation mark outline">
            <a:extLst>
              <a:ext uri="{FF2B5EF4-FFF2-40B4-BE49-F238E27FC236}">
                <a16:creationId xmlns:a16="http://schemas.microsoft.com/office/drawing/2014/main" id="{DF51EE9B-508F-5C4F-5DF4-1CF393C5AC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9782" y="1486421"/>
            <a:ext cx="1564159" cy="156415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09CD976-68A3-83DF-752A-723C2420DE10}"/>
              </a:ext>
            </a:extLst>
          </p:cNvPr>
          <p:cNvCxnSpPr/>
          <p:nvPr/>
        </p:nvCxnSpPr>
        <p:spPr>
          <a:xfrm>
            <a:off x="-82592" y="1453783"/>
            <a:ext cx="108549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 descr="Open quotation mark outline">
            <a:extLst>
              <a:ext uri="{FF2B5EF4-FFF2-40B4-BE49-F238E27FC236}">
                <a16:creationId xmlns:a16="http://schemas.microsoft.com/office/drawing/2014/main" id="{1A61774B-815A-6F3C-B74E-9BD74FB4D5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9782" y="4487965"/>
            <a:ext cx="1564159" cy="156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095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300571" y="316276"/>
            <a:ext cx="9832517" cy="164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aseline="0">
                <a:solidFill>
                  <a:srgbClr val="78A22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9pPr>
          </a:lstStyle>
          <a:p>
            <a:r>
              <a:rPr lang="en-US" sz="4400" kern="0" dirty="0">
                <a:solidFill>
                  <a:schemeClr val="tx1"/>
                </a:solidFill>
                <a:latin typeface="Raleway" pitchFamily="2" charset="0"/>
              </a:rPr>
              <a:t>Organisational and people controls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77943" y="1792364"/>
            <a:ext cx="9094567" cy="4595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2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pitchFamily="18" charset="0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pitchFamily="18" charset="0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1833F"/>
              </a:buClr>
            </a:pPr>
            <a:r>
              <a:rPr lang="en-US" sz="2400" dirty="0">
                <a:cs typeface="Arial" panose="020B0604020202020204" pitchFamily="34" charset="0"/>
              </a:rPr>
              <a:t>Segregation of duties</a:t>
            </a:r>
          </a:p>
          <a:p>
            <a:pPr>
              <a:buClr>
                <a:srgbClr val="F1833F"/>
              </a:buClr>
            </a:pPr>
            <a:r>
              <a:rPr lang="en-US" sz="2400" dirty="0">
                <a:cs typeface="Arial" panose="020B0604020202020204" pitchFamily="34" charset="0"/>
              </a:rPr>
              <a:t>Approval processes</a:t>
            </a:r>
          </a:p>
          <a:p>
            <a:pPr>
              <a:buClr>
                <a:srgbClr val="F1833F"/>
              </a:buClr>
            </a:pPr>
            <a:r>
              <a:rPr lang="en-US" sz="2400" dirty="0">
                <a:cs typeface="Arial" panose="020B0604020202020204" pitchFamily="34" charset="0"/>
              </a:rPr>
              <a:t>Internal audits</a:t>
            </a:r>
          </a:p>
          <a:p>
            <a:pPr>
              <a:buClr>
                <a:srgbClr val="F1833F"/>
              </a:buClr>
            </a:pPr>
            <a:r>
              <a:rPr lang="en-US" sz="2400" dirty="0">
                <a:cs typeface="Arial" panose="020B0604020202020204" pitchFamily="34" charset="0"/>
              </a:rPr>
              <a:t>Budgeting </a:t>
            </a:r>
          </a:p>
          <a:p>
            <a:pPr>
              <a:buClr>
                <a:srgbClr val="F1833F"/>
              </a:buClr>
            </a:pPr>
            <a:r>
              <a:rPr lang="en-US" sz="2400" dirty="0">
                <a:cs typeface="Arial" panose="020B0604020202020204" pitchFamily="34" charset="0"/>
              </a:rPr>
              <a:t>Declarations of interest</a:t>
            </a:r>
          </a:p>
          <a:p>
            <a:pPr>
              <a:buClr>
                <a:srgbClr val="F1833F"/>
              </a:buClr>
            </a:pPr>
            <a:r>
              <a:rPr lang="en-US" sz="2400" dirty="0">
                <a:cs typeface="Arial" panose="020B0604020202020204" pitchFamily="34" charset="0"/>
              </a:rPr>
              <a:t>Access restrictions / controls for remote working </a:t>
            </a:r>
          </a:p>
          <a:p>
            <a:pPr>
              <a:buClr>
                <a:srgbClr val="F1833F"/>
              </a:buClr>
            </a:pPr>
            <a:r>
              <a:rPr lang="en-US" sz="2400" dirty="0">
                <a:cs typeface="Arial" panose="020B0604020202020204" pitchFamily="34" charset="0"/>
              </a:rPr>
              <a:t>Enforced annual leave</a:t>
            </a:r>
          </a:p>
          <a:p>
            <a:pPr>
              <a:buClr>
                <a:srgbClr val="F1833F"/>
              </a:buClr>
            </a:pPr>
            <a:r>
              <a:rPr lang="en-US" sz="2400" dirty="0">
                <a:cs typeface="Arial" panose="020B0604020202020204" pitchFamily="34" charset="0"/>
              </a:rPr>
              <a:t>Monitoring IT usage </a:t>
            </a:r>
          </a:p>
          <a:p>
            <a:pPr>
              <a:buClr>
                <a:srgbClr val="F1833F"/>
              </a:buClr>
            </a:pPr>
            <a:r>
              <a:rPr lang="en-US" sz="2400" dirty="0">
                <a:cs typeface="Arial" panose="020B0604020202020204" pitchFamily="34" charset="0"/>
              </a:rPr>
              <a:t>Fraud response planning </a:t>
            </a:r>
          </a:p>
          <a:p>
            <a:pPr>
              <a:buClr>
                <a:srgbClr val="F1833F"/>
              </a:buClr>
            </a:pPr>
            <a:r>
              <a:rPr lang="en-US" sz="2400" dirty="0">
                <a:cs typeface="Arial" panose="020B0604020202020204" pitchFamily="34" charset="0"/>
              </a:rPr>
              <a:t>A new one for me – normal distribution with fake numbers </a:t>
            </a:r>
          </a:p>
          <a:p>
            <a:pPr marL="0" indent="0">
              <a:buClr>
                <a:srgbClr val="F1833F"/>
              </a:buClr>
              <a:buNone/>
            </a:pPr>
            <a:endParaRPr lang="en-US" sz="2400" dirty="0">
              <a:cs typeface="Arial" panose="020B0604020202020204" pitchFamily="34" charset="0"/>
            </a:endParaRPr>
          </a:p>
          <a:p>
            <a:pPr>
              <a:buClr>
                <a:srgbClr val="F1833F"/>
              </a:buClr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905A66F-608C-0121-9D77-0C2A4306F099}"/>
              </a:ext>
            </a:extLst>
          </p:cNvPr>
          <p:cNvCxnSpPr>
            <a:cxnSpLocks/>
          </p:cNvCxnSpPr>
          <p:nvPr/>
        </p:nvCxnSpPr>
        <p:spPr>
          <a:xfrm>
            <a:off x="0" y="1333747"/>
            <a:ext cx="972279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7CBA01D6-22B7-C833-3299-A315E152D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9882" y="5907685"/>
            <a:ext cx="2024047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886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399722" y="337165"/>
            <a:ext cx="11390470" cy="164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aseline="0">
                <a:solidFill>
                  <a:srgbClr val="78A22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9pPr>
          </a:lstStyle>
          <a:p>
            <a:r>
              <a:rPr lang="en-US" sz="4400" kern="0" dirty="0">
                <a:solidFill>
                  <a:schemeClr val="tx1"/>
                </a:solidFill>
                <a:latin typeface="Raleway" pitchFamily="2" charset="0"/>
              </a:rPr>
              <a:t>Risks if controls are not fit for purpose – preventative role for forensic accountants?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68835" y="2639177"/>
            <a:ext cx="9094567" cy="3959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2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pitchFamily="18" charset="0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pitchFamily="18" charset="0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1833F"/>
              </a:buClr>
            </a:pPr>
            <a:r>
              <a:rPr lang="en-GB" sz="2400" dirty="0">
                <a:latin typeface="Montserrat Classic"/>
                <a:cs typeface="Arial" panose="020B0604020202020204" pitchFamily="34" charset="0"/>
              </a:rPr>
              <a:t>Reputation </a:t>
            </a:r>
          </a:p>
          <a:p>
            <a:pPr>
              <a:buClr>
                <a:srgbClr val="F1833F"/>
              </a:buClr>
            </a:pPr>
            <a:r>
              <a:rPr lang="en-GB" sz="2400" dirty="0">
                <a:latin typeface="Montserrat Classic"/>
                <a:cs typeface="Arial" panose="020B0604020202020204" pitchFamily="34" charset="0"/>
              </a:rPr>
              <a:t>Regulatory sanctions / fines</a:t>
            </a:r>
          </a:p>
          <a:p>
            <a:pPr>
              <a:buClr>
                <a:srgbClr val="F1833F"/>
              </a:buClr>
            </a:pPr>
            <a:r>
              <a:rPr lang="en-GB" sz="2400" dirty="0">
                <a:latin typeface="Montserrat Classic"/>
                <a:cs typeface="Arial" panose="020B0604020202020204" pitchFamily="34" charset="0"/>
              </a:rPr>
              <a:t>Business interruption </a:t>
            </a:r>
          </a:p>
          <a:p>
            <a:pPr>
              <a:buClr>
                <a:srgbClr val="F1833F"/>
              </a:buClr>
            </a:pPr>
            <a:r>
              <a:rPr lang="en-GB" sz="2400" dirty="0">
                <a:latin typeface="Montserrat Classic"/>
                <a:cs typeface="Arial" panose="020B0604020202020204" pitchFamily="34" charset="0"/>
              </a:rPr>
              <a:t>Morale reduction, restructuring and retraining</a:t>
            </a:r>
          </a:p>
          <a:p>
            <a:pPr>
              <a:buClr>
                <a:srgbClr val="F1833F"/>
              </a:buClr>
            </a:pPr>
            <a:r>
              <a:rPr lang="en-GB" sz="2400" dirty="0">
                <a:latin typeface="Montserrat Classic"/>
                <a:cs typeface="Arial" panose="020B0604020202020204" pitchFamily="34" charset="0"/>
              </a:rPr>
              <a:t>Remedial costs </a:t>
            </a:r>
          </a:p>
          <a:p>
            <a:pPr>
              <a:buClr>
                <a:srgbClr val="F1833F"/>
              </a:buClr>
            </a:pPr>
            <a:r>
              <a:rPr lang="en-GB" sz="2400" dirty="0">
                <a:latin typeface="Montserrat Classic"/>
                <a:cs typeface="Arial" panose="020B0604020202020204" pitchFamily="34" charset="0"/>
              </a:rPr>
              <a:t>Impact on insurance premiums</a:t>
            </a:r>
          </a:p>
          <a:p>
            <a:pPr>
              <a:buClr>
                <a:srgbClr val="F1833F"/>
              </a:buClr>
            </a:pPr>
            <a:r>
              <a:rPr lang="en-GB" sz="2400" dirty="0">
                <a:latin typeface="Montserrat Classic"/>
                <a:cs typeface="Arial" panose="020B0604020202020204" pitchFamily="34" charset="0"/>
              </a:rPr>
              <a:t>Impact on expansion plans  </a:t>
            </a:r>
          </a:p>
          <a:p>
            <a:pPr>
              <a:buClr>
                <a:srgbClr val="F1833F"/>
              </a:buClr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9629CCE-25B9-8C73-F6AF-8758D665DB51}"/>
              </a:ext>
            </a:extLst>
          </p:cNvPr>
          <p:cNvCxnSpPr>
            <a:cxnSpLocks/>
          </p:cNvCxnSpPr>
          <p:nvPr/>
        </p:nvCxnSpPr>
        <p:spPr>
          <a:xfrm>
            <a:off x="0" y="2137978"/>
            <a:ext cx="1023223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BDD520C-1B49-8B81-69E4-184869802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6145" y="5886796"/>
            <a:ext cx="2024047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231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259253" y="199992"/>
            <a:ext cx="9832517" cy="147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aseline="0">
                <a:solidFill>
                  <a:srgbClr val="78A22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9pPr>
          </a:lstStyle>
          <a:p>
            <a:r>
              <a:rPr lang="en-US" sz="4400" kern="0" dirty="0">
                <a:solidFill>
                  <a:schemeClr val="tx1"/>
                </a:solidFill>
                <a:latin typeface="Raleway" pitchFamily="2" charset="0"/>
              </a:rPr>
              <a:t>Assessing exposure to risk of fraud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68835" y="2308670"/>
            <a:ext cx="9094567" cy="3959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2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pitchFamily="18" charset="0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pitchFamily="18" charset="0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1833F"/>
              </a:buClr>
            </a:pPr>
            <a:r>
              <a:rPr lang="en-GB" sz="2400" dirty="0">
                <a:latin typeface="Montserrat Classic"/>
                <a:cs typeface="Arial" panose="020B0604020202020204" pitchFamily="34" charset="0"/>
              </a:rPr>
              <a:t>Do businesses have the right policies and procedures in place?</a:t>
            </a:r>
          </a:p>
          <a:p>
            <a:pPr>
              <a:buClr>
                <a:srgbClr val="F1833F"/>
              </a:buClr>
            </a:pPr>
            <a:r>
              <a:rPr lang="en-GB" sz="2400" dirty="0">
                <a:latin typeface="Montserrat Classic"/>
                <a:cs typeface="Arial" panose="020B0604020202020204" pitchFamily="34" charset="0"/>
              </a:rPr>
              <a:t>When were these reviewed?</a:t>
            </a:r>
          </a:p>
          <a:p>
            <a:pPr>
              <a:buClr>
                <a:srgbClr val="F1833F"/>
              </a:buClr>
            </a:pPr>
            <a:r>
              <a:rPr lang="en-GB" sz="2400" dirty="0">
                <a:latin typeface="Montserrat Classic"/>
                <a:cs typeface="Arial" panose="020B0604020202020204" pitchFamily="34" charset="0"/>
              </a:rPr>
              <a:t>Are these policies and procedures accessible and easily understood by your colleagues?</a:t>
            </a:r>
          </a:p>
          <a:p>
            <a:pPr>
              <a:buClr>
                <a:srgbClr val="F1833F"/>
              </a:buClr>
            </a:pPr>
            <a:r>
              <a:rPr lang="en-GB" sz="2400" dirty="0">
                <a:latin typeface="Montserrat Classic"/>
                <a:cs typeface="Arial" panose="020B0604020202020204" pitchFamily="34" charset="0"/>
              </a:rPr>
              <a:t>Have economic challenges been considered?</a:t>
            </a:r>
          </a:p>
          <a:p>
            <a:pPr>
              <a:buClr>
                <a:srgbClr val="F1833F"/>
              </a:buClr>
            </a:pPr>
            <a:r>
              <a:rPr lang="en-GB" sz="2400" dirty="0">
                <a:latin typeface="Montserrat Classic"/>
                <a:cs typeface="Arial" panose="020B0604020202020204" pitchFamily="34" charset="0"/>
              </a:rPr>
              <a:t>Do businesses take operational teams’ input when building fraud controls?</a:t>
            </a:r>
          </a:p>
          <a:p>
            <a:pPr>
              <a:buClr>
                <a:srgbClr val="F1833F"/>
              </a:buClr>
            </a:pPr>
            <a:r>
              <a:rPr lang="en-GB" sz="2400" dirty="0">
                <a:latin typeface="Montserrat Classic"/>
                <a:cs typeface="Arial" panose="020B0604020202020204" pitchFamily="34" charset="0"/>
              </a:rPr>
              <a:t>Do businesses know how you would react to different types of fraud?</a:t>
            </a:r>
          </a:p>
          <a:p>
            <a:pPr>
              <a:buClr>
                <a:srgbClr val="F1833F"/>
              </a:buClr>
            </a:pPr>
            <a:r>
              <a:rPr lang="en-GB" sz="2400" dirty="0">
                <a:latin typeface="Montserrat Classic"/>
                <a:cs typeface="Arial" panose="020B0604020202020204" pitchFamily="34" charset="0"/>
              </a:rPr>
              <a:t>Is there confidence in your whistleblowing function?</a:t>
            </a:r>
          </a:p>
        </p:txBody>
      </p:sp>
      <p:pic>
        <p:nvPicPr>
          <p:cNvPr id="7" name="pasted-image.pdf">
            <a:extLst>
              <a:ext uri="{FF2B5EF4-FFF2-40B4-BE49-F238E27FC236}">
                <a16:creationId xmlns:a16="http://schemas.microsoft.com/office/drawing/2014/main" id="{6FDA38AD-0B70-4035-99F6-18CA34430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2796" y="5939053"/>
            <a:ext cx="2145550" cy="659207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ECF15F1-885E-A02E-AEF2-500B17DFE93D}"/>
              </a:ext>
            </a:extLst>
          </p:cNvPr>
          <p:cNvCxnSpPr>
            <a:cxnSpLocks/>
          </p:cNvCxnSpPr>
          <p:nvPr/>
        </p:nvCxnSpPr>
        <p:spPr>
          <a:xfrm>
            <a:off x="0" y="1841892"/>
            <a:ext cx="1023223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943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71759" y="656977"/>
            <a:ext cx="1639023" cy="293250"/>
            <a:chOff x="0" y="0"/>
            <a:chExt cx="915771" cy="1638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15772" cy="163847"/>
            </a:xfrm>
            <a:custGeom>
              <a:avLst/>
              <a:gdLst/>
              <a:ahLst/>
              <a:cxnLst/>
              <a:rect l="l" t="t" r="r" b="b"/>
              <a:pathLst>
                <a:path w="915772" h="163847">
                  <a:moveTo>
                    <a:pt x="0" y="0"/>
                  </a:moveTo>
                  <a:lnTo>
                    <a:pt x="915772" y="0"/>
                  </a:lnTo>
                  <a:lnTo>
                    <a:pt x="915772" y="163847"/>
                  </a:lnTo>
                  <a:lnTo>
                    <a:pt x="0" y="163847"/>
                  </a:lnTo>
                  <a:close/>
                </a:path>
              </a:pathLst>
            </a:custGeom>
            <a:solidFill>
              <a:srgbClr val="F1833F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915771" cy="192422"/>
            </a:xfrm>
            <a:prstGeom prst="rect">
              <a:avLst/>
            </a:prstGeom>
          </p:spPr>
          <p:txBody>
            <a:bodyPr lIns="32584" tIns="32584" rIns="32584" bIns="32584" rtlCol="0" anchor="ctr"/>
            <a:lstStyle/>
            <a:p>
              <a:pPr algn="ctr">
                <a:lnSpc>
                  <a:spcPts val="1257"/>
                </a:lnSpc>
              </a:pPr>
              <a:endParaRPr sz="1200"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071759" y="2069952"/>
            <a:ext cx="1639023" cy="293250"/>
            <a:chOff x="0" y="0"/>
            <a:chExt cx="915771" cy="16384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15772" cy="163847"/>
            </a:xfrm>
            <a:custGeom>
              <a:avLst/>
              <a:gdLst/>
              <a:ahLst/>
              <a:cxnLst/>
              <a:rect l="l" t="t" r="r" b="b"/>
              <a:pathLst>
                <a:path w="915772" h="163847">
                  <a:moveTo>
                    <a:pt x="0" y="0"/>
                  </a:moveTo>
                  <a:lnTo>
                    <a:pt x="915772" y="0"/>
                  </a:lnTo>
                  <a:lnTo>
                    <a:pt x="915772" y="163847"/>
                  </a:lnTo>
                  <a:lnTo>
                    <a:pt x="0" y="163847"/>
                  </a:lnTo>
                  <a:close/>
                </a:path>
              </a:pathLst>
            </a:custGeom>
            <a:solidFill>
              <a:srgbClr val="F1833F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915771" cy="192422"/>
            </a:xfrm>
            <a:prstGeom prst="rect">
              <a:avLst/>
            </a:prstGeom>
          </p:spPr>
          <p:txBody>
            <a:bodyPr lIns="32584" tIns="32584" rIns="32584" bIns="32584" rtlCol="0" anchor="ctr"/>
            <a:lstStyle/>
            <a:p>
              <a:pPr algn="ctr">
                <a:lnSpc>
                  <a:spcPts val="1257"/>
                </a:lnSpc>
              </a:pPr>
              <a:endParaRPr sz="1200" dirty="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802996" y="1343891"/>
            <a:ext cx="1907787" cy="293250"/>
            <a:chOff x="0" y="0"/>
            <a:chExt cx="1065938" cy="16384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65938" cy="163847"/>
            </a:xfrm>
            <a:custGeom>
              <a:avLst/>
              <a:gdLst/>
              <a:ahLst/>
              <a:cxnLst/>
              <a:rect l="l" t="t" r="r" b="b"/>
              <a:pathLst>
                <a:path w="1065938" h="163847">
                  <a:moveTo>
                    <a:pt x="0" y="0"/>
                  </a:moveTo>
                  <a:lnTo>
                    <a:pt x="1065938" y="0"/>
                  </a:lnTo>
                  <a:lnTo>
                    <a:pt x="1065938" y="163847"/>
                  </a:lnTo>
                  <a:lnTo>
                    <a:pt x="0" y="163847"/>
                  </a:lnTo>
                  <a:close/>
                </a:path>
              </a:pathLst>
            </a:custGeom>
            <a:solidFill>
              <a:srgbClr val="C1B9B5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1065938" cy="192422"/>
            </a:xfrm>
            <a:prstGeom prst="rect">
              <a:avLst/>
            </a:prstGeom>
          </p:spPr>
          <p:txBody>
            <a:bodyPr lIns="32584" tIns="32584" rIns="32584" bIns="32584" rtlCol="0" anchor="ctr"/>
            <a:lstStyle/>
            <a:p>
              <a:pPr algn="ctr">
                <a:lnSpc>
                  <a:spcPts val="1257"/>
                </a:lnSpc>
              </a:pPr>
              <a:endParaRPr sz="1200"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802996" y="2756866"/>
            <a:ext cx="1907787" cy="293250"/>
            <a:chOff x="0" y="0"/>
            <a:chExt cx="1065938" cy="16384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65938" cy="163847"/>
            </a:xfrm>
            <a:custGeom>
              <a:avLst/>
              <a:gdLst/>
              <a:ahLst/>
              <a:cxnLst/>
              <a:rect l="l" t="t" r="r" b="b"/>
              <a:pathLst>
                <a:path w="1065938" h="163847">
                  <a:moveTo>
                    <a:pt x="0" y="0"/>
                  </a:moveTo>
                  <a:lnTo>
                    <a:pt x="1065938" y="0"/>
                  </a:lnTo>
                  <a:lnTo>
                    <a:pt x="1065938" y="163847"/>
                  </a:lnTo>
                  <a:lnTo>
                    <a:pt x="0" y="163847"/>
                  </a:lnTo>
                  <a:close/>
                </a:path>
              </a:pathLst>
            </a:custGeom>
            <a:solidFill>
              <a:srgbClr val="C1B9B5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065938" cy="192422"/>
            </a:xfrm>
            <a:prstGeom prst="rect">
              <a:avLst/>
            </a:prstGeom>
          </p:spPr>
          <p:txBody>
            <a:bodyPr lIns="32584" tIns="32584" rIns="32584" bIns="32584" rtlCol="0" anchor="ctr"/>
            <a:lstStyle/>
            <a:p>
              <a:pPr algn="ctr">
                <a:lnSpc>
                  <a:spcPts val="1257"/>
                </a:lnSpc>
              </a:pPr>
              <a:endParaRPr sz="1200" dirty="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415709" y="598100"/>
            <a:ext cx="411003" cy="411003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1B9B5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2584" tIns="32584" rIns="32584" bIns="32584" rtlCol="0" anchor="ctr"/>
            <a:lstStyle/>
            <a:p>
              <a:pPr algn="ctr">
                <a:lnSpc>
                  <a:spcPts val="1257"/>
                </a:lnSpc>
              </a:pPr>
              <a:endParaRPr sz="1200" dirty="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415709" y="2011075"/>
            <a:ext cx="411003" cy="411003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1B9B5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2584" tIns="32584" rIns="32584" bIns="32584" rtlCol="0" anchor="ctr"/>
            <a:lstStyle/>
            <a:p>
              <a:pPr algn="ctr">
                <a:lnSpc>
                  <a:spcPts val="1257"/>
                </a:lnSpc>
              </a:pPr>
              <a:endParaRPr sz="1200" dirty="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3071759" y="3319121"/>
            <a:ext cx="1754952" cy="411003"/>
            <a:chOff x="0" y="0"/>
            <a:chExt cx="3509904" cy="822007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117754"/>
              <a:ext cx="3278046" cy="586499"/>
              <a:chOff x="0" y="0"/>
              <a:chExt cx="915771" cy="163847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915772" cy="163847"/>
              </a:xfrm>
              <a:custGeom>
                <a:avLst/>
                <a:gdLst/>
                <a:ahLst/>
                <a:cxnLst/>
                <a:rect l="l" t="t" r="r" b="b"/>
                <a:pathLst>
                  <a:path w="915772" h="163847">
                    <a:moveTo>
                      <a:pt x="0" y="0"/>
                    </a:moveTo>
                    <a:lnTo>
                      <a:pt x="915772" y="0"/>
                    </a:lnTo>
                    <a:lnTo>
                      <a:pt x="915772" y="163847"/>
                    </a:lnTo>
                    <a:lnTo>
                      <a:pt x="0" y="163847"/>
                    </a:lnTo>
                    <a:close/>
                  </a:path>
                </a:pathLst>
              </a:custGeom>
              <a:solidFill>
                <a:srgbClr val="F1833F"/>
              </a:solidFill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28575"/>
                <a:ext cx="915771" cy="192422"/>
              </a:xfrm>
              <a:prstGeom prst="rect">
                <a:avLst/>
              </a:prstGeom>
            </p:spPr>
            <p:txBody>
              <a:bodyPr lIns="32584" tIns="32584" rIns="32584" bIns="32584" rtlCol="0" anchor="ctr"/>
              <a:lstStyle/>
              <a:p>
                <a:pPr algn="ctr">
                  <a:lnSpc>
                    <a:spcPts val="1257"/>
                  </a:lnSpc>
                </a:pPr>
                <a:endParaRPr sz="1200" dirty="0"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2687897" y="0"/>
              <a:ext cx="822007" cy="822007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1B9B5"/>
              </a:solidFill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32584" tIns="32584" rIns="32584" bIns="32584" rtlCol="0" anchor="ctr"/>
              <a:lstStyle/>
              <a:p>
                <a:pPr algn="ctr">
                  <a:lnSpc>
                    <a:spcPts val="1257"/>
                  </a:lnSpc>
                </a:pPr>
                <a:endParaRPr sz="1200" dirty="0"/>
              </a:p>
            </p:txBody>
          </p:sp>
        </p:grpSp>
      </p:grpSp>
      <p:grpSp>
        <p:nvGrpSpPr>
          <p:cNvPr id="27" name="Group 27"/>
          <p:cNvGrpSpPr/>
          <p:nvPr/>
        </p:nvGrpSpPr>
        <p:grpSpPr>
          <a:xfrm>
            <a:off x="4415709" y="1285015"/>
            <a:ext cx="411003" cy="411003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833F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2584" tIns="32584" rIns="32584" bIns="32584" rtlCol="0" anchor="ctr"/>
            <a:lstStyle/>
            <a:p>
              <a:pPr algn="ctr">
                <a:lnSpc>
                  <a:spcPts val="1257"/>
                </a:lnSpc>
              </a:pPr>
              <a:endParaRPr sz="1200" dirty="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4415709" y="2697990"/>
            <a:ext cx="411003" cy="411003"/>
            <a:chOff x="0" y="0"/>
            <a:chExt cx="812800" cy="8128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833F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2584" tIns="32584" rIns="32584" bIns="32584" rtlCol="0" anchor="ctr"/>
            <a:lstStyle/>
            <a:p>
              <a:pPr algn="ctr">
                <a:lnSpc>
                  <a:spcPts val="1257"/>
                </a:lnSpc>
              </a:pPr>
              <a:endParaRPr sz="1200" dirty="0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2802996" y="4006035"/>
            <a:ext cx="2023717" cy="411003"/>
            <a:chOff x="0" y="0"/>
            <a:chExt cx="4047433" cy="822007"/>
          </a:xfrm>
        </p:grpSpPr>
        <p:grpSp>
          <p:nvGrpSpPr>
            <p:cNvPr id="34" name="Group 34"/>
            <p:cNvGrpSpPr/>
            <p:nvPr/>
          </p:nvGrpSpPr>
          <p:grpSpPr>
            <a:xfrm>
              <a:off x="0" y="117754"/>
              <a:ext cx="3815574" cy="586499"/>
              <a:chOff x="0" y="0"/>
              <a:chExt cx="1065938" cy="163847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1065938" cy="163847"/>
              </a:xfrm>
              <a:custGeom>
                <a:avLst/>
                <a:gdLst/>
                <a:ahLst/>
                <a:cxnLst/>
                <a:rect l="l" t="t" r="r" b="b"/>
                <a:pathLst>
                  <a:path w="1065938" h="163847">
                    <a:moveTo>
                      <a:pt x="0" y="0"/>
                    </a:moveTo>
                    <a:lnTo>
                      <a:pt x="1065938" y="0"/>
                    </a:lnTo>
                    <a:lnTo>
                      <a:pt x="1065938" y="163847"/>
                    </a:lnTo>
                    <a:lnTo>
                      <a:pt x="0" y="163847"/>
                    </a:lnTo>
                    <a:close/>
                  </a:path>
                </a:pathLst>
              </a:custGeom>
              <a:solidFill>
                <a:srgbClr val="C1B9B5"/>
              </a:solidFill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-28575"/>
                <a:ext cx="1065938" cy="192422"/>
              </a:xfrm>
              <a:prstGeom prst="rect">
                <a:avLst/>
              </a:prstGeom>
            </p:spPr>
            <p:txBody>
              <a:bodyPr lIns="32584" tIns="32584" rIns="32584" bIns="32584" rtlCol="0" anchor="ctr"/>
              <a:lstStyle/>
              <a:p>
                <a:pPr algn="ctr">
                  <a:lnSpc>
                    <a:spcPts val="1257"/>
                  </a:lnSpc>
                </a:pPr>
                <a:endParaRPr sz="1200" dirty="0"/>
              </a:p>
            </p:txBody>
          </p:sp>
        </p:grpSp>
        <p:grpSp>
          <p:nvGrpSpPr>
            <p:cNvPr id="37" name="Group 37"/>
            <p:cNvGrpSpPr/>
            <p:nvPr/>
          </p:nvGrpSpPr>
          <p:grpSpPr>
            <a:xfrm>
              <a:off x="3225426" y="0"/>
              <a:ext cx="822007" cy="822007"/>
              <a:chOff x="0" y="0"/>
              <a:chExt cx="812800" cy="8128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1833F"/>
              </a:solidFill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32584" tIns="32584" rIns="32584" bIns="32584" rtlCol="0" anchor="ctr"/>
              <a:lstStyle/>
              <a:p>
                <a:pPr algn="ctr">
                  <a:lnSpc>
                    <a:spcPts val="1257"/>
                  </a:lnSpc>
                </a:pPr>
                <a:endParaRPr sz="1200" dirty="0"/>
              </a:p>
            </p:txBody>
          </p:sp>
        </p:grpSp>
      </p:grpSp>
      <p:grpSp>
        <p:nvGrpSpPr>
          <p:cNvPr id="40" name="Group 40"/>
          <p:cNvGrpSpPr/>
          <p:nvPr/>
        </p:nvGrpSpPr>
        <p:grpSpPr>
          <a:xfrm>
            <a:off x="3071759" y="4753589"/>
            <a:ext cx="1754952" cy="411003"/>
            <a:chOff x="0" y="0"/>
            <a:chExt cx="3509904" cy="822007"/>
          </a:xfrm>
        </p:grpSpPr>
        <p:grpSp>
          <p:nvGrpSpPr>
            <p:cNvPr id="41" name="Group 41"/>
            <p:cNvGrpSpPr/>
            <p:nvPr/>
          </p:nvGrpSpPr>
          <p:grpSpPr>
            <a:xfrm>
              <a:off x="0" y="117754"/>
              <a:ext cx="3278046" cy="586499"/>
              <a:chOff x="0" y="0"/>
              <a:chExt cx="915771" cy="163847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915772" cy="163847"/>
              </a:xfrm>
              <a:custGeom>
                <a:avLst/>
                <a:gdLst/>
                <a:ahLst/>
                <a:cxnLst/>
                <a:rect l="l" t="t" r="r" b="b"/>
                <a:pathLst>
                  <a:path w="915772" h="163847">
                    <a:moveTo>
                      <a:pt x="0" y="0"/>
                    </a:moveTo>
                    <a:lnTo>
                      <a:pt x="915772" y="0"/>
                    </a:lnTo>
                    <a:lnTo>
                      <a:pt x="915772" y="163847"/>
                    </a:lnTo>
                    <a:lnTo>
                      <a:pt x="0" y="163847"/>
                    </a:lnTo>
                    <a:close/>
                  </a:path>
                </a:pathLst>
              </a:custGeom>
              <a:solidFill>
                <a:srgbClr val="F1833F"/>
              </a:solidFill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0" y="-28575"/>
                <a:ext cx="915771" cy="192422"/>
              </a:xfrm>
              <a:prstGeom prst="rect">
                <a:avLst/>
              </a:prstGeom>
            </p:spPr>
            <p:txBody>
              <a:bodyPr lIns="32584" tIns="32584" rIns="32584" bIns="32584" rtlCol="0" anchor="ctr"/>
              <a:lstStyle/>
              <a:p>
                <a:pPr algn="ctr">
                  <a:lnSpc>
                    <a:spcPts val="1257"/>
                  </a:lnSpc>
                </a:pPr>
                <a:endParaRPr sz="1200" dirty="0"/>
              </a:p>
            </p:txBody>
          </p:sp>
        </p:grpSp>
        <p:grpSp>
          <p:nvGrpSpPr>
            <p:cNvPr id="44" name="Group 44"/>
            <p:cNvGrpSpPr/>
            <p:nvPr/>
          </p:nvGrpSpPr>
          <p:grpSpPr>
            <a:xfrm>
              <a:off x="2687897" y="0"/>
              <a:ext cx="822007" cy="822007"/>
              <a:chOff x="0" y="0"/>
              <a:chExt cx="812800" cy="81280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1B9B5"/>
              </a:solidFill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32584" tIns="32584" rIns="32584" bIns="32584" rtlCol="0" anchor="ctr"/>
              <a:lstStyle/>
              <a:p>
                <a:pPr algn="ctr">
                  <a:lnSpc>
                    <a:spcPts val="1257"/>
                  </a:lnSpc>
                </a:pPr>
                <a:endParaRPr sz="1200" dirty="0"/>
              </a:p>
            </p:txBody>
          </p:sp>
        </p:grpSp>
      </p:grpSp>
      <p:grpSp>
        <p:nvGrpSpPr>
          <p:cNvPr id="47" name="Group 47"/>
          <p:cNvGrpSpPr/>
          <p:nvPr/>
        </p:nvGrpSpPr>
        <p:grpSpPr>
          <a:xfrm>
            <a:off x="2802996" y="5482092"/>
            <a:ext cx="2023717" cy="411003"/>
            <a:chOff x="0" y="0"/>
            <a:chExt cx="4047433" cy="822007"/>
          </a:xfrm>
        </p:grpSpPr>
        <p:grpSp>
          <p:nvGrpSpPr>
            <p:cNvPr id="48" name="Group 48"/>
            <p:cNvGrpSpPr/>
            <p:nvPr/>
          </p:nvGrpSpPr>
          <p:grpSpPr>
            <a:xfrm>
              <a:off x="0" y="117754"/>
              <a:ext cx="3815574" cy="586499"/>
              <a:chOff x="0" y="0"/>
              <a:chExt cx="1065938" cy="163847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1065938" cy="163847"/>
              </a:xfrm>
              <a:custGeom>
                <a:avLst/>
                <a:gdLst/>
                <a:ahLst/>
                <a:cxnLst/>
                <a:rect l="l" t="t" r="r" b="b"/>
                <a:pathLst>
                  <a:path w="1065938" h="163847">
                    <a:moveTo>
                      <a:pt x="0" y="0"/>
                    </a:moveTo>
                    <a:lnTo>
                      <a:pt x="1065938" y="0"/>
                    </a:lnTo>
                    <a:lnTo>
                      <a:pt x="1065938" y="163847"/>
                    </a:lnTo>
                    <a:lnTo>
                      <a:pt x="0" y="163847"/>
                    </a:lnTo>
                    <a:close/>
                  </a:path>
                </a:pathLst>
              </a:custGeom>
              <a:solidFill>
                <a:srgbClr val="C1B9B5"/>
              </a:solidFill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0" y="-28575"/>
                <a:ext cx="1065938" cy="192422"/>
              </a:xfrm>
              <a:prstGeom prst="rect">
                <a:avLst/>
              </a:prstGeom>
            </p:spPr>
            <p:txBody>
              <a:bodyPr lIns="32584" tIns="32584" rIns="32584" bIns="32584" rtlCol="0" anchor="ctr"/>
              <a:lstStyle/>
              <a:p>
                <a:pPr algn="ctr">
                  <a:lnSpc>
                    <a:spcPts val="1257"/>
                  </a:lnSpc>
                </a:pPr>
                <a:endParaRPr sz="1200" dirty="0"/>
              </a:p>
            </p:txBody>
          </p:sp>
        </p:grpSp>
        <p:grpSp>
          <p:nvGrpSpPr>
            <p:cNvPr id="51" name="Group 51"/>
            <p:cNvGrpSpPr/>
            <p:nvPr/>
          </p:nvGrpSpPr>
          <p:grpSpPr>
            <a:xfrm>
              <a:off x="3225426" y="0"/>
              <a:ext cx="822007" cy="822007"/>
              <a:chOff x="0" y="0"/>
              <a:chExt cx="812800" cy="812800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1833F"/>
              </a:solidFill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32584" tIns="32584" rIns="32584" bIns="32584" rtlCol="0" anchor="ctr"/>
              <a:lstStyle/>
              <a:p>
                <a:pPr algn="ctr">
                  <a:lnSpc>
                    <a:spcPts val="1257"/>
                  </a:lnSpc>
                </a:pPr>
                <a:endParaRPr sz="1200" dirty="0"/>
              </a:p>
            </p:txBody>
          </p:sp>
        </p:grpSp>
      </p:grpSp>
      <p:grpSp>
        <p:nvGrpSpPr>
          <p:cNvPr id="54" name="Group 54"/>
          <p:cNvGrpSpPr/>
          <p:nvPr/>
        </p:nvGrpSpPr>
        <p:grpSpPr>
          <a:xfrm>
            <a:off x="3071759" y="6159796"/>
            <a:ext cx="1754952" cy="411003"/>
            <a:chOff x="0" y="0"/>
            <a:chExt cx="3509904" cy="822007"/>
          </a:xfrm>
        </p:grpSpPr>
        <p:grpSp>
          <p:nvGrpSpPr>
            <p:cNvPr id="55" name="Group 55"/>
            <p:cNvGrpSpPr/>
            <p:nvPr/>
          </p:nvGrpSpPr>
          <p:grpSpPr>
            <a:xfrm>
              <a:off x="0" y="117754"/>
              <a:ext cx="3278046" cy="586499"/>
              <a:chOff x="0" y="0"/>
              <a:chExt cx="915771" cy="163847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0" y="0"/>
                <a:ext cx="915772" cy="163847"/>
              </a:xfrm>
              <a:custGeom>
                <a:avLst/>
                <a:gdLst/>
                <a:ahLst/>
                <a:cxnLst/>
                <a:rect l="l" t="t" r="r" b="b"/>
                <a:pathLst>
                  <a:path w="915772" h="163847">
                    <a:moveTo>
                      <a:pt x="0" y="0"/>
                    </a:moveTo>
                    <a:lnTo>
                      <a:pt x="915772" y="0"/>
                    </a:lnTo>
                    <a:lnTo>
                      <a:pt x="915772" y="163847"/>
                    </a:lnTo>
                    <a:lnTo>
                      <a:pt x="0" y="163847"/>
                    </a:lnTo>
                    <a:close/>
                  </a:path>
                </a:pathLst>
              </a:custGeom>
              <a:solidFill>
                <a:srgbClr val="F1833F"/>
              </a:solidFill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7" name="TextBox 57"/>
              <p:cNvSpPr txBox="1"/>
              <p:nvPr/>
            </p:nvSpPr>
            <p:spPr>
              <a:xfrm>
                <a:off x="0" y="-28575"/>
                <a:ext cx="915771" cy="192422"/>
              </a:xfrm>
              <a:prstGeom prst="rect">
                <a:avLst/>
              </a:prstGeom>
            </p:spPr>
            <p:txBody>
              <a:bodyPr lIns="32584" tIns="32584" rIns="32584" bIns="32584" rtlCol="0" anchor="ctr"/>
              <a:lstStyle/>
              <a:p>
                <a:pPr algn="ctr">
                  <a:lnSpc>
                    <a:spcPts val="1257"/>
                  </a:lnSpc>
                </a:pPr>
                <a:endParaRPr sz="1200" dirty="0"/>
              </a:p>
            </p:txBody>
          </p:sp>
        </p:grpSp>
        <p:grpSp>
          <p:nvGrpSpPr>
            <p:cNvPr id="58" name="Group 58"/>
            <p:cNvGrpSpPr/>
            <p:nvPr/>
          </p:nvGrpSpPr>
          <p:grpSpPr>
            <a:xfrm>
              <a:off x="2687897" y="0"/>
              <a:ext cx="822007" cy="822007"/>
              <a:chOff x="0" y="0"/>
              <a:chExt cx="812800" cy="812800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1B9B5"/>
              </a:solidFill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0" name="TextBox 60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32584" tIns="32584" rIns="32584" bIns="32584" rtlCol="0" anchor="ctr"/>
              <a:lstStyle/>
              <a:p>
                <a:pPr algn="ctr">
                  <a:lnSpc>
                    <a:spcPts val="1257"/>
                  </a:lnSpc>
                </a:pPr>
                <a:endParaRPr sz="1200" dirty="0"/>
              </a:p>
            </p:txBody>
          </p:sp>
        </p:grpSp>
      </p:grpSp>
      <p:grpSp>
        <p:nvGrpSpPr>
          <p:cNvPr id="61" name="Group 61"/>
          <p:cNvGrpSpPr/>
          <p:nvPr/>
        </p:nvGrpSpPr>
        <p:grpSpPr>
          <a:xfrm>
            <a:off x="2266289" y="0"/>
            <a:ext cx="1454727" cy="6858000"/>
            <a:chOff x="0" y="0"/>
            <a:chExt cx="812800" cy="4081946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812800" cy="4081946"/>
            </a:xfrm>
            <a:custGeom>
              <a:avLst/>
              <a:gdLst/>
              <a:ahLst/>
              <a:cxnLst/>
              <a:rect l="l" t="t" r="r" b="b"/>
              <a:pathLst>
                <a:path w="812800" h="4081946">
                  <a:moveTo>
                    <a:pt x="0" y="0"/>
                  </a:moveTo>
                  <a:lnTo>
                    <a:pt x="812800" y="0"/>
                  </a:lnTo>
                  <a:lnTo>
                    <a:pt x="812800" y="4081946"/>
                  </a:lnTo>
                  <a:lnTo>
                    <a:pt x="0" y="40819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812800" cy="4110521"/>
            </a:xfrm>
            <a:prstGeom prst="rect">
              <a:avLst/>
            </a:prstGeom>
          </p:spPr>
          <p:txBody>
            <a:bodyPr lIns="32584" tIns="32584" rIns="32584" bIns="32584" rtlCol="0" anchor="ctr"/>
            <a:lstStyle/>
            <a:p>
              <a:pPr algn="ctr">
                <a:lnSpc>
                  <a:spcPts val="1257"/>
                </a:lnSpc>
              </a:pPr>
              <a:endParaRPr sz="1200" dirty="0"/>
            </a:p>
          </p:txBody>
        </p:sp>
      </p:grpSp>
      <p:sp>
        <p:nvSpPr>
          <p:cNvPr id="64" name="Freeform 64"/>
          <p:cNvSpPr/>
          <p:nvPr/>
        </p:nvSpPr>
        <p:spPr>
          <a:xfrm>
            <a:off x="-1465243" y="1"/>
            <a:ext cx="4747100" cy="6858000"/>
          </a:xfrm>
          <a:custGeom>
            <a:avLst/>
            <a:gdLst/>
            <a:ahLst/>
            <a:cxnLst/>
            <a:rect l="l" t="t" r="r" b="b"/>
            <a:pathLst>
              <a:path w="8162679" h="11335738">
                <a:moveTo>
                  <a:pt x="0" y="0"/>
                </a:moveTo>
                <a:lnTo>
                  <a:pt x="8162679" y="0"/>
                </a:lnTo>
                <a:lnTo>
                  <a:pt x="8162679" y="11335738"/>
                </a:lnTo>
                <a:lnTo>
                  <a:pt x="0" y="113357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30866" t="-13738" r="-116028" b="-2687"/>
            </a:stretch>
          </a:blipFill>
        </p:spPr>
        <p:txBody>
          <a:bodyPr/>
          <a:lstStyle/>
          <a:p>
            <a:endParaRPr lang="en-GB" dirty="0"/>
          </a:p>
        </p:txBody>
      </p:sp>
      <p:grpSp>
        <p:nvGrpSpPr>
          <p:cNvPr id="65" name="Group 65"/>
          <p:cNvGrpSpPr/>
          <p:nvPr/>
        </p:nvGrpSpPr>
        <p:grpSpPr>
          <a:xfrm>
            <a:off x="0" y="305801"/>
            <a:ext cx="2993653" cy="497800"/>
            <a:chOff x="0" y="0"/>
            <a:chExt cx="1530887" cy="196662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1530887" cy="196662"/>
            </a:xfrm>
            <a:custGeom>
              <a:avLst/>
              <a:gdLst/>
              <a:ahLst/>
              <a:cxnLst/>
              <a:rect l="l" t="t" r="r" b="b"/>
              <a:pathLst>
                <a:path w="1530887" h="196662">
                  <a:moveTo>
                    <a:pt x="0" y="0"/>
                  </a:moveTo>
                  <a:lnTo>
                    <a:pt x="1530887" y="0"/>
                  </a:lnTo>
                  <a:lnTo>
                    <a:pt x="1530887" y="196662"/>
                  </a:lnTo>
                  <a:lnTo>
                    <a:pt x="0" y="196662"/>
                  </a:lnTo>
                  <a:close/>
                </a:path>
              </a:pathLst>
            </a:custGeom>
            <a:solidFill>
              <a:srgbClr val="F1833F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0" y="-28575"/>
              <a:ext cx="1530887" cy="22523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257"/>
                </a:lnSpc>
              </a:pPr>
              <a:endParaRPr sz="1200" dirty="0"/>
            </a:p>
          </p:txBody>
        </p:sp>
      </p:grpSp>
      <p:sp>
        <p:nvSpPr>
          <p:cNvPr id="68" name="TextBox 68"/>
          <p:cNvSpPr txBox="1"/>
          <p:nvPr/>
        </p:nvSpPr>
        <p:spPr>
          <a:xfrm>
            <a:off x="5017943" y="2030835"/>
            <a:ext cx="4236226" cy="272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173"/>
              </a:lnSpc>
            </a:pPr>
            <a:r>
              <a:rPr lang="en-US" dirty="0">
                <a:latin typeface="Montserrat Classic"/>
              </a:rPr>
              <a:t>Corporate liability &amp; topics of interest </a:t>
            </a:r>
            <a:endParaRPr lang="en-US" dirty="0">
              <a:solidFill>
                <a:srgbClr val="272727"/>
              </a:solidFill>
              <a:latin typeface="Montserrat Classic"/>
            </a:endParaRPr>
          </a:p>
        </p:txBody>
      </p:sp>
      <p:sp>
        <p:nvSpPr>
          <p:cNvPr id="69" name="TextBox 69"/>
          <p:cNvSpPr txBox="1"/>
          <p:nvPr/>
        </p:nvSpPr>
        <p:spPr>
          <a:xfrm>
            <a:off x="5017942" y="625227"/>
            <a:ext cx="2846321" cy="821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73"/>
              </a:lnSpc>
            </a:pPr>
            <a:r>
              <a:rPr lang="en-US" dirty="0">
                <a:latin typeface="Montserrat Classic"/>
              </a:rPr>
              <a:t>Setting the scene</a:t>
            </a:r>
          </a:p>
          <a:p>
            <a:pPr algn="just">
              <a:lnSpc>
                <a:spcPts val="2173"/>
              </a:lnSpc>
            </a:pPr>
            <a:endParaRPr lang="en-US" sz="1551" dirty="0">
              <a:solidFill>
                <a:srgbClr val="272727"/>
              </a:solidFill>
              <a:latin typeface="Montserrat Classic"/>
            </a:endParaRPr>
          </a:p>
          <a:p>
            <a:pPr algn="just">
              <a:lnSpc>
                <a:spcPts val="2173"/>
              </a:lnSpc>
            </a:pPr>
            <a:endParaRPr lang="en-US" sz="1551" dirty="0">
              <a:solidFill>
                <a:srgbClr val="272727"/>
              </a:solidFill>
              <a:latin typeface="Montserrat Classic"/>
            </a:endParaRPr>
          </a:p>
        </p:txBody>
      </p:sp>
      <p:sp>
        <p:nvSpPr>
          <p:cNvPr id="70" name="TextBox 70"/>
          <p:cNvSpPr txBox="1"/>
          <p:nvPr/>
        </p:nvSpPr>
        <p:spPr>
          <a:xfrm>
            <a:off x="5017942" y="1324349"/>
            <a:ext cx="4744325" cy="54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73"/>
              </a:lnSpc>
            </a:pPr>
            <a:r>
              <a:rPr lang="en-US" dirty="0">
                <a:latin typeface="Montserrat Classic"/>
              </a:rPr>
              <a:t>Is any sector immune to fraud?</a:t>
            </a:r>
          </a:p>
          <a:p>
            <a:pPr algn="just">
              <a:lnSpc>
                <a:spcPts val="2173"/>
              </a:lnSpc>
            </a:pPr>
            <a:endParaRPr lang="en-US" sz="1551" dirty="0">
              <a:solidFill>
                <a:srgbClr val="272727"/>
              </a:solidFill>
              <a:latin typeface="Montserrat Classic"/>
            </a:endParaRPr>
          </a:p>
        </p:txBody>
      </p:sp>
      <p:sp>
        <p:nvSpPr>
          <p:cNvPr id="71" name="TextBox 71"/>
          <p:cNvSpPr txBox="1"/>
          <p:nvPr/>
        </p:nvSpPr>
        <p:spPr>
          <a:xfrm>
            <a:off x="5017941" y="2737322"/>
            <a:ext cx="4644735" cy="54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73"/>
              </a:lnSpc>
            </a:pPr>
            <a:r>
              <a:rPr lang="en-US" dirty="0">
                <a:latin typeface="Montserrat Classic"/>
              </a:rPr>
              <a:t>Stories….investigations and disputes</a:t>
            </a:r>
          </a:p>
          <a:p>
            <a:pPr algn="just">
              <a:lnSpc>
                <a:spcPts val="2173"/>
              </a:lnSpc>
            </a:pPr>
            <a:endParaRPr lang="en-US" sz="1551" dirty="0">
              <a:solidFill>
                <a:srgbClr val="272727"/>
              </a:solidFill>
              <a:latin typeface="Montserrat Classic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5015893" y="3398127"/>
            <a:ext cx="7626785" cy="54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73"/>
              </a:lnSpc>
            </a:pPr>
            <a:r>
              <a:rPr lang="en-US" dirty="0">
                <a:latin typeface="Montserrat Classic"/>
              </a:rPr>
              <a:t>Why do people break the rules? Investigations </a:t>
            </a:r>
          </a:p>
          <a:p>
            <a:pPr algn="just">
              <a:lnSpc>
                <a:spcPts val="2173"/>
              </a:lnSpc>
            </a:pPr>
            <a:endParaRPr lang="en-US" sz="1551" dirty="0">
              <a:solidFill>
                <a:srgbClr val="272727"/>
              </a:solidFill>
              <a:latin typeface="Montserrat Classic"/>
            </a:endParaRPr>
          </a:p>
        </p:txBody>
      </p:sp>
      <p:sp>
        <p:nvSpPr>
          <p:cNvPr id="73" name="TextBox 73"/>
          <p:cNvSpPr txBox="1"/>
          <p:nvPr/>
        </p:nvSpPr>
        <p:spPr>
          <a:xfrm>
            <a:off x="5017942" y="4049911"/>
            <a:ext cx="6827307" cy="54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73"/>
              </a:lnSpc>
            </a:pPr>
            <a:r>
              <a:rPr lang="en-GB" dirty="0">
                <a:latin typeface="Montserrat Classic"/>
              </a:rPr>
              <a:t>Root cause analysis &amp; organisational</a:t>
            </a:r>
            <a:r>
              <a:rPr lang="en-US" dirty="0">
                <a:latin typeface="Montserrat Classic"/>
              </a:rPr>
              <a:t> and people controls</a:t>
            </a:r>
          </a:p>
          <a:p>
            <a:pPr algn="just">
              <a:lnSpc>
                <a:spcPts val="2173"/>
              </a:lnSpc>
            </a:pPr>
            <a:endParaRPr lang="en-US" sz="1551" dirty="0">
              <a:solidFill>
                <a:srgbClr val="272727"/>
              </a:solidFill>
              <a:latin typeface="Montserrat Classic"/>
            </a:endParaRPr>
          </a:p>
        </p:txBody>
      </p:sp>
      <p:sp>
        <p:nvSpPr>
          <p:cNvPr id="74" name="TextBox 74"/>
          <p:cNvSpPr txBox="1"/>
          <p:nvPr/>
        </p:nvSpPr>
        <p:spPr>
          <a:xfrm>
            <a:off x="5017942" y="4753634"/>
            <a:ext cx="6827307" cy="54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73"/>
              </a:lnSpc>
            </a:pPr>
            <a:r>
              <a:rPr lang="en-US" dirty="0">
                <a:latin typeface="Montserrat Classic"/>
              </a:rPr>
              <a:t>Risks of failing controls and the role for forensic accountants</a:t>
            </a:r>
          </a:p>
          <a:p>
            <a:pPr algn="just">
              <a:lnSpc>
                <a:spcPts val="2173"/>
              </a:lnSpc>
            </a:pPr>
            <a:endParaRPr lang="en-US" sz="1551" dirty="0">
              <a:solidFill>
                <a:srgbClr val="272727"/>
              </a:solidFill>
              <a:latin typeface="Montserrat Classic"/>
            </a:endParaRPr>
          </a:p>
        </p:txBody>
      </p:sp>
      <p:sp>
        <p:nvSpPr>
          <p:cNvPr id="75" name="TextBox 75"/>
          <p:cNvSpPr txBox="1"/>
          <p:nvPr/>
        </p:nvSpPr>
        <p:spPr>
          <a:xfrm>
            <a:off x="5017942" y="5460918"/>
            <a:ext cx="6827307" cy="54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73"/>
              </a:lnSpc>
            </a:pPr>
            <a:r>
              <a:rPr lang="en-US" dirty="0">
                <a:latin typeface="Montserrat Classic"/>
              </a:rPr>
              <a:t>Assessing risk and building good practice</a:t>
            </a:r>
          </a:p>
          <a:p>
            <a:pPr algn="just">
              <a:lnSpc>
                <a:spcPts val="2173"/>
              </a:lnSpc>
            </a:pPr>
            <a:endParaRPr lang="en-US" sz="1551" dirty="0">
              <a:solidFill>
                <a:srgbClr val="272727"/>
              </a:solidFill>
              <a:latin typeface="Montserrat Classic"/>
            </a:endParaRPr>
          </a:p>
        </p:txBody>
      </p:sp>
      <p:sp>
        <p:nvSpPr>
          <p:cNvPr id="76" name="TextBox 76"/>
          <p:cNvSpPr txBox="1"/>
          <p:nvPr/>
        </p:nvSpPr>
        <p:spPr>
          <a:xfrm>
            <a:off x="5015893" y="6198950"/>
            <a:ext cx="6827307" cy="54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73"/>
              </a:lnSpc>
            </a:pPr>
            <a:r>
              <a:rPr lang="en-US" dirty="0">
                <a:latin typeface="Montserrat Classic"/>
              </a:rPr>
              <a:t>Conclusions </a:t>
            </a:r>
          </a:p>
          <a:p>
            <a:pPr algn="just">
              <a:lnSpc>
                <a:spcPts val="2173"/>
              </a:lnSpc>
            </a:pPr>
            <a:endParaRPr lang="en-US" sz="1551" dirty="0">
              <a:solidFill>
                <a:srgbClr val="272727"/>
              </a:solidFill>
              <a:latin typeface="Montserrat Classic"/>
            </a:endParaRPr>
          </a:p>
        </p:txBody>
      </p:sp>
      <p:sp>
        <p:nvSpPr>
          <p:cNvPr id="77" name="TextBox 77"/>
          <p:cNvSpPr txBox="1"/>
          <p:nvPr/>
        </p:nvSpPr>
        <p:spPr>
          <a:xfrm>
            <a:off x="698084" y="434548"/>
            <a:ext cx="2846321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59"/>
              </a:lnSpc>
            </a:pPr>
            <a:r>
              <a:rPr lang="en-US" sz="2400" b="1" spc="143" dirty="0">
                <a:solidFill>
                  <a:schemeClr val="bg1"/>
                </a:solidFill>
                <a:latin typeface="Raleway" pitchFamily="2" charset="0"/>
              </a:rPr>
              <a:t>OVERVIEW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316998" y="260335"/>
            <a:ext cx="9079227" cy="1129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aseline="0">
                <a:solidFill>
                  <a:srgbClr val="78A22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9pPr>
          </a:lstStyle>
          <a:p>
            <a:r>
              <a:rPr lang="en-GB" sz="4400" kern="0" dirty="0">
                <a:solidFill>
                  <a:schemeClr val="tx1"/>
                </a:solidFill>
                <a:latin typeface="Raleway" pitchFamily="2" charset="0"/>
              </a:rPr>
              <a:t>Building good practice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49331" y="1599209"/>
            <a:ext cx="11293337" cy="4621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2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pitchFamily="18" charset="0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pitchFamily="18" charset="0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1833F"/>
              </a:buClr>
            </a:pPr>
            <a:r>
              <a:rPr lang="en-GB" sz="2400" dirty="0">
                <a:latin typeface="Montserrat Classic"/>
                <a:cs typeface="Arial" panose="020B0604020202020204" pitchFamily="34" charset="0"/>
              </a:rPr>
              <a:t>Buy in – building polices from the ground up - ownership</a:t>
            </a:r>
          </a:p>
          <a:p>
            <a:pPr>
              <a:buClr>
                <a:srgbClr val="F1833F"/>
              </a:buClr>
            </a:pPr>
            <a:r>
              <a:rPr lang="en-GB" sz="2400" dirty="0">
                <a:latin typeface="Montserrat Classic"/>
                <a:cs typeface="Arial" panose="020B0604020202020204" pitchFamily="34" charset="0"/>
              </a:rPr>
              <a:t>Make fraud a frequent agenda item at all levels – people need to understand where to find guidance and understand the subject </a:t>
            </a:r>
          </a:p>
          <a:p>
            <a:pPr>
              <a:buClr>
                <a:srgbClr val="F1833F"/>
              </a:buClr>
            </a:pPr>
            <a:r>
              <a:rPr lang="en-GB" sz="2400" dirty="0">
                <a:latin typeface="Montserrat Classic"/>
                <a:cs typeface="Arial" panose="020B0604020202020204" pitchFamily="34" charset="0"/>
              </a:rPr>
              <a:t>Internally publicise your actions on combatting fraud</a:t>
            </a:r>
          </a:p>
          <a:p>
            <a:pPr>
              <a:buClr>
                <a:srgbClr val="F1833F"/>
              </a:buClr>
            </a:pPr>
            <a:r>
              <a:rPr lang="en-GB" sz="2400" dirty="0">
                <a:latin typeface="Montserrat Classic"/>
                <a:cs typeface="Arial" panose="020B0604020202020204" pitchFamily="34" charset="0"/>
              </a:rPr>
              <a:t>Contract terms (suppliers and employees) need to cover fraud issues</a:t>
            </a:r>
          </a:p>
          <a:p>
            <a:pPr>
              <a:buClr>
                <a:srgbClr val="F1833F"/>
              </a:buClr>
            </a:pPr>
            <a:r>
              <a:rPr lang="en-GB" sz="2400" dirty="0">
                <a:latin typeface="Montserrat Classic"/>
                <a:cs typeface="Arial" panose="020B0604020202020204" pitchFamily="34" charset="0"/>
              </a:rPr>
              <a:t>Know your response to fraud types before you take action</a:t>
            </a:r>
          </a:p>
          <a:p>
            <a:pPr>
              <a:buClr>
                <a:srgbClr val="F1833F"/>
              </a:buClr>
            </a:pPr>
            <a:r>
              <a:rPr lang="en-GB" sz="2400" dirty="0">
                <a:latin typeface="Montserrat Classic"/>
                <a:cs typeface="Arial" panose="020B0604020202020204" pitchFamily="34" charset="0"/>
              </a:rPr>
              <a:t>Training on what to look for, how to monitor, how to respond</a:t>
            </a:r>
          </a:p>
          <a:p>
            <a:pPr>
              <a:buClr>
                <a:srgbClr val="F1833F"/>
              </a:buClr>
            </a:pPr>
            <a:r>
              <a:rPr lang="en-GB" sz="2400" dirty="0">
                <a:latin typeface="Montserrat Classic"/>
                <a:cs typeface="Arial" panose="020B0604020202020204" pitchFamily="34" charset="0"/>
              </a:rPr>
              <a:t>Whistleblowing  - understand the process and give external parties the chance to engage (on risks and not just bad behaviour)</a:t>
            </a:r>
          </a:p>
          <a:p>
            <a:pPr>
              <a:buClr>
                <a:srgbClr val="F1833F"/>
              </a:buClr>
            </a:pPr>
            <a:r>
              <a:rPr lang="en-US" sz="2400" dirty="0">
                <a:latin typeface="Montserrat Classic"/>
                <a:cs typeface="Arial" panose="020B0604020202020204" pitchFamily="34" charset="0"/>
              </a:rPr>
              <a:t>Policies and procedures that work for your firm</a:t>
            </a:r>
          </a:p>
          <a:p>
            <a:pPr>
              <a:buClr>
                <a:srgbClr val="F1833F"/>
              </a:buClr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09235D6-92BC-770E-5101-04B75602CAFB}"/>
              </a:ext>
            </a:extLst>
          </p:cNvPr>
          <p:cNvCxnSpPr>
            <a:cxnSpLocks/>
          </p:cNvCxnSpPr>
          <p:nvPr/>
        </p:nvCxnSpPr>
        <p:spPr>
          <a:xfrm>
            <a:off x="0" y="1213930"/>
            <a:ext cx="636774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651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384017" y="286438"/>
            <a:ext cx="10451693" cy="1306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aseline="0">
                <a:solidFill>
                  <a:srgbClr val="78A22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9pPr>
          </a:lstStyle>
          <a:p>
            <a:r>
              <a:rPr lang="en-GB" sz="4400" kern="0" dirty="0">
                <a:solidFill>
                  <a:schemeClr val="tx1"/>
                </a:solidFill>
                <a:latin typeface="Raleway" pitchFamily="2" charset="0"/>
              </a:rPr>
              <a:t>Conclusions</a:t>
            </a:r>
            <a:r>
              <a:rPr lang="en-GB" sz="4400" i="1" kern="0" dirty="0">
                <a:solidFill>
                  <a:schemeClr val="tx1"/>
                </a:solidFill>
                <a:latin typeface="Arial"/>
              </a:rPr>
              <a:t>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60286" y="1760526"/>
            <a:ext cx="11095559" cy="4314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2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pitchFamily="18" charset="0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pitchFamily="18" charset="0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1833F"/>
              </a:buClr>
            </a:pPr>
            <a:r>
              <a:rPr lang="en-GB" sz="2400" dirty="0">
                <a:latin typeface="Montserrat Classic"/>
                <a:cs typeface="Arial" panose="020B0604020202020204" pitchFamily="34" charset="0"/>
              </a:rPr>
              <a:t>Fraud is not black and white, conduct and actions can be interpreted by people in different ways dependent on circumstances</a:t>
            </a:r>
          </a:p>
          <a:p>
            <a:pPr>
              <a:buClr>
                <a:srgbClr val="F1833F"/>
              </a:buClr>
            </a:pPr>
            <a:r>
              <a:rPr lang="en-GB" sz="2400" dirty="0">
                <a:latin typeface="Montserrat Classic"/>
                <a:cs typeface="Arial" panose="020B0604020202020204" pitchFamily="34" charset="0"/>
              </a:rPr>
              <a:t>Economy now will drive ‘</a:t>
            </a:r>
            <a:r>
              <a:rPr lang="en-GB" sz="2400" i="1" dirty="0">
                <a:latin typeface="Montserrat Classic"/>
                <a:cs typeface="Arial" panose="020B0604020202020204" pitchFamily="34" charset="0"/>
              </a:rPr>
              <a:t>sharp</a:t>
            </a:r>
            <a:r>
              <a:rPr lang="en-GB" sz="2400" dirty="0">
                <a:latin typeface="Montserrat Classic"/>
                <a:cs typeface="Arial" panose="020B0604020202020204" pitchFamily="34" charset="0"/>
              </a:rPr>
              <a:t>’ and on occasions, dishonest practice </a:t>
            </a:r>
          </a:p>
          <a:p>
            <a:pPr>
              <a:buClr>
                <a:srgbClr val="F1833F"/>
              </a:buClr>
            </a:pPr>
            <a:r>
              <a:rPr lang="en-GB" sz="2400" dirty="0">
                <a:latin typeface="Montserrat Classic"/>
                <a:cs typeface="Arial" panose="020B0604020202020204" pitchFamily="34" charset="0"/>
              </a:rPr>
              <a:t>The impact may be low financially, but impact is wide ranging as control environment is a key focus for all regulators – controls not just about testing policies / procedures</a:t>
            </a:r>
          </a:p>
          <a:p>
            <a:pPr>
              <a:buClr>
                <a:srgbClr val="F1833F"/>
              </a:buClr>
            </a:pPr>
            <a:r>
              <a:rPr lang="en-GB" sz="2400" dirty="0">
                <a:latin typeface="Montserrat Classic"/>
                <a:cs typeface="Arial" panose="020B0604020202020204" pitchFamily="34" charset="0"/>
              </a:rPr>
              <a:t>Understanding the steps and planning to take if you need to investigate fraud is vital before the event happens – having forensic accountants involved early is key </a:t>
            </a:r>
          </a:p>
          <a:p>
            <a:pPr>
              <a:buClr>
                <a:srgbClr val="F1833F"/>
              </a:buClr>
            </a:pPr>
            <a:r>
              <a:rPr lang="en-GB" sz="2400" dirty="0">
                <a:latin typeface="Montserrat Classic"/>
                <a:cs typeface="Arial" panose="020B0604020202020204" pitchFamily="34" charset="0"/>
              </a:rPr>
              <a:t>Do not let clients find that they have a gap analysis after the event with your policies which show a systemic failing of controls – review policies, procedures and training regularly to make sure it is fit for purpose</a:t>
            </a:r>
          </a:p>
          <a:p>
            <a:pPr>
              <a:buClr>
                <a:srgbClr val="F1833F"/>
              </a:buClr>
            </a:pPr>
            <a:r>
              <a:rPr lang="en-GB" sz="2400" dirty="0">
                <a:latin typeface="Montserrat Classic"/>
                <a:cs typeface="Arial" panose="020B0604020202020204" pitchFamily="34" charset="0"/>
              </a:rPr>
              <a:t>Overall, fraud is on the increase and it is a vibrant area for new work</a:t>
            </a:r>
          </a:p>
          <a:p>
            <a:pPr>
              <a:buClr>
                <a:srgbClr val="F1833F"/>
              </a:buClr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5E603A6-C896-0486-D99C-B342F47F10A7}"/>
              </a:ext>
            </a:extLst>
          </p:cNvPr>
          <p:cNvCxnSpPr>
            <a:cxnSpLocks/>
          </p:cNvCxnSpPr>
          <p:nvPr/>
        </p:nvCxnSpPr>
        <p:spPr>
          <a:xfrm>
            <a:off x="0" y="1213930"/>
            <a:ext cx="399912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731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D54529-8516-FE96-3E78-2B1F1049523F}"/>
              </a:ext>
            </a:extLst>
          </p:cNvPr>
          <p:cNvSpPr txBox="1"/>
          <p:nvPr/>
        </p:nvSpPr>
        <p:spPr>
          <a:xfrm>
            <a:off x="167742" y="315766"/>
            <a:ext cx="11406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WHY TENET?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itchFamily="2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2155" y="1463920"/>
            <a:ext cx="1101760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833F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Classic"/>
                <a:cs typeface="Arial" panose="020B0604020202020204" pitchFamily="34" charset="0"/>
              </a:rPr>
              <a:t>We believe education is pivotal in the fight against fraud. It is important for us as a firm to offer knowledge, best practice and information to help reduce the risk of fraud, not just for our clients but for everyone.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833F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Classic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833F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Classic"/>
                <a:cs typeface="Arial" panose="020B0604020202020204" pitchFamily="34" charset="0"/>
              </a:rPr>
              <a:t>We make it simple, keeping calm and providing clear, actionable advice at a time of uncertainty and high risk.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833F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Classic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833F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Classic"/>
                <a:cs typeface="Arial" panose="020B0604020202020204" pitchFamily="34" charset="0"/>
              </a:rPr>
              <a:t>If we had an impossible ambition, it would be to stop fraud. Its impact is wide ranging and that is why we focus solely on this area of law.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833F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Classic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833F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Classic"/>
                <a:cs typeface="Arial" panose="020B0604020202020204" pitchFamily="34" charset="0"/>
              </a:rPr>
              <a:t>Our strengths lie in the way we operate, with no financial, chargeable hours or cash collection targets for our lawyers.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833F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Classic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833F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Classic"/>
                <a:cs typeface="Arial" panose="020B0604020202020204" pitchFamily="34" charset="0"/>
              </a:rPr>
              <a:t>Our team have all had at least five years of experience in a national or international law firm. They are encouraged to focus on the client, delivering high-quality services, from the locations, and within the hours, that suit them. Flexibility has been part of our culture from day one.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5EC484-ACAD-5CF0-034A-08EE6FBC0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6610" y="402053"/>
            <a:ext cx="2091109" cy="6584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A496EF-2F3E-D6EC-9627-76FBD5F9800B}"/>
              </a:ext>
            </a:extLst>
          </p:cNvPr>
          <p:cNvSpPr txBox="1"/>
          <p:nvPr/>
        </p:nvSpPr>
        <p:spPr>
          <a:xfrm>
            <a:off x="4737347" y="6156758"/>
            <a:ext cx="11406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tenetlaw.co.uk</a:t>
            </a: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A4F230-4EC6-8451-C6BF-843EDF5AAB8C}"/>
              </a:ext>
            </a:extLst>
          </p:cNvPr>
          <p:cNvCxnSpPr/>
          <p:nvPr/>
        </p:nvCxnSpPr>
        <p:spPr>
          <a:xfrm>
            <a:off x="4838947" y="6618423"/>
            <a:ext cx="191425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B761DF9-4101-551C-75D8-232140C1FDA1}"/>
              </a:ext>
            </a:extLst>
          </p:cNvPr>
          <p:cNvCxnSpPr>
            <a:cxnSpLocks/>
          </p:cNvCxnSpPr>
          <p:nvPr/>
        </p:nvCxnSpPr>
        <p:spPr>
          <a:xfrm>
            <a:off x="0" y="1213930"/>
            <a:ext cx="399912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097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DDA8CFC0-0AF1-3245-A4AC-1CC4D45D7716}"/>
              </a:ext>
            </a:extLst>
          </p:cNvPr>
          <p:cNvSpPr txBox="1"/>
          <p:nvPr/>
        </p:nvSpPr>
        <p:spPr>
          <a:xfrm>
            <a:off x="13231528" y="3359217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6843F1-38BC-003A-7E8E-117823B1B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ADE592-75AE-92ED-BC6C-205CFEBF5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2829" y="-42548"/>
            <a:ext cx="12391662" cy="69005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6D9D1C-83DF-8AA2-BF57-C7D6576D94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6154" y="2437629"/>
            <a:ext cx="683869" cy="41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222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FC1A457-D2B3-81A1-8448-97F3483EDFCF}"/>
              </a:ext>
            </a:extLst>
          </p:cNvPr>
          <p:cNvSpPr/>
          <p:nvPr/>
        </p:nvSpPr>
        <p:spPr>
          <a:xfrm>
            <a:off x="161362" y="152397"/>
            <a:ext cx="11905132" cy="6544238"/>
          </a:xfrm>
          <a:prstGeom prst="rect">
            <a:avLst/>
          </a:prstGeom>
          <a:solidFill>
            <a:schemeClr val="bg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281126-6A1D-DF97-3CE5-B2DC9BF7D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858" y="2100018"/>
            <a:ext cx="4084674" cy="41029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5591D4-D72E-B047-6E4A-9220EABCE2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1662" y="382999"/>
            <a:ext cx="2865416" cy="90081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DAE9B82-4509-DFB5-2A88-5B11AD69E006}"/>
              </a:ext>
            </a:extLst>
          </p:cNvPr>
          <p:cNvSpPr txBox="1"/>
          <p:nvPr/>
        </p:nvSpPr>
        <p:spPr>
          <a:xfrm>
            <a:off x="392783" y="239519"/>
            <a:ext cx="11406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Thank you! </a:t>
            </a:r>
            <a:endParaRPr kumimoji="0" lang="en-GB" sz="1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itchFamily="2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D7AB28-2898-B6FE-1798-82D8F93690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9663"/>
          <a:stretch/>
        </p:blipFill>
        <p:spPr>
          <a:xfrm>
            <a:off x="671346" y="918119"/>
            <a:ext cx="6096529" cy="578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26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063749" y="1905001"/>
            <a:ext cx="8609247" cy="426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2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pitchFamily="18" charset="0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pitchFamily="18" charset="0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44240D-3D82-4C76-A0E5-6FF2FC964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04" y="97086"/>
            <a:ext cx="11922826" cy="664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404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204993" y="349927"/>
            <a:ext cx="9399368" cy="1129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aseline="0">
                <a:solidFill>
                  <a:srgbClr val="78A22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9pPr>
          </a:lstStyle>
          <a:p>
            <a:r>
              <a:rPr lang="en-GB" sz="4400" kern="0" dirty="0">
                <a:solidFill>
                  <a:schemeClr val="tx1"/>
                </a:solidFill>
                <a:latin typeface="Raleway" pitchFamily="2" charset="0"/>
              </a:rPr>
              <a:t>Setting the scene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39828" y="1714653"/>
            <a:ext cx="11270254" cy="4685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2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pitchFamily="18" charset="0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pitchFamily="18" charset="0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1833F"/>
              </a:buClr>
            </a:pPr>
            <a:r>
              <a:rPr lang="en-US" sz="2400" dirty="0">
                <a:latin typeface="Montserrat Classic"/>
                <a:cs typeface="Arial" panose="020B0604020202020204" pitchFamily="34" charset="0"/>
              </a:rPr>
              <a:t>Fraud is indiscriminate – organisations of all sizes impacted</a:t>
            </a:r>
          </a:p>
          <a:p>
            <a:pPr>
              <a:buClr>
                <a:srgbClr val="F1833F"/>
              </a:buClr>
            </a:pPr>
            <a:r>
              <a:rPr lang="en-US" sz="2400" dirty="0">
                <a:latin typeface="Montserrat Classic"/>
                <a:cs typeface="Arial" panose="020B0604020202020204" pitchFamily="34" charset="0"/>
              </a:rPr>
              <a:t>Current working world has brought about an intensity of work that creates risk e.g., speed and volume of communications </a:t>
            </a:r>
          </a:p>
          <a:p>
            <a:pPr>
              <a:buClr>
                <a:srgbClr val="F1833F"/>
              </a:buClr>
            </a:pPr>
            <a:r>
              <a:rPr lang="en-US" sz="2400" dirty="0">
                <a:latin typeface="Montserrat Classic"/>
                <a:cs typeface="Arial" panose="020B0604020202020204" pitchFamily="34" charset="0"/>
              </a:rPr>
              <a:t>Corporate criminal liability is ramping up</a:t>
            </a:r>
          </a:p>
          <a:p>
            <a:pPr>
              <a:buClr>
                <a:srgbClr val="F1833F"/>
              </a:buClr>
            </a:pPr>
            <a:r>
              <a:rPr lang="en-US" sz="2400" dirty="0">
                <a:latin typeface="Montserrat Classic"/>
                <a:cs typeface="Arial" panose="020B0604020202020204" pitchFamily="34" charset="0"/>
              </a:rPr>
              <a:t>For employers, their need for human curiosity / professional boundaries amongst their employees can slip or not take place</a:t>
            </a:r>
          </a:p>
          <a:p>
            <a:pPr>
              <a:buClr>
                <a:srgbClr val="F1833F"/>
              </a:buClr>
            </a:pPr>
            <a:r>
              <a:rPr lang="en-US" sz="2400" dirty="0">
                <a:latin typeface="Montserrat Classic"/>
                <a:cs typeface="Arial" panose="020B0604020202020204" pitchFamily="34" charset="0"/>
              </a:rPr>
              <a:t>Even the best compliance policies leave gaps in controls which suppliers or employees can expose  </a:t>
            </a:r>
          </a:p>
          <a:p>
            <a:pPr>
              <a:buClr>
                <a:srgbClr val="F1833F"/>
              </a:buClr>
            </a:pPr>
            <a:r>
              <a:rPr lang="en-US" sz="2400" dirty="0">
                <a:latin typeface="Montserrat Classic"/>
                <a:cs typeface="Arial" panose="020B0604020202020204" pitchFamily="34" charset="0"/>
              </a:rPr>
              <a:t>Hearing about a fraud event and living through it are very different</a:t>
            </a:r>
          </a:p>
          <a:p>
            <a:pPr>
              <a:buClr>
                <a:srgbClr val="F1833F"/>
              </a:buClr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CA075A-D8D3-7168-E6F6-4E291B526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8347" y="6083460"/>
            <a:ext cx="2024047" cy="63403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680448-1D0C-71F2-92D4-34B997CDDB0D}"/>
              </a:ext>
            </a:extLst>
          </p:cNvPr>
          <p:cNvCxnSpPr/>
          <p:nvPr/>
        </p:nvCxnSpPr>
        <p:spPr>
          <a:xfrm>
            <a:off x="0" y="1255923"/>
            <a:ext cx="521097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336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227026" y="349927"/>
            <a:ext cx="9399368" cy="1129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aseline="0">
                <a:solidFill>
                  <a:srgbClr val="78A22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9pPr>
          </a:lstStyle>
          <a:p>
            <a:r>
              <a:rPr lang="en-GB" sz="4400" kern="0" dirty="0">
                <a:solidFill>
                  <a:schemeClr val="tx1"/>
                </a:solidFill>
                <a:latin typeface="Raleway" pitchFamily="2" charset="0"/>
              </a:rPr>
              <a:t>Setting the scene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23654" y="1479480"/>
            <a:ext cx="11332192" cy="4685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2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pitchFamily="18" charset="0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pitchFamily="18" charset="0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1833F"/>
              </a:buClr>
            </a:pPr>
            <a:r>
              <a:rPr lang="en-US" sz="2400" dirty="0">
                <a:latin typeface="Montserrat Classic"/>
                <a:cs typeface="Arial" panose="020B0604020202020204" pitchFamily="34" charset="0"/>
              </a:rPr>
              <a:t>The UK lost as much as £4 billion (HoL report November 2022)</a:t>
            </a:r>
          </a:p>
          <a:p>
            <a:pPr>
              <a:buClr>
                <a:srgbClr val="F1833F"/>
              </a:buClr>
            </a:pPr>
            <a:r>
              <a:rPr lang="en-US" sz="2400" dirty="0">
                <a:latin typeface="Montserrat Classic"/>
                <a:cs typeface="Arial" panose="020B0604020202020204" pitchFamily="34" charset="0"/>
              </a:rPr>
              <a:t>Annual Fraud Indicator 2023 (Crowe) – Private sector loss to fraud £157.8bn / Public sector £50.2bn</a:t>
            </a:r>
          </a:p>
          <a:p>
            <a:pPr>
              <a:buClr>
                <a:srgbClr val="F1833F"/>
              </a:buClr>
            </a:pPr>
            <a:r>
              <a:rPr lang="en-US" sz="2400" dirty="0">
                <a:latin typeface="Montserrat Classic"/>
                <a:cs typeface="Arial" panose="020B0604020202020204" pitchFamily="34" charset="0"/>
              </a:rPr>
              <a:t>41% plus of all crime is fraud and cybercrime – less than 1% policing budget dedicated to economic crime </a:t>
            </a:r>
          </a:p>
          <a:p>
            <a:pPr>
              <a:buClr>
                <a:srgbClr val="F1833F"/>
              </a:buClr>
            </a:pPr>
            <a:r>
              <a:rPr lang="en-US" sz="2400" dirty="0">
                <a:latin typeface="Montserrat Classic"/>
                <a:cs typeface="Arial" panose="020B0604020202020204" pitchFamily="34" charset="0"/>
              </a:rPr>
              <a:t>47% of companies experienced fraud in the past 24 months</a:t>
            </a:r>
          </a:p>
          <a:p>
            <a:pPr>
              <a:buClr>
                <a:srgbClr val="F1833F"/>
              </a:buClr>
            </a:pPr>
            <a:r>
              <a:rPr lang="en-US" sz="2400" dirty="0">
                <a:latin typeface="Montserrat Classic"/>
                <a:cs typeface="Arial" panose="020B0604020202020204" pitchFamily="34" charset="0"/>
              </a:rPr>
              <a:t>Fraudulent conduct 17% higher than the same period of 2021 and 11% higher than pre-pandemic levels.</a:t>
            </a:r>
          </a:p>
          <a:p>
            <a:pPr>
              <a:buClr>
                <a:srgbClr val="F1833F"/>
              </a:buClr>
            </a:pPr>
            <a:r>
              <a:rPr lang="en-US" sz="2400" dirty="0">
                <a:latin typeface="Montserrat Classic"/>
                <a:cs typeface="Arial" panose="020B0604020202020204" pitchFamily="34" charset="0"/>
              </a:rPr>
              <a:t>Cost of living and home working is driving change of </a:t>
            </a:r>
            <a:r>
              <a:rPr lang="en-GB" sz="2400" dirty="0">
                <a:latin typeface="Montserrat Classic"/>
                <a:cs typeface="Arial" panose="020B0604020202020204" pitchFamily="34" charset="0"/>
              </a:rPr>
              <a:t>behaviours</a:t>
            </a:r>
            <a:r>
              <a:rPr lang="en-US" sz="2400" dirty="0">
                <a:latin typeface="Montserrat Classic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F1833F"/>
              </a:buClr>
            </a:pPr>
            <a:r>
              <a:rPr lang="en-US" sz="2400" dirty="0">
                <a:latin typeface="Montserrat Classic"/>
                <a:cs typeface="Arial" panose="020B0604020202020204" pitchFamily="34" charset="0"/>
              </a:rPr>
              <a:t>Volume of emails and pace people operate contributing to the increase in cybercrime / mistakes / concealment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C49630-7BEA-F284-1EC0-0281B799B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4299" y="5987383"/>
            <a:ext cx="2024047" cy="6340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8CB7A4-4CFE-AE78-30DC-71C7D049AB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89527"/>
            <a:ext cx="5218628" cy="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441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217792" y="370355"/>
            <a:ext cx="10248232" cy="1108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aseline="0">
                <a:solidFill>
                  <a:srgbClr val="78A22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FRAUDSTERS – FLEXIBILITY AND APPROACH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09898" y="1478806"/>
            <a:ext cx="11351246" cy="3401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52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pitchFamily="18" charset="0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pitchFamily="18" charset="0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Classic"/>
                <a:cs typeface="Arial" panose="020B0604020202020204" pitchFamily="34" charset="0"/>
              </a:rPr>
              <a:t>Digitalisation has created a playground for fraudsters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Classic"/>
              <a:cs typeface="Arial" panose="020B0604020202020204" pitchFamily="34" charset="0"/>
            </a:endParaRP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Classic"/>
                <a:cs typeface="Arial" panose="020B0604020202020204" pitchFamily="34" charset="0"/>
              </a:rPr>
              <a:t>English speaking countries are easier targets for digital fraud 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Classic"/>
              <a:cs typeface="Arial" panose="020B0604020202020204" pitchFamily="34" charset="0"/>
            </a:endParaRP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Classic"/>
                <a:cs typeface="Arial" panose="020B0604020202020204" pitchFamily="34" charset="0"/>
              </a:rPr>
              <a:t>Proximity of bad actors and their victims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Classic"/>
              <a:cs typeface="Arial" panose="020B0604020202020204" pitchFamily="34" charset="0"/>
            </a:endParaRP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Classic"/>
                <a:cs typeface="Arial" panose="020B0604020202020204" pitchFamily="34" charset="0"/>
              </a:rPr>
              <a:t>Personal identity data is now the target as it allows for multiple fraud events on a business 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Classic"/>
              <a:cs typeface="Arial" panose="020B0604020202020204" pitchFamily="34" charset="0"/>
            </a:endParaRP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Classic"/>
                <a:cs typeface="Arial" panose="020B0604020202020204" pitchFamily="34" charset="0"/>
              </a:rPr>
              <a:t>Dishonest people and criminals find the gaps and can move quickly compared to those trying to prevent fraud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Classic"/>
              <a:cs typeface="Arial" panose="020B0604020202020204" pitchFamily="34" charset="0"/>
            </a:endParaRP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Classic"/>
                <a:cs typeface="Arial" panose="020B0604020202020204" pitchFamily="34" charset="0"/>
              </a:rPr>
              <a:t>Good people can do bad things – not all fraudsters are career criminals – beware 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endParaRPr lang="en-US" sz="1800" dirty="0">
              <a:solidFill>
                <a:prstClr val="white"/>
              </a:solidFill>
              <a:latin typeface="Montserrat Classic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Classic"/>
              <a:cs typeface="Arial" panose="020B0604020202020204" pitchFamily="34" charset="0"/>
            </a:endParaRP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2000" marR="0" lvl="0" indent="-2520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27172A-92E5-580F-2955-C9AFA6DAF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4940" y="6103087"/>
            <a:ext cx="2021301" cy="63442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03B0B3C-6D13-CD9C-25E2-3869C74FED84}"/>
              </a:ext>
            </a:extLst>
          </p:cNvPr>
          <p:cNvCxnSpPr>
            <a:cxnSpLocks/>
          </p:cNvCxnSpPr>
          <p:nvPr/>
        </p:nvCxnSpPr>
        <p:spPr>
          <a:xfrm>
            <a:off x="0" y="1109296"/>
            <a:ext cx="446753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516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217791" y="370355"/>
            <a:ext cx="11553832" cy="1108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aseline="0">
                <a:solidFill>
                  <a:srgbClr val="78A22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EVOLVING FRAUD TRENDS AND THREATS THROUGH TECH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20377" y="1478806"/>
            <a:ext cx="11351246" cy="3401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52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pitchFamily="18" charset="0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pitchFamily="18" charset="0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Classic"/>
                <a:cs typeface="Arial" panose="020B0604020202020204" pitchFamily="34" charset="0"/>
              </a:rPr>
              <a:t>Retailer asked for training on new threats 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endParaRPr lang="en-US" sz="1800" dirty="0">
              <a:solidFill>
                <a:prstClr val="white"/>
              </a:solidFill>
              <a:latin typeface="Montserrat Classic"/>
              <a:cs typeface="Arial" panose="020B0604020202020204" pitchFamily="34" charset="0"/>
            </a:endParaRP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Classic"/>
                <a:cs typeface="Arial" panose="020B0604020202020204" pitchFamily="34" charset="0"/>
              </a:rPr>
              <a:t>Artificial intelligence – benefit and risks 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Classic"/>
              <a:cs typeface="Arial" panose="020B0604020202020204" pitchFamily="34" charset="0"/>
            </a:endParaRP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Classic"/>
                <a:cs typeface="Arial" panose="020B0604020202020204" pitchFamily="34" charset="0"/>
              </a:rPr>
              <a:t>Generative AI – the threats (automation of reviews / fake review farms)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Classic"/>
              <a:cs typeface="Arial" panose="020B0604020202020204" pitchFamily="34" charset="0"/>
            </a:endParaRP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Classic"/>
                <a:cs typeface="Arial" panose="020B0604020202020204" pitchFamily="34" charset="0"/>
              </a:rPr>
              <a:t>Chat GPT utilisation to generate fake reviews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Classic"/>
              <a:cs typeface="Arial" panose="020B0604020202020204" pitchFamily="34" charset="0"/>
            </a:endParaRP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Classic"/>
                <a:cs typeface="Arial" panose="020B0604020202020204" pitchFamily="34" charset="0"/>
              </a:rPr>
              <a:t>Role of social media in facilitating fraud and counterfeit operations 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Classic"/>
              <a:cs typeface="Arial" panose="020B0604020202020204" pitchFamily="34" charset="0"/>
            </a:endParaRP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Classic"/>
                <a:cs typeface="Arial" panose="020B0604020202020204" pitchFamily="34" charset="0"/>
              </a:rPr>
              <a:t>Phishing and influencer scams in practice 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F1833F"/>
              </a:buClr>
              <a:buSzTx/>
              <a:buFont typeface="Times" pitchFamily="18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27172A-92E5-580F-2955-C9AFA6DAF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4940" y="6103087"/>
            <a:ext cx="2021301" cy="63442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03B0B3C-6D13-CD9C-25E2-3869C74FED84}"/>
              </a:ext>
            </a:extLst>
          </p:cNvPr>
          <p:cNvCxnSpPr>
            <a:cxnSpLocks/>
          </p:cNvCxnSpPr>
          <p:nvPr/>
        </p:nvCxnSpPr>
        <p:spPr>
          <a:xfrm>
            <a:off x="0" y="1109296"/>
            <a:ext cx="446753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799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261344" y="290112"/>
            <a:ext cx="9461452" cy="1641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aseline="0">
                <a:solidFill>
                  <a:srgbClr val="78A22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9pPr>
          </a:lstStyle>
          <a:p>
            <a:r>
              <a:rPr lang="en-GB" sz="4400" kern="0" dirty="0">
                <a:solidFill>
                  <a:schemeClr val="tx1"/>
                </a:solidFill>
                <a:latin typeface="Raleway" pitchFamily="2" charset="0"/>
              </a:rPr>
              <a:t>Is any sector immune from fraud?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61344" y="1508206"/>
            <a:ext cx="11427552" cy="437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2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pitchFamily="18" charset="0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pitchFamily="18" charset="0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1833F"/>
              </a:buClr>
            </a:pPr>
            <a:r>
              <a:rPr lang="en-US" sz="2400" dirty="0">
                <a:latin typeface="Montserrat Classic"/>
                <a:cs typeface="Arial" panose="020B0604020202020204" pitchFamily="34" charset="0"/>
              </a:rPr>
              <a:t>Example of Lawyers &amp; Accountants – we advise about risk – what about our own risk?</a:t>
            </a:r>
          </a:p>
          <a:p>
            <a:pPr>
              <a:buClr>
                <a:srgbClr val="F1833F"/>
              </a:buClr>
            </a:pPr>
            <a:r>
              <a:rPr lang="en-US" sz="2400" dirty="0">
                <a:latin typeface="Montserrat Classic"/>
                <a:cs typeface="Arial" panose="020B0604020202020204" pitchFamily="34" charset="0"/>
              </a:rPr>
              <a:t>For law firms, compliance risk with respect to the SRA and outcomes focused regulation – requires corporate maturity</a:t>
            </a:r>
          </a:p>
          <a:p>
            <a:pPr>
              <a:buClr>
                <a:srgbClr val="F1833F"/>
              </a:buClr>
            </a:pPr>
            <a:r>
              <a:rPr lang="en-US" sz="2400" dirty="0">
                <a:latin typeface="Montserrat Classic"/>
                <a:cs typeface="Arial" panose="020B0604020202020204" pitchFamily="34" charset="0"/>
              </a:rPr>
              <a:t>Pressures presently on professional service firms (salaries, overheads, employees, cyber, competency, pace of work, location of work, PII, etc.)</a:t>
            </a:r>
          </a:p>
          <a:p>
            <a:pPr>
              <a:buClr>
                <a:srgbClr val="F1833F"/>
              </a:buClr>
            </a:pPr>
            <a:r>
              <a:rPr lang="en-US" sz="2400" dirty="0">
                <a:latin typeface="Montserrat Classic"/>
                <a:cs typeface="Arial" panose="020B0604020202020204" pitchFamily="34" charset="0"/>
              </a:rPr>
              <a:t>Ecosystem of a firms (people, IT, physical assets, data of others, money transactions, targets, culture) – all attractive to fraudsters to expose </a:t>
            </a:r>
          </a:p>
          <a:p>
            <a:pPr>
              <a:buClr>
                <a:srgbClr val="F1833F"/>
              </a:buClr>
            </a:pPr>
            <a:r>
              <a:rPr lang="en-US" sz="2400" dirty="0">
                <a:latin typeface="Montserrat Classic"/>
                <a:cs typeface="Arial" panose="020B0604020202020204" pitchFamily="34" charset="0"/>
              </a:rPr>
              <a:t>Remember 41% of all crime is fraud / cybercrime </a:t>
            </a:r>
          </a:p>
          <a:p>
            <a:pPr>
              <a:buClr>
                <a:srgbClr val="F1833F"/>
              </a:buClr>
            </a:pPr>
            <a:r>
              <a:rPr lang="en-US" sz="2400" dirty="0">
                <a:latin typeface="Montserrat Classic"/>
                <a:cs typeface="Arial" panose="020B0604020202020204" pitchFamily="34" charset="0"/>
              </a:rPr>
              <a:t>Human curiosity / professional boundaries can slip or not happen when under pressure</a:t>
            </a:r>
          </a:p>
          <a:p>
            <a:pPr>
              <a:buClr>
                <a:srgbClr val="F1833F"/>
              </a:buClr>
            </a:pPr>
            <a:r>
              <a:rPr lang="en-US" sz="2400" dirty="0">
                <a:latin typeface="Montserrat Classic"/>
                <a:cs typeface="Arial" panose="020B0604020202020204" pitchFamily="34" charset="0"/>
              </a:rPr>
              <a:t>All sectors have a complex eco-system of risks against a climate of increased fraud</a:t>
            </a:r>
          </a:p>
          <a:p>
            <a:pPr>
              <a:buClr>
                <a:srgbClr val="F1833F"/>
              </a:buClr>
            </a:pPr>
            <a:r>
              <a:rPr lang="en-US" sz="2400" dirty="0">
                <a:latin typeface="Montserrat Classic"/>
                <a:cs typeface="Arial" panose="020B0604020202020204" pitchFamily="34" charset="0"/>
              </a:rPr>
              <a:t>No sector is immune </a:t>
            </a:r>
          </a:p>
          <a:p>
            <a:pPr>
              <a:buClr>
                <a:srgbClr val="F1833F"/>
              </a:buClr>
            </a:pPr>
            <a:endParaRPr lang="en-US" sz="2400" dirty="0">
              <a:latin typeface="Montserrat Classic"/>
              <a:cs typeface="Arial" panose="020B0604020202020204" pitchFamily="34" charset="0"/>
            </a:endParaRPr>
          </a:p>
          <a:p>
            <a:pPr>
              <a:buClr>
                <a:srgbClr val="F1833F"/>
              </a:buClr>
            </a:pPr>
            <a:endParaRPr lang="en-US" sz="2400" dirty="0">
              <a:latin typeface="Montserrat Classic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59B87B1-7233-00E2-AFBB-2C251707D953}"/>
              </a:ext>
            </a:extLst>
          </p:cNvPr>
          <p:cNvCxnSpPr>
            <a:cxnSpLocks/>
          </p:cNvCxnSpPr>
          <p:nvPr/>
        </p:nvCxnSpPr>
        <p:spPr>
          <a:xfrm>
            <a:off x="0" y="1255923"/>
            <a:ext cx="923213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9D2853A-D981-2A9E-38C7-D8023A14C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2246" y="5987382"/>
            <a:ext cx="2024047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993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323654" y="259740"/>
            <a:ext cx="9847042" cy="1641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aseline="0">
                <a:solidFill>
                  <a:srgbClr val="78A22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9pPr>
          </a:lstStyle>
          <a:p>
            <a:r>
              <a:rPr lang="en-GB" sz="4400" kern="0" dirty="0">
                <a:solidFill>
                  <a:schemeClr val="tx1"/>
                </a:solidFill>
                <a:latin typeface="Raleway" pitchFamily="2" charset="0"/>
              </a:rPr>
              <a:t>Corporate liability landscape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07624" y="1631736"/>
            <a:ext cx="10931912" cy="4636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2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pitchFamily="18" charset="0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pitchFamily="18" charset="0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1833F"/>
              </a:buClr>
            </a:pPr>
            <a:r>
              <a:rPr lang="en-US" sz="2400" dirty="0">
                <a:latin typeface="Montserrat Classic"/>
                <a:cs typeface="Arial" panose="020B0604020202020204" pitchFamily="34" charset="0"/>
              </a:rPr>
              <a:t>UK Government approach to fraud and financial crime </a:t>
            </a:r>
          </a:p>
          <a:p>
            <a:pPr>
              <a:buClr>
                <a:srgbClr val="F1833F"/>
              </a:buClr>
            </a:pPr>
            <a:endParaRPr lang="en-US" sz="2400" dirty="0">
              <a:latin typeface="Montserrat Classic"/>
              <a:cs typeface="Arial" panose="020B0604020202020204" pitchFamily="34" charset="0"/>
            </a:endParaRPr>
          </a:p>
          <a:p>
            <a:pPr>
              <a:buClr>
                <a:srgbClr val="F1833F"/>
              </a:buClr>
            </a:pPr>
            <a:r>
              <a:rPr lang="en-US" sz="2400" dirty="0">
                <a:latin typeface="Montserrat Classic"/>
                <a:cs typeface="Arial" panose="020B0604020202020204" pitchFamily="34" charset="0"/>
              </a:rPr>
              <a:t>Economic Crime &amp; Transparency Act 2023 – Failure to Prevent offence</a:t>
            </a:r>
          </a:p>
          <a:p>
            <a:pPr>
              <a:buClr>
                <a:srgbClr val="F1833F"/>
              </a:buClr>
            </a:pPr>
            <a:endParaRPr lang="en-US" sz="2400" dirty="0">
              <a:latin typeface="Montserrat Classic"/>
              <a:cs typeface="Arial" panose="020B0604020202020204" pitchFamily="34" charset="0"/>
            </a:endParaRPr>
          </a:p>
          <a:p>
            <a:pPr>
              <a:buClr>
                <a:srgbClr val="F1833F"/>
              </a:buClr>
            </a:pPr>
            <a:r>
              <a:rPr lang="en-US" sz="2400" dirty="0">
                <a:latin typeface="Montserrat Classic"/>
                <a:cs typeface="Arial" panose="020B0604020202020204" pitchFamily="34" charset="0"/>
              </a:rPr>
              <a:t>Digital Markets, Competition and Consumers Bill</a:t>
            </a:r>
          </a:p>
          <a:p>
            <a:pPr>
              <a:buClr>
                <a:srgbClr val="F1833F"/>
              </a:buClr>
            </a:pPr>
            <a:endParaRPr lang="en-US" sz="2400" dirty="0">
              <a:latin typeface="Montserrat Classic"/>
              <a:cs typeface="Arial" panose="020B0604020202020204" pitchFamily="34" charset="0"/>
            </a:endParaRPr>
          </a:p>
          <a:p>
            <a:pPr>
              <a:buClr>
                <a:srgbClr val="F1833F"/>
              </a:buClr>
            </a:pPr>
            <a:r>
              <a:rPr lang="en-US" sz="2400" dirty="0">
                <a:latin typeface="Montserrat Classic"/>
                <a:cs typeface="Arial" panose="020B0604020202020204" pitchFamily="34" charset="0"/>
              </a:rPr>
              <a:t>Online Safety Act </a:t>
            </a:r>
          </a:p>
          <a:p>
            <a:pPr>
              <a:buClr>
                <a:srgbClr val="F1833F"/>
              </a:buClr>
            </a:pPr>
            <a:endParaRPr lang="en-US" sz="2400" dirty="0">
              <a:latin typeface="Montserrat Classic"/>
              <a:cs typeface="Arial" panose="020B0604020202020204" pitchFamily="34" charset="0"/>
            </a:endParaRPr>
          </a:p>
          <a:p>
            <a:pPr>
              <a:buClr>
                <a:srgbClr val="F1833F"/>
              </a:buClr>
            </a:pPr>
            <a:r>
              <a:rPr lang="en-US" sz="2400" dirty="0">
                <a:latin typeface="Montserrat Classic"/>
                <a:cs typeface="Arial" panose="020B0604020202020204" pitchFamily="34" charset="0"/>
              </a:rPr>
              <a:t>POCA / MLR / BA 2010 / CFA 2017 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5B1DE6D-C534-E3B1-36EF-8B288B545435}"/>
              </a:ext>
            </a:extLst>
          </p:cNvPr>
          <p:cNvCxnSpPr>
            <a:cxnSpLocks/>
          </p:cNvCxnSpPr>
          <p:nvPr/>
        </p:nvCxnSpPr>
        <p:spPr>
          <a:xfrm>
            <a:off x="0" y="1255923"/>
            <a:ext cx="795417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B1C4B473-F8AD-E5AF-8617-22D3195D7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0329" y="5951636"/>
            <a:ext cx="2024047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915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323654" y="259740"/>
            <a:ext cx="9847042" cy="1641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aseline="0">
                <a:solidFill>
                  <a:srgbClr val="78A22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CC0000"/>
                </a:solidFill>
                <a:latin typeface="Arial" charset="0"/>
              </a:defRPr>
            </a:lvl9pPr>
          </a:lstStyle>
          <a:p>
            <a:r>
              <a:rPr lang="en-GB" sz="4400" kern="0" dirty="0">
                <a:solidFill>
                  <a:schemeClr val="tx1"/>
                </a:solidFill>
                <a:latin typeface="Raleway" pitchFamily="2" charset="0"/>
              </a:rPr>
              <a:t>Topics of interest this year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07624" y="1631736"/>
            <a:ext cx="10931912" cy="4636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2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2520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78A22F"/>
              </a:buClr>
              <a:buFont typeface="Times" pitchFamily="18" charset="0"/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pitchFamily="18" charset="0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pitchFamily="18" charset="0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1833F"/>
              </a:buClr>
            </a:pPr>
            <a:r>
              <a:rPr lang="en-US" sz="2400" dirty="0">
                <a:latin typeface="Montserrat Classic"/>
                <a:cs typeface="Arial" panose="020B0604020202020204" pitchFamily="34" charset="0"/>
              </a:rPr>
              <a:t>Employee fraud and bribery investigations (various)</a:t>
            </a:r>
          </a:p>
          <a:p>
            <a:pPr>
              <a:buClr>
                <a:srgbClr val="F1833F"/>
              </a:buClr>
            </a:pPr>
            <a:r>
              <a:rPr lang="en-US" sz="2400" dirty="0">
                <a:latin typeface="Montserrat Classic"/>
                <a:cs typeface="Arial" panose="020B0604020202020204" pitchFamily="34" charset="0"/>
              </a:rPr>
              <a:t>Commercial fraud awareness (various)</a:t>
            </a:r>
          </a:p>
          <a:p>
            <a:pPr>
              <a:buClr>
                <a:srgbClr val="F1833F"/>
              </a:buClr>
            </a:pPr>
            <a:r>
              <a:rPr lang="en-US" sz="2400" dirty="0">
                <a:latin typeface="Montserrat Classic"/>
                <a:cs typeface="Arial" panose="020B0604020202020204" pitchFamily="34" charset="0"/>
              </a:rPr>
              <a:t>Enterprise-wide fraud risk assessment – (financial services UK and ME) </a:t>
            </a:r>
          </a:p>
          <a:p>
            <a:pPr>
              <a:buClr>
                <a:srgbClr val="F1833F"/>
              </a:buClr>
            </a:pPr>
            <a:r>
              <a:rPr lang="en-US" sz="2400" dirty="0">
                <a:latin typeface="Montserrat Classic"/>
                <a:cs typeface="Arial" panose="020B0604020202020204" pitchFamily="34" charset="0"/>
              </a:rPr>
              <a:t>Cyber threats to business (various)</a:t>
            </a:r>
          </a:p>
          <a:p>
            <a:pPr>
              <a:buClr>
                <a:srgbClr val="F1833F"/>
              </a:buClr>
            </a:pPr>
            <a:r>
              <a:rPr lang="en-US" sz="2400" dirty="0">
                <a:latin typeface="Montserrat Classic"/>
                <a:cs typeface="Arial" panose="020B0604020202020204" pitchFamily="34" charset="0"/>
              </a:rPr>
              <a:t>Public sector fraud </a:t>
            </a:r>
          </a:p>
          <a:p>
            <a:pPr>
              <a:buClr>
                <a:srgbClr val="F1833F"/>
              </a:buClr>
            </a:pPr>
            <a:r>
              <a:rPr lang="en-US" sz="2400" dirty="0">
                <a:latin typeface="Montserrat Classic"/>
                <a:cs typeface="Arial" panose="020B0604020202020204" pitchFamily="34" charset="0"/>
              </a:rPr>
              <a:t>Civil court orders – assistance for investigations (investigators)</a:t>
            </a:r>
          </a:p>
          <a:p>
            <a:pPr>
              <a:buClr>
                <a:srgbClr val="F1833F"/>
              </a:buClr>
            </a:pPr>
            <a:r>
              <a:rPr lang="en-US" sz="2400" dirty="0">
                <a:latin typeface="Montserrat Classic"/>
                <a:cs typeface="Arial" panose="020B0604020202020204" pitchFamily="34" charset="0"/>
              </a:rPr>
              <a:t>Wirecard -  $28bn to nothing (internal auditors conference)</a:t>
            </a:r>
          </a:p>
          <a:p>
            <a:pPr>
              <a:buClr>
                <a:srgbClr val="F1833F"/>
              </a:buClr>
            </a:pPr>
            <a:r>
              <a:rPr lang="en-US" sz="2400" dirty="0">
                <a:latin typeface="Montserrat Classic"/>
                <a:cs typeface="Arial" panose="020B0604020202020204" pitchFamily="34" charset="0"/>
              </a:rPr>
              <a:t>Managing fraud and corruption litigation in England &amp; Wales (US corporate audience)</a:t>
            </a:r>
          </a:p>
          <a:p>
            <a:pPr>
              <a:buClr>
                <a:srgbClr val="F1833F"/>
              </a:buClr>
            </a:pPr>
            <a:r>
              <a:rPr lang="en-US" sz="2400" dirty="0">
                <a:latin typeface="Montserrat Classic"/>
                <a:cs typeface="Arial" panose="020B0604020202020204" pitchFamily="34" charset="0"/>
              </a:rPr>
              <a:t>Fraud risk for law firms (e.g. collapse of Axiom Ince £60m + missing)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5B1DE6D-C534-E3B1-36EF-8B288B545435}"/>
              </a:ext>
            </a:extLst>
          </p:cNvPr>
          <p:cNvCxnSpPr>
            <a:cxnSpLocks/>
          </p:cNvCxnSpPr>
          <p:nvPr/>
        </p:nvCxnSpPr>
        <p:spPr>
          <a:xfrm>
            <a:off x="0" y="1255923"/>
            <a:ext cx="795417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B1C4B473-F8AD-E5AF-8617-22D3195D7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0329" y="5951636"/>
            <a:ext cx="2024047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08398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comments xmlns="dfd01ff9-f711-4e91-99ec-cdc2985424ae" xsi:nil="true"/>
    <lcf76f155ced4ddcb4097134ff3c332f xmlns="dfd01ff9-f711-4e91-99ec-cdc2985424ae">
      <Terms xmlns="http://schemas.microsoft.com/office/infopath/2007/PartnerControls"/>
    </lcf76f155ced4ddcb4097134ff3c332f>
    <TaxCatchAll xmlns="d4e8cf19-d8cd-4e11-8acc-6b9eb7d66ea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02CD4E3C014245BA47E7BA14ACE7DC" ma:contentTypeVersion="18" ma:contentTypeDescription="Create a new document." ma:contentTypeScope="" ma:versionID="68ab433d62872a2e5fdddba060e8bd28">
  <xsd:schema xmlns:xsd="http://www.w3.org/2001/XMLSchema" xmlns:xs="http://www.w3.org/2001/XMLSchema" xmlns:p="http://schemas.microsoft.com/office/2006/metadata/properties" xmlns:ns2="dfd01ff9-f711-4e91-99ec-cdc2985424ae" xmlns:ns3="d4e8cf19-d8cd-4e11-8acc-6b9eb7d66ea9" targetNamespace="http://schemas.microsoft.com/office/2006/metadata/properties" ma:root="true" ma:fieldsID="70be71df5353508dc30f884149a86573" ns2:_="" ns3:_="">
    <xsd:import namespace="dfd01ff9-f711-4e91-99ec-cdc2985424ae"/>
    <xsd:import namespace="d4e8cf19-d8cd-4e11-8acc-6b9eb7d66e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ACcomme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d01ff9-f711-4e91-99ec-cdc2985424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ACcomments" ma:index="21" nillable="true" ma:displayName="AC comments" ma:format="Dropdown" ma:internalName="ACcomments">
      <xsd:simpleType>
        <xsd:restriction base="dms:Text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7a6a1e1-2096-42c4-a52e-c54bb8827b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e8cf19-d8cd-4e11-8acc-6b9eb7d66ea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6ac0d2bc-85a6-4434-9e1a-5fc4f6023d27}" ma:internalName="TaxCatchAll" ma:showField="CatchAllData" ma:web="d4e8cf19-d8cd-4e11-8acc-6b9eb7d66e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4BDA14-B153-41C6-86A5-0F293B0A3B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C3B814-08C7-4AA8-B461-8248B3746E52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d4e8cf19-d8cd-4e11-8acc-6b9eb7d66ea9"/>
    <ds:schemaRef ds:uri="http://purl.org/dc/dcmitype/"/>
    <ds:schemaRef ds:uri="http://purl.org/dc/elements/1.1/"/>
    <ds:schemaRef ds:uri="dfd01ff9-f711-4e91-99ec-cdc2985424ae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83D7F3F-7A58-47A7-B3D5-C434FC0CE0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d01ff9-f711-4e91-99ec-cdc2985424ae"/>
    <ds:schemaRef ds:uri="d4e8cf19-d8cd-4e11-8acc-6b9eb7d66e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1890</Words>
  <Application>Microsoft Office PowerPoint</Application>
  <PresentationFormat>Widescreen</PresentationFormat>
  <Paragraphs>234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Calibri</vt:lpstr>
      <vt:lpstr>Calibri Light</vt:lpstr>
      <vt:lpstr>Montserrat Classic</vt:lpstr>
      <vt:lpstr>Raleway</vt:lpstr>
      <vt:lpstr>Tahoma</vt:lpstr>
      <vt:lpstr>Times</vt:lpstr>
      <vt:lpstr>Wingdings</vt:lpstr>
      <vt:lpstr>1_Office Theme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Arun Chauhan</dc:creator>
  <cp:lastModifiedBy>Arun Chauhan</cp:lastModifiedBy>
  <cp:revision>20</cp:revision>
  <cp:lastPrinted>2023-11-22T10:18:14Z</cp:lastPrinted>
  <dcterms:created xsi:type="dcterms:W3CDTF">2020-04-28T12:58:57Z</dcterms:created>
  <dcterms:modified xsi:type="dcterms:W3CDTF">2023-11-28T09:04:04Z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0x0101001B02CD4E3C014245BA47E7BA14ACE7DC</vt:lpwstr>
  </property>
  <property fmtid="{D5CDD505-2E9C-101B-9397-08002B2CF9AE}" pid="3" name="MediaServiceImageTags">
    <vt:lpwstr/>
  </property>
</Properties>
</file>