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350" r:id="rId4"/>
    <p:sldId id="387" r:id="rId5"/>
    <p:sldId id="456" r:id="rId6"/>
    <p:sldId id="454" r:id="rId7"/>
    <p:sldId id="455" r:id="rId8"/>
    <p:sldId id="443" r:id="rId9"/>
    <p:sldId id="444" r:id="rId10"/>
    <p:sldId id="445" r:id="rId11"/>
    <p:sldId id="424" r:id="rId12"/>
    <p:sldId id="442" r:id="rId13"/>
    <p:sldId id="446" r:id="rId14"/>
    <p:sldId id="447" r:id="rId15"/>
    <p:sldId id="448" r:id="rId16"/>
    <p:sldId id="449" r:id="rId17"/>
    <p:sldId id="450" r:id="rId18"/>
    <p:sldId id="330" r:id="rId19"/>
    <p:sldId id="332" r:id="rId20"/>
    <p:sldId id="334" r:id="rId21"/>
    <p:sldId id="451" r:id="rId22"/>
    <p:sldId id="458" r:id="rId23"/>
    <p:sldId id="257" r:id="rId24"/>
    <p:sldId id="258" r:id="rId25"/>
    <p:sldId id="307" r:id="rId26"/>
    <p:sldId id="306" r:id="rId27"/>
    <p:sldId id="426" r:id="rId28"/>
    <p:sldId id="308" r:id="rId29"/>
    <p:sldId id="430" r:id="rId30"/>
    <p:sldId id="431" r:id="rId31"/>
    <p:sldId id="432" r:id="rId32"/>
    <p:sldId id="438" r:id="rId33"/>
    <p:sldId id="459" r:id="rId34"/>
    <p:sldId id="460" r:id="rId35"/>
    <p:sldId id="461" r:id="rId36"/>
    <p:sldId id="462" r:id="rId37"/>
    <p:sldId id="463" r:id="rId38"/>
    <p:sldId id="464" r:id="rId39"/>
    <p:sldId id="314" r:id="rId40"/>
    <p:sldId id="315" r:id="rId41"/>
    <p:sldId id="316" r:id="rId42"/>
    <p:sldId id="325" r:id="rId43"/>
    <p:sldId id="457" r:id="rId44"/>
    <p:sldId id="312" r:id="rId45"/>
    <p:sldId id="324" r:id="rId46"/>
    <p:sldId id="326" r:id="rId47"/>
    <p:sldId id="291" r:id="rId48"/>
    <p:sldId id="436" r:id="rId49"/>
    <p:sldId id="437" r:id="rId50"/>
    <p:sldId id="278" r:id="rId51"/>
    <p:sldId id="465" r:id="rId52"/>
    <p:sldId id="279" r:id="rId53"/>
    <p:sldId id="433" r:id="rId54"/>
    <p:sldId id="42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E"/>
    <a:srgbClr val="FF9700"/>
    <a:srgbClr val="FF9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6884" autoAdjust="0"/>
  </p:normalViewPr>
  <p:slideViewPr>
    <p:cSldViewPr snapToGrid="0">
      <p:cViewPr varScale="1">
        <p:scale>
          <a:sx n="87" d="100"/>
          <a:sy n="87"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w.strickland\Desktop\Curator%20other\BV204\Copy%20of%20iibv104.support.spreads.2.3%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Life</a:t>
            </a:r>
            <a:r>
              <a:rPr lang="en-GB" baseline="0"/>
              <a:t> expectancy of men aged 100</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'normal distribution'!$S$6:$S$140</c:f>
              <c:numCache>
                <c:formatCode>General</c:formatCode>
                <c:ptCount val="135"/>
                <c:pt idx="0">
                  <c:v>3.287751886678596E-5</c:v>
                </c:pt>
                <c:pt idx="1">
                  <c:v>1.3303648690996006E-3</c:v>
                </c:pt>
                <c:pt idx="2">
                  <c:v>7.7998555472458733E-3</c:v>
                </c:pt>
                <c:pt idx="3">
                  <c:v>2.2913676630139261E-2</c:v>
                </c:pt>
                <c:pt idx="4">
                  <c:v>4.7764638758304834E-2</c:v>
                </c:pt>
                <c:pt idx="5">
                  <c:v>8.1511721485731659E-2</c:v>
                </c:pt>
                <c:pt idx="6">
                  <c:v>0.12230562015689944</c:v>
                </c:pt>
                <c:pt idx="7">
                  <c:v>0.16798521950580514</c:v>
                </c:pt>
                <c:pt idx="8">
                  <c:v>0.2164781369617956</c:v>
                </c:pt>
                <c:pt idx="9">
                  <c:v>0.2659893792781155</c:v>
                </c:pt>
                <c:pt idx="10">
                  <c:v>0.31506380735094563</c:v>
                </c:pt>
                <c:pt idx="11">
                  <c:v>0.3625816746451006</c:v>
                </c:pt>
                <c:pt idx="12">
                  <c:v>0.4077230313049216</c:v>
                </c:pt>
                <c:pt idx="13">
                  <c:v>0.44992097229601208</c:v>
                </c:pt>
                <c:pt idx="14">
                  <c:v>0.48881411152451254</c:v>
                </c:pt>
                <c:pt idx="15">
                  <c:v>0.52420316903824771</c:v>
                </c:pt>
                <c:pt idx="16">
                  <c:v>0.55601355324589707</c:v>
                </c:pt>
                <c:pt idx="17">
                  <c:v>0.58426425966586748</c:v>
                </c:pt>
                <c:pt idx="18">
                  <c:v>0.60904265910303179</c:v>
                </c:pt>
                <c:pt idx="19">
                  <c:v>0.63048444153528105</c:v>
                </c:pt>
                <c:pt idx="20">
                  <c:v>0.64875790638898589</c:v>
                </c:pt>
                <c:pt idx="21">
                  <c:v>0.66405182739877855</c:v>
                </c:pt>
                <c:pt idx="22">
                  <c:v>0.67656620655854427</c:v>
                </c:pt>
                <c:pt idx="23">
                  <c:v>0.68650533284191995</c:v>
                </c:pt>
                <c:pt idx="24">
                  <c:v>0.69407266045209737</c:v>
                </c:pt>
                <c:pt idx="25">
                  <c:v>0.69946711071642242</c:v>
                </c:pt>
                <c:pt idx="26">
                  <c:v>0.7028804786994074</c:v>
                </c:pt>
                <c:pt idx="27">
                  <c:v>0.70449569002245627</c:v>
                </c:pt>
                <c:pt idx="28">
                  <c:v>0.70448570628402418</c:v>
                </c:pt>
                <c:pt idx="29">
                  <c:v>0.70301292035996987</c:v>
                </c:pt>
                <c:pt idx="30">
                  <c:v>0.70022891730105885</c:v>
                </c:pt>
                <c:pt idx="31">
                  <c:v>0.69627450400348734</c:v>
                </c:pt>
                <c:pt idx="32">
                  <c:v>0.69127993260439879</c:v>
                </c:pt>
                <c:pt idx="33">
                  <c:v>0.68536525974853058</c:v>
                </c:pt>
                <c:pt idx="34">
                  <c:v>0.67864079739846439</c:v>
                </c:pt>
                <c:pt idx="35">
                  <c:v>0.67120762146685875</c:v>
                </c:pt>
                <c:pt idx="36">
                  <c:v>0.66315811283897486</c:v>
                </c:pt>
                <c:pt idx="37">
                  <c:v>0.6545765118129494</c:v>
                </c:pt>
                <c:pt idx="38">
                  <c:v>0.64553947200079775</c:v>
                </c:pt>
                <c:pt idx="39">
                  <c:v>0.63611660361290001</c:v>
                </c:pt>
                <c:pt idx="40">
                  <c:v>0.62637099903660354</c:v>
                </c:pt>
                <c:pt idx="41">
                  <c:v>0.61635973590845705</c:v>
                </c:pt>
                <c:pt idx="42">
                  <c:v>0.60613435462167109</c:v>
                </c:pt>
                <c:pt idx="43">
                  <c:v>0.59574130852564589</c:v>
                </c:pt>
                <c:pt idx="44">
                  <c:v>0.58522238605726407</c:v>
                </c:pt>
                <c:pt idx="45">
                  <c:v>0.57461510476835032</c:v>
                </c:pt>
                <c:pt idx="46">
                  <c:v>0.56395307773860726</c:v>
                </c:pt>
                <c:pt idx="47">
                  <c:v>0.55326635323420947</c:v>
                </c:pt>
                <c:pt idx="48">
                  <c:v>0.54258172872492383</c:v>
                </c:pt>
                <c:pt idx="49">
                  <c:v>0.53192304053524353</c:v>
                </c:pt>
                <c:pt idx="50">
                  <c:v>0.5213114304994525</c:v>
                </c:pt>
                <c:pt idx="51">
                  <c:v>0.51076559103391705</c:v>
                </c:pt>
                <c:pt idx="52">
                  <c:v>0.50030199004550613</c:v>
                </c:pt>
                <c:pt idx="53">
                  <c:v>0.48993507707319017</c:v>
                </c:pt>
                <c:pt idx="54">
                  <c:v>0.47967747201852567</c:v>
                </c:pt>
                <c:pt idx="55">
                  <c:v>0.46954013776600961</c:v>
                </c:pt>
                <c:pt idx="56">
                  <c:v>0.45953253793087234</c:v>
                </c:pt>
                <c:pt idx="57">
                  <c:v>0.44966278090331868</c:v>
                </c:pt>
                <c:pt idx="58">
                  <c:v>0.43993775128716683</c:v>
                </c:pt>
                <c:pt idx="59">
                  <c:v>0.43036322975929731</c:v>
                </c:pt>
                <c:pt idx="60">
                  <c:v>0.42094400230569462</c:v>
                </c:pt>
                <c:pt idx="61">
                  <c:v>0.41168395972122984</c:v>
                </c:pt>
                <c:pt idx="62">
                  <c:v>0.40258618819435821</c:v>
                </c:pt>
                <c:pt idx="63">
                  <c:v>0.39365305173509274</c:v>
                </c:pt>
                <c:pt idx="64">
                  <c:v>0.38488626714522528</c:v>
                </c:pt>
                <c:pt idx="65">
                  <c:v>0.37628697217395252</c:v>
                </c:pt>
                <c:pt idx="66">
                  <c:v>0.36785578744985775</c:v>
                </c:pt>
                <c:pt idx="67">
                  <c:v>0.35959287273157181</c:v>
                </c:pt>
                <c:pt idx="68">
                  <c:v>0.35149797797427984</c:v>
                </c:pt>
                <c:pt idx="69">
                  <c:v>0.34357048966744175</c:v>
                </c:pt>
                <c:pt idx="70">
                  <c:v>0.33580947286048302</c:v>
                </c:pt>
                <c:pt idx="71">
                  <c:v>0.32821370925762183</c:v>
                </c:pt>
                <c:pt idx="72">
                  <c:v>0.3207817317302567</c:v>
                </c:pt>
                <c:pt idx="73">
                  <c:v>0.31351185556524214</c:v>
                </c:pt>
                <c:pt idx="74">
                  <c:v>0.3064022067397778</c:v>
                </c:pt>
                <c:pt idx="75">
                  <c:v>0.29945074748831801</c:v>
                </c:pt>
                <c:pt idx="76">
                  <c:v>0.29265529940373919</c:v>
                </c:pt>
                <c:pt idx="77">
                  <c:v>0.28601356429378011</c:v>
                </c:pt>
                <c:pt idx="78">
                  <c:v>0.27952314299438263</c:v>
                </c:pt>
                <c:pt idx="79">
                  <c:v>0.27318155232382563</c:v>
                </c:pt>
                <c:pt idx="80">
                  <c:v>0.26698624034535168</c:v>
                </c:pt>
                <c:pt idx="81">
                  <c:v>0.26093460009119518</c:v>
                </c:pt>
                <c:pt idx="82">
                  <c:v>0.25502398188742581</c:v>
                </c:pt>
                <c:pt idx="83">
                  <c:v>0.24925170440669386</c:v>
                </c:pt>
                <c:pt idx="84">
                  <c:v>0.24361506456472923</c:v>
                </c:pt>
                <c:pt idx="85">
                  <c:v>0.23811134636619261</c:v>
                </c:pt>
                <c:pt idx="86">
                  <c:v>0.23273782879612259</c:v>
                </c:pt>
                <c:pt idx="87">
                  <c:v>0.22749179284469784</c:v>
                </c:pt>
                <c:pt idx="88">
                  <c:v>0.22237052774525518</c:v>
                </c:pt>
                <c:pt idx="89">
                  <c:v>0.21737133649841223</c:v>
                </c:pt>
                <c:pt idx="90">
                  <c:v>0.21249154074868493</c:v>
                </c:pt>
                <c:pt idx="91">
                  <c:v>0.20772848507408589</c:v>
                </c:pt>
                <c:pt idx="92">
                  <c:v>0.20307954074382278</c:v>
                </c:pt>
                <c:pt idx="93">
                  <c:v>0.19854210899431471</c:v>
                </c:pt>
                <c:pt idx="94">
                  <c:v>0.19411362386927178</c:v>
                </c:pt>
                <c:pt idx="95">
                  <c:v>0.18979155466551806</c:v>
                </c:pt>
                <c:pt idx="96">
                  <c:v>0.18557340802251568</c:v>
                </c:pt>
                <c:pt idx="97">
                  <c:v>0.1814567296901653</c:v>
                </c:pt>
                <c:pt idx="98">
                  <c:v>0.1774391060063692</c:v>
                </c:pt>
                <c:pt idx="99">
                  <c:v>0.1735181651130244</c:v>
                </c:pt>
                <c:pt idx="100">
                  <c:v>0.16969157793654752</c:v>
                </c:pt>
                <c:pt idx="101">
                  <c:v>0.16595705895668877</c:v>
                </c:pt>
                <c:pt idx="102">
                  <c:v>0.16231236678525438</c:v>
                </c:pt>
                <c:pt idx="103">
                  <c:v>0.15875530457441187</c:v>
                </c:pt>
                <c:pt idx="104">
                  <c:v>0.15528372027247048</c:v>
                </c:pt>
                <c:pt idx="105">
                  <c:v>0.15189550674341049</c:v>
                </c:pt>
                <c:pt idx="106">
                  <c:v>0.14858860176495584</c:v>
                </c:pt>
                <c:pt idx="107">
                  <c:v>0.14536098791863192</c:v>
                </c:pt>
                <c:pt idx="108">
                  <c:v>0.14221069238402628</c:v>
                </c:pt>
                <c:pt idx="109">
                  <c:v>0.1391357866483382</c:v>
                </c:pt>
                <c:pt idx="110">
                  <c:v>0.13613438614128842</c:v>
                </c:pt>
                <c:pt idx="111">
                  <c:v>0.13320464980451707</c:v>
                </c:pt>
                <c:pt idx="112">
                  <c:v>0.13034477960375412</c:v>
                </c:pt>
                <c:pt idx="113">
                  <c:v>0.12755301999126079</c:v>
                </c:pt>
                <c:pt idx="114">
                  <c:v>0.12482765732533967</c:v>
                </c:pt>
                <c:pt idx="115">
                  <c:v>0.1221670192530574</c:v>
                </c:pt>
                <c:pt idx="116">
                  <c:v>0.11956947406174016</c:v>
                </c:pt>
                <c:pt idx="117">
                  <c:v>0.11703343000425878</c:v>
                </c:pt>
                <c:pt idx="118">
                  <c:v>0.1145573346026372</c:v>
                </c:pt>
                <c:pt idx="119">
                  <c:v>0.11213967393406266</c:v>
                </c:pt>
                <c:pt idx="120">
                  <c:v>0.10977897190297697</c:v>
                </c:pt>
                <c:pt idx="121">
                  <c:v>0.10747378950255095</c:v>
                </c:pt>
                <c:pt idx="122">
                  <c:v>0.10522272406850956</c:v>
                </c:pt>
                <c:pt idx="123">
                  <c:v>0.10302440852796653</c:v>
                </c:pt>
                <c:pt idx="124">
                  <c:v>0.10087751064564499</c:v>
                </c:pt>
                <c:pt idx="125">
                  <c:v>9.8780732269609983E-2</c:v>
                </c:pt>
                <c:pt idx="126">
                  <c:v>9.6732808578400331E-2</c:v>
                </c:pt>
                <c:pt idx="127">
                  <c:v>9.4732507331241347E-2</c:v>
                </c:pt>
                <c:pt idx="128">
                  <c:v>9.2778628122826015E-2</c:v>
                </c:pt>
                <c:pt idx="129">
                  <c:v>9.0870001643975878E-2</c:v>
                </c:pt>
                <c:pt idx="130">
                  <c:v>8.9005488949337699E-2</c:v>
                </c:pt>
                <c:pt idx="131">
                  <c:v>8.7183980733126096E-2</c:v>
                </c:pt>
                <c:pt idx="132">
                  <c:v>8.540439661379029E-2</c:v>
                </c:pt>
                <c:pt idx="133">
                  <c:v>8.3665684428369858E-2</c:v>
                </c:pt>
              </c:numCache>
            </c:numRef>
          </c:val>
          <c:smooth val="0"/>
          <c:extLst>
            <c:ext xmlns:c16="http://schemas.microsoft.com/office/drawing/2014/chart" uri="{C3380CC4-5D6E-409C-BE32-E72D297353CC}">
              <c16:uniqueId val="{00000000-1BC1-4D2E-897F-8D5F3DEFAE4B}"/>
            </c:ext>
          </c:extLst>
        </c:ser>
        <c:dLbls>
          <c:showLegendKey val="0"/>
          <c:showVal val="0"/>
          <c:showCatName val="0"/>
          <c:showSerName val="0"/>
          <c:showPercent val="0"/>
          <c:showBubbleSize val="0"/>
        </c:dLbls>
        <c:smooth val="0"/>
        <c:axId val="607957128"/>
        <c:axId val="607960736"/>
      </c:lineChart>
      <c:catAx>
        <c:axId val="607957128"/>
        <c:scaling>
          <c:orientation val="minMax"/>
        </c:scaling>
        <c:delete val="1"/>
        <c:axPos val="b"/>
        <c:majorTickMark val="none"/>
        <c:minorTickMark val="none"/>
        <c:tickLblPos val="nextTo"/>
        <c:crossAx val="607960736"/>
        <c:crosses val="autoZero"/>
        <c:auto val="1"/>
        <c:lblAlgn val="ctr"/>
        <c:lblOffset val="100"/>
        <c:noMultiLvlLbl val="0"/>
      </c:catAx>
      <c:valAx>
        <c:axId val="607960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957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9.png"/><Relationship Id="rId4" Type="http://schemas.openxmlformats.org/officeDocument/2006/relationships/image" Target="../media/image41.svg"/></Relationships>
</file>

<file path=ppt/diagrams/_rels/data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1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55.png"/><Relationship Id="rId12" Type="http://schemas.openxmlformats.org/officeDocument/2006/relationships/image" Target="../media/image64.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52.svg"/><Relationship Id="rId11" Type="http://schemas.openxmlformats.org/officeDocument/2006/relationships/image" Target="../media/image63.png"/><Relationship Id="rId5" Type="http://schemas.openxmlformats.org/officeDocument/2006/relationships/image" Target="../media/image51.png"/><Relationship Id="rId10" Type="http://schemas.openxmlformats.org/officeDocument/2006/relationships/image" Target="../media/image62.svg"/><Relationship Id="rId4" Type="http://schemas.openxmlformats.org/officeDocument/2006/relationships/image" Target="../media/image60.svg"/><Relationship Id="rId9" Type="http://schemas.openxmlformats.org/officeDocument/2006/relationships/image" Target="../media/image61.png"/><Relationship Id="rId14" Type="http://schemas.openxmlformats.org/officeDocument/2006/relationships/image" Target="../media/image66.svg"/></Relationships>
</file>

<file path=ppt/diagrams/_rels/data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9.png"/><Relationship Id="rId4" Type="http://schemas.openxmlformats.org/officeDocument/2006/relationships/image" Target="../media/image41.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55.png"/><Relationship Id="rId12" Type="http://schemas.openxmlformats.org/officeDocument/2006/relationships/image" Target="../media/image64.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52.svg"/><Relationship Id="rId11" Type="http://schemas.openxmlformats.org/officeDocument/2006/relationships/image" Target="../media/image63.png"/><Relationship Id="rId5" Type="http://schemas.openxmlformats.org/officeDocument/2006/relationships/image" Target="../media/image51.png"/><Relationship Id="rId10" Type="http://schemas.openxmlformats.org/officeDocument/2006/relationships/image" Target="../media/image62.svg"/><Relationship Id="rId4" Type="http://schemas.openxmlformats.org/officeDocument/2006/relationships/image" Target="../media/image60.svg"/><Relationship Id="rId9" Type="http://schemas.openxmlformats.org/officeDocument/2006/relationships/image" Target="../media/image61.png"/><Relationship Id="rId14" Type="http://schemas.openxmlformats.org/officeDocument/2006/relationships/image" Target="../media/image66.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5AC0B-04BA-47CE-B404-2CDB057D0BB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196EA44F-BB85-467D-9A5F-A86E896DC2CE}">
      <dgm:prSet/>
      <dgm:spPr/>
      <dgm:t>
        <a:bodyPr/>
        <a:lstStyle/>
        <a:p>
          <a:r>
            <a:rPr lang="en-GB"/>
            <a:t>Andrew Strickland</a:t>
          </a:r>
          <a:endParaRPr lang="en-US"/>
        </a:p>
      </dgm:t>
    </dgm:pt>
    <dgm:pt modelId="{91E63CCE-D01E-4C6D-8CC5-82160EBADF7E}" type="parTrans" cxnId="{656385B0-8CDA-4799-91C6-4B26259E0DDE}">
      <dgm:prSet/>
      <dgm:spPr/>
      <dgm:t>
        <a:bodyPr/>
        <a:lstStyle/>
        <a:p>
          <a:endParaRPr lang="en-US"/>
        </a:p>
      </dgm:t>
    </dgm:pt>
    <dgm:pt modelId="{6F07CA15-F5D7-4B9B-AA85-65DCE77A55BE}" type="sibTrans" cxnId="{656385B0-8CDA-4799-91C6-4B26259E0DDE}">
      <dgm:prSet/>
      <dgm:spPr/>
      <dgm:t>
        <a:bodyPr/>
        <a:lstStyle/>
        <a:p>
          <a:endParaRPr lang="en-US"/>
        </a:p>
      </dgm:t>
    </dgm:pt>
    <dgm:pt modelId="{C7AB248C-5B33-4CBB-A5B0-9A89F5C34F91}">
      <dgm:prSet/>
      <dgm:spPr/>
      <dgm:t>
        <a:bodyPr/>
        <a:lstStyle/>
        <a:p>
          <a:r>
            <a:rPr lang="en-GB"/>
            <a:t>Business Valuation</a:t>
          </a:r>
          <a:endParaRPr lang="en-US"/>
        </a:p>
      </dgm:t>
    </dgm:pt>
    <dgm:pt modelId="{09A929F9-9F13-47A1-910A-6A374138C571}" type="parTrans" cxnId="{2CC3BB71-2AF1-4724-A5D9-0CFF05A3655E}">
      <dgm:prSet/>
      <dgm:spPr/>
      <dgm:t>
        <a:bodyPr/>
        <a:lstStyle/>
        <a:p>
          <a:endParaRPr lang="en-US"/>
        </a:p>
      </dgm:t>
    </dgm:pt>
    <dgm:pt modelId="{E7533E03-8F3C-45EA-A4CF-0BBAE8427DFC}" type="sibTrans" cxnId="{2CC3BB71-2AF1-4724-A5D9-0CFF05A3655E}">
      <dgm:prSet/>
      <dgm:spPr/>
      <dgm:t>
        <a:bodyPr/>
        <a:lstStyle/>
        <a:p>
          <a:endParaRPr lang="en-US"/>
        </a:p>
      </dgm:t>
    </dgm:pt>
    <dgm:pt modelId="{810FEC94-ABAB-4E0E-A188-5336F44C1887}">
      <dgm:prSet/>
      <dgm:spPr/>
      <dgm:t>
        <a:bodyPr/>
        <a:lstStyle/>
        <a:p>
          <a:r>
            <a:rPr lang="en-GB" dirty="0"/>
            <a:t>Some Practical Problems </a:t>
          </a:r>
          <a:endParaRPr lang="en-US" dirty="0"/>
        </a:p>
      </dgm:t>
    </dgm:pt>
    <dgm:pt modelId="{4AB86F44-5D12-47EE-971E-46A0C786CCD6}" type="parTrans" cxnId="{03C6310B-A93C-4212-BA21-660CF3028538}">
      <dgm:prSet/>
      <dgm:spPr/>
      <dgm:t>
        <a:bodyPr/>
        <a:lstStyle/>
        <a:p>
          <a:endParaRPr lang="en-US"/>
        </a:p>
      </dgm:t>
    </dgm:pt>
    <dgm:pt modelId="{B19186BF-CFC6-4A94-A482-1E9BBCA995D6}" type="sibTrans" cxnId="{03C6310B-A93C-4212-BA21-660CF3028538}">
      <dgm:prSet/>
      <dgm:spPr/>
      <dgm:t>
        <a:bodyPr/>
        <a:lstStyle/>
        <a:p>
          <a:endParaRPr lang="en-US"/>
        </a:p>
      </dgm:t>
    </dgm:pt>
    <dgm:pt modelId="{52A47D8B-B8D2-4FEA-9475-C2AE7200D444}">
      <dgm:prSet/>
      <dgm:spPr/>
      <dgm:t>
        <a:bodyPr/>
        <a:lstStyle/>
        <a:p>
          <a:r>
            <a:rPr lang="en-US" dirty="0"/>
            <a:t>Growth Shares</a:t>
          </a:r>
        </a:p>
      </dgm:t>
    </dgm:pt>
    <dgm:pt modelId="{A2F712F8-EEC8-4ECB-9AFE-85E71E0851C0}" type="parTrans" cxnId="{B1D58025-312F-4C96-8B8F-4292438D0922}">
      <dgm:prSet/>
      <dgm:spPr/>
    </dgm:pt>
    <dgm:pt modelId="{C259A266-1AFE-4CD9-AA84-883BA77A90E0}" type="sibTrans" cxnId="{B1D58025-312F-4C96-8B8F-4292438D0922}">
      <dgm:prSet/>
      <dgm:spPr/>
    </dgm:pt>
    <dgm:pt modelId="{FE15645D-11EA-4F5F-BB2C-89607BECBA84}" type="pres">
      <dgm:prSet presAssocID="{0275AC0B-04BA-47CE-B404-2CDB057D0BBB}" presName="hierChild1" presStyleCnt="0">
        <dgm:presLayoutVars>
          <dgm:chPref val="1"/>
          <dgm:dir/>
          <dgm:animOne val="branch"/>
          <dgm:animLvl val="lvl"/>
          <dgm:resizeHandles/>
        </dgm:presLayoutVars>
      </dgm:prSet>
      <dgm:spPr/>
    </dgm:pt>
    <dgm:pt modelId="{561BD7A4-C428-4D78-A59C-2D5768CC8A92}" type="pres">
      <dgm:prSet presAssocID="{196EA44F-BB85-467D-9A5F-A86E896DC2CE}" presName="hierRoot1" presStyleCnt="0"/>
      <dgm:spPr/>
    </dgm:pt>
    <dgm:pt modelId="{2D905D7A-DE34-47F1-9776-FB652F2A5894}" type="pres">
      <dgm:prSet presAssocID="{196EA44F-BB85-467D-9A5F-A86E896DC2CE}" presName="composite" presStyleCnt="0"/>
      <dgm:spPr/>
    </dgm:pt>
    <dgm:pt modelId="{FC816518-B055-49B3-B110-9019E7FC2E60}" type="pres">
      <dgm:prSet presAssocID="{196EA44F-BB85-467D-9A5F-A86E896DC2CE}" presName="background" presStyleLbl="node0" presStyleIdx="0" presStyleCnt="4"/>
      <dgm:spPr/>
    </dgm:pt>
    <dgm:pt modelId="{149FB594-FD60-4427-9D52-47F769D41537}" type="pres">
      <dgm:prSet presAssocID="{196EA44F-BB85-467D-9A5F-A86E896DC2CE}" presName="text" presStyleLbl="fgAcc0" presStyleIdx="0" presStyleCnt="4">
        <dgm:presLayoutVars>
          <dgm:chPref val="3"/>
        </dgm:presLayoutVars>
      </dgm:prSet>
      <dgm:spPr/>
    </dgm:pt>
    <dgm:pt modelId="{4106B821-4726-4424-BE7D-5364EB37BD2D}" type="pres">
      <dgm:prSet presAssocID="{196EA44F-BB85-467D-9A5F-A86E896DC2CE}" presName="hierChild2" presStyleCnt="0"/>
      <dgm:spPr/>
    </dgm:pt>
    <dgm:pt modelId="{9BD4300D-57CA-4A56-9AC8-AF88AAE073E9}" type="pres">
      <dgm:prSet presAssocID="{C7AB248C-5B33-4CBB-A5B0-9A89F5C34F91}" presName="hierRoot1" presStyleCnt="0"/>
      <dgm:spPr/>
    </dgm:pt>
    <dgm:pt modelId="{652CF54D-3BCA-4863-B291-A66E0401352C}" type="pres">
      <dgm:prSet presAssocID="{C7AB248C-5B33-4CBB-A5B0-9A89F5C34F91}" presName="composite" presStyleCnt="0"/>
      <dgm:spPr/>
    </dgm:pt>
    <dgm:pt modelId="{E318381C-D90A-483F-8D52-C2ED36BD9D87}" type="pres">
      <dgm:prSet presAssocID="{C7AB248C-5B33-4CBB-A5B0-9A89F5C34F91}" presName="background" presStyleLbl="node0" presStyleIdx="1" presStyleCnt="4"/>
      <dgm:spPr/>
    </dgm:pt>
    <dgm:pt modelId="{4B9FA240-75AF-47B7-B47E-B1DC203F8B81}" type="pres">
      <dgm:prSet presAssocID="{C7AB248C-5B33-4CBB-A5B0-9A89F5C34F91}" presName="text" presStyleLbl="fgAcc0" presStyleIdx="1" presStyleCnt="4">
        <dgm:presLayoutVars>
          <dgm:chPref val="3"/>
        </dgm:presLayoutVars>
      </dgm:prSet>
      <dgm:spPr/>
    </dgm:pt>
    <dgm:pt modelId="{BEF352C5-FA25-4A6D-A305-755DC1C609A9}" type="pres">
      <dgm:prSet presAssocID="{C7AB248C-5B33-4CBB-A5B0-9A89F5C34F91}" presName="hierChild2" presStyleCnt="0"/>
      <dgm:spPr/>
    </dgm:pt>
    <dgm:pt modelId="{F563171A-25D3-478D-B27A-E54F4BC75FCE}" type="pres">
      <dgm:prSet presAssocID="{810FEC94-ABAB-4E0E-A188-5336F44C1887}" presName="hierRoot1" presStyleCnt="0"/>
      <dgm:spPr/>
    </dgm:pt>
    <dgm:pt modelId="{0F7812AB-CE10-4292-BB12-F4AF13A1CA60}" type="pres">
      <dgm:prSet presAssocID="{810FEC94-ABAB-4E0E-A188-5336F44C1887}" presName="composite" presStyleCnt="0"/>
      <dgm:spPr/>
    </dgm:pt>
    <dgm:pt modelId="{38C88B1D-7341-41A2-B905-9FB0F3C3DA69}" type="pres">
      <dgm:prSet presAssocID="{810FEC94-ABAB-4E0E-A188-5336F44C1887}" presName="background" presStyleLbl="node0" presStyleIdx="2" presStyleCnt="4"/>
      <dgm:spPr/>
    </dgm:pt>
    <dgm:pt modelId="{31CB2F72-7A5A-453A-94B4-FB046B6F405C}" type="pres">
      <dgm:prSet presAssocID="{810FEC94-ABAB-4E0E-A188-5336F44C1887}" presName="text" presStyleLbl="fgAcc0" presStyleIdx="2" presStyleCnt="4">
        <dgm:presLayoutVars>
          <dgm:chPref val="3"/>
        </dgm:presLayoutVars>
      </dgm:prSet>
      <dgm:spPr/>
    </dgm:pt>
    <dgm:pt modelId="{A0812F93-E29A-4A28-A654-E1D13CC707B5}" type="pres">
      <dgm:prSet presAssocID="{810FEC94-ABAB-4E0E-A188-5336F44C1887}" presName="hierChild2" presStyleCnt="0"/>
      <dgm:spPr/>
    </dgm:pt>
    <dgm:pt modelId="{FCA32230-E714-41DD-BE66-04DFA71D936A}" type="pres">
      <dgm:prSet presAssocID="{52A47D8B-B8D2-4FEA-9475-C2AE7200D444}" presName="hierRoot1" presStyleCnt="0"/>
      <dgm:spPr/>
    </dgm:pt>
    <dgm:pt modelId="{69F21B25-24C2-4E57-9AF1-44E10C4B7B0B}" type="pres">
      <dgm:prSet presAssocID="{52A47D8B-B8D2-4FEA-9475-C2AE7200D444}" presName="composite" presStyleCnt="0"/>
      <dgm:spPr/>
    </dgm:pt>
    <dgm:pt modelId="{37AA4EFB-7F76-46F4-BCBA-14E7249B5E8A}" type="pres">
      <dgm:prSet presAssocID="{52A47D8B-B8D2-4FEA-9475-C2AE7200D444}" presName="background" presStyleLbl="node0" presStyleIdx="3" presStyleCnt="4"/>
      <dgm:spPr/>
    </dgm:pt>
    <dgm:pt modelId="{3D4F491F-ABC1-46B9-B330-7B5C7DE27B44}" type="pres">
      <dgm:prSet presAssocID="{52A47D8B-B8D2-4FEA-9475-C2AE7200D444}" presName="text" presStyleLbl="fgAcc0" presStyleIdx="3" presStyleCnt="4">
        <dgm:presLayoutVars>
          <dgm:chPref val="3"/>
        </dgm:presLayoutVars>
      </dgm:prSet>
      <dgm:spPr/>
    </dgm:pt>
    <dgm:pt modelId="{7766F10D-2A0F-450B-8C32-9588EB8EEB73}" type="pres">
      <dgm:prSet presAssocID="{52A47D8B-B8D2-4FEA-9475-C2AE7200D444}" presName="hierChild2" presStyleCnt="0"/>
      <dgm:spPr/>
    </dgm:pt>
  </dgm:ptLst>
  <dgm:cxnLst>
    <dgm:cxn modelId="{03C6310B-A93C-4212-BA21-660CF3028538}" srcId="{0275AC0B-04BA-47CE-B404-2CDB057D0BBB}" destId="{810FEC94-ABAB-4E0E-A188-5336F44C1887}" srcOrd="2" destOrd="0" parTransId="{4AB86F44-5D12-47EE-971E-46A0C786CCD6}" sibTransId="{B19186BF-CFC6-4A94-A482-1E9BBCA995D6}"/>
    <dgm:cxn modelId="{B1D58025-312F-4C96-8B8F-4292438D0922}" srcId="{0275AC0B-04BA-47CE-B404-2CDB057D0BBB}" destId="{52A47D8B-B8D2-4FEA-9475-C2AE7200D444}" srcOrd="3" destOrd="0" parTransId="{A2F712F8-EEC8-4ECB-9AFE-85E71E0851C0}" sibTransId="{C259A266-1AFE-4CD9-AA84-883BA77A90E0}"/>
    <dgm:cxn modelId="{584B592D-F218-44AC-AC03-21B5A14EA0D7}" type="presOf" srcId="{52A47D8B-B8D2-4FEA-9475-C2AE7200D444}" destId="{3D4F491F-ABC1-46B9-B330-7B5C7DE27B44}" srcOrd="0" destOrd="0" presId="urn:microsoft.com/office/officeart/2005/8/layout/hierarchy1"/>
    <dgm:cxn modelId="{2CC3BB71-2AF1-4724-A5D9-0CFF05A3655E}" srcId="{0275AC0B-04BA-47CE-B404-2CDB057D0BBB}" destId="{C7AB248C-5B33-4CBB-A5B0-9A89F5C34F91}" srcOrd="1" destOrd="0" parTransId="{09A929F9-9F13-47A1-910A-6A374138C571}" sibTransId="{E7533E03-8F3C-45EA-A4CF-0BBAE8427DFC}"/>
    <dgm:cxn modelId="{656385B0-8CDA-4799-91C6-4B26259E0DDE}" srcId="{0275AC0B-04BA-47CE-B404-2CDB057D0BBB}" destId="{196EA44F-BB85-467D-9A5F-A86E896DC2CE}" srcOrd="0" destOrd="0" parTransId="{91E63CCE-D01E-4C6D-8CC5-82160EBADF7E}" sibTransId="{6F07CA15-F5D7-4B9B-AA85-65DCE77A55BE}"/>
    <dgm:cxn modelId="{FEECACBE-4030-49F4-B2E0-6A92EABC41BF}" type="presOf" srcId="{0275AC0B-04BA-47CE-B404-2CDB057D0BBB}" destId="{FE15645D-11EA-4F5F-BB2C-89607BECBA84}" srcOrd="0" destOrd="0" presId="urn:microsoft.com/office/officeart/2005/8/layout/hierarchy1"/>
    <dgm:cxn modelId="{A3E4B1D4-4DB4-4F67-9843-5E52BFFAA0B7}" type="presOf" srcId="{196EA44F-BB85-467D-9A5F-A86E896DC2CE}" destId="{149FB594-FD60-4427-9D52-47F769D41537}" srcOrd="0" destOrd="0" presId="urn:microsoft.com/office/officeart/2005/8/layout/hierarchy1"/>
    <dgm:cxn modelId="{35F450F8-E1CD-40E2-830C-42BF73141F40}" type="presOf" srcId="{810FEC94-ABAB-4E0E-A188-5336F44C1887}" destId="{31CB2F72-7A5A-453A-94B4-FB046B6F405C}" srcOrd="0" destOrd="0" presId="urn:microsoft.com/office/officeart/2005/8/layout/hierarchy1"/>
    <dgm:cxn modelId="{26F6B2FC-2994-4FFD-8220-AD30EBF6E80E}" type="presOf" srcId="{C7AB248C-5B33-4CBB-A5B0-9A89F5C34F91}" destId="{4B9FA240-75AF-47B7-B47E-B1DC203F8B81}" srcOrd="0" destOrd="0" presId="urn:microsoft.com/office/officeart/2005/8/layout/hierarchy1"/>
    <dgm:cxn modelId="{22127A1B-3685-4F26-9B60-14C2701EA494}" type="presParOf" srcId="{FE15645D-11EA-4F5F-BB2C-89607BECBA84}" destId="{561BD7A4-C428-4D78-A59C-2D5768CC8A92}" srcOrd="0" destOrd="0" presId="urn:microsoft.com/office/officeart/2005/8/layout/hierarchy1"/>
    <dgm:cxn modelId="{22B36C5E-B781-488C-8E1B-FD85022A85CB}" type="presParOf" srcId="{561BD7A4-C428-4D78-A59C-2D5768CC8A92}" destId="{2D905D7A-DE34-47F1-9776-FB652F2A5894}" srcOrd="0" destOrd="0" presId="urn:microsoft.com/office/officeart/2005/8/layout/hierarchy1"/>
    <dgm:cxn modelId="{16F3AA46-6AD0-4AC3-8912-CCA88488FC41}" type="presParOf" srcId="{2D905D7A-DE34-47F1-9776-FB652F2A5894}" destId="{FC816518-B055-49B3-B110-9019E7FC2E60}" srcOrd="0" destOrd="0" presId="urn:microsoft.com/office/officeart/2005/8/layout/hierarchy1"/>
    <dgm:cxn modelId="{FD2D601B-3B63-4DD9-A0DF-887A243FBAB6}" type="presParOf" srcId="{2D905D7A-DE34-47F1-9776-FB652F2A5894}" destId="{149FB594-FD60-4427-9D52-47F769D41537}" srcOrd="1" destOrd="0" presId="urn:microsoft.com/office/officeart/2005/8/layout/hierarchy1"/>
    <dgm:cxn modelId="{6D5B68A6-40C0-4DB4-86FB-19E757C3123B}" type="presParOf" srcId="{561BD7A4-C428-4D78-A59C-2D5768CC8A92}" destId="{4106B821-4726-4424-BE7D-5364EB37BD2D}" srcOrd="1" destOrd="0" presId="urn:microsoft.com/office/officeart/2005/8/layout/hierarchy1"/>
    <dgm:cxn modelId="{3C9245FA-EE6F-4A12-8818-18F138D95D56}" type="presParOf" srcId="{FE15645D-11EA-4F5F-BB2C-89607BECBA84}" destId="{9BD4300D-57CA-4A56-9AC8-AF88AAE073E9}" srcOrd="1" destOrd="0" presId="urn:microsoft.com/office/officeart/2005/8/layout/hierarchy1"/>
    <dgm:cxn modelId="{0FBC3E81-3236-4F8F-AEFA-1E607365C142}" type="presParOf" srcId="{9BD4300D-57CA-4A56-9AC8-AF88AAE073E9}" destId="{652CF54D-3BCA-4863-B291-A66E0401352C}" srcOrd="0" destOrd="0" presId="urn:microsoft.com/office/officeart/2005/8/layout/hierarchy1"/>
    <dgm:cxn modelId="{0A95DCA9-E46C-40D9-8D54-8E4F6E291888}" type="presParOf" srcId="{652CF54D-3BCA-4863-B291-A66E0401352C}" destId="{E318381C-D90A-483F-8D52-C2ED36BD9D87}" srcOrd="0" destOrd="0" presId="urn:microsoft.com/office/officeart/2005/8/layout/hierarchy1"/>
    <dgm:cxn modelId="{C17686AE-0512-4BE9-9B95-25F6FDAB39EA}" type="presParOf" srcId="{652CF54D-3BCA-4863-B291-A66E0401352C}" destId="{4B9FA240-75AF-47B7-B47E-B1DC203F8B81}" srcOrd="1" destOrd="0" presId="urn:microsoft.com/office/officeart/2005/8/layout/hierarchy1"/>
    <dgm:cxn modelId="{A219C51D-B188-43E3-983A-A54EB34CC14B}" type="presParOf" srcId="{9BD4300D-57CA-4A56-9AC8-AF88AAE073E9}" destId="{BEF352C5-FA25-4A6D-A305-755DC1C609A9}" srcOrd="1" destOrd="0" presId="urn:microsoft.com/office/officeart/2005/8/layout/hierarchy1"/>
    <dgm:cxn modelId="{7664946F-0959-4401-82C6-360615A6E99D}" type="presParOf" srcId="{FE15645D-11EA-4F5F-BB2C-89607BECBA84}" destId="{F563171A-25D3-478D-B27A-E54F4BC75FCE}" srcOrd="2" destOrd="0" presId="urn:microsoft.com/office/officeart/2005/8/layout/hierarchy1"/>
    <dgm:cxn modelId="{40E2A761-96F9-40B6-A031-107E5F077312}" type="presParOf" srcId="{F563171A-25D3-478D-B27A-E54F4BC75FCE}" destId="{0F7812AB-CE10-4292-BB12-F4AF13A1CA60}" srcOrd="0" destOrd="0" presId="urn:microsoft.com/office/officeart/2005/8/layout/hierarchy1"/>
    <dgm:cxn modelId="{4ECBF105-B90C-43A8-84DA-99081BC3CFB0}" type="presParOf" srcId="{0F7812AB-CE10-4292-BB12-F4AF13A1CA60}" destId="{38C88B1D-7341-41A2-B905-9FB0F3C3DA69}" srcOrd="0" destOrd="0" presId="urn:microsoft.com/office/officeart/2005/8/layout/hierarchy1"/>
    <dgm:cxn modelId="{83C991D1-6BAD-4F04-A46F-BEF69B04A780}" type="presParOf" srcId="{0F7812AB-CE10-4292-BB12-F4AF13A1CA60}" destId="{31CB2F72-7A5A-453A-94B4-FB046B6F405C}" srcOrd="1" destOrd="0" presId="urn:microsoft.com/office/officeart/2005/8/layout/hierarchy1"/>
    <dgm:cxn modelId="{E140251A-8E28-4555-B2C5-5A95476671DE}" type="presParOf" srcId="{F563171A-25D3-478D-B27A-E54F4BC75FCE}" destId="{A0812F93-E29A-4A28-A654-E1D13CC707B5}" srcOrd="1" destOrd="0" presId="urn:microsoft.com/office/officeart/2005/8/layout/hierarchy1"/>
    <dgm:cxn modelId="{96062489-6421-4839-BA2A-8D289DE701D4}" type="presParOf" srcId="{FE15645D-11EA-4F5F-BB2C-89607BECBA84}" destId="{FCA32230-E714-41DD-BE66-04DFA71D936A}" srcOrd="3" destOrd="0" presId="urn:microsoft.com/office/officeart/2005/8/layout/hierarchy1"/>
    <dgm:cxn modelId="{2320C352-4511-4108-9D38-7F204A091D9F}" type="presParOf" srcId="{FCA32230-E714-41DD-BE66-04DFA71D936A}" destId="{69F21B25-24C2-4E57-9AF1-44E10C4B7B0B}" srcOrd="0" destOrd="0" presId="urn:microsoft.com/office/officeart/2005/8/layout/hierarchy1"/>
    <dgm:cxn modelId="{75584112-84D7-4056-8E75-AFEF7BC2BFDE}" type="presParOf" srcId="{69F21B25-24C2-4E57-9AF1-44E10C4B7B0B}" destId="{37AA4EFB-7F76-46F4-BCBA-14E7249B5E8A}" srcOrd="0" destOrd="0" presId="urn:microsoft.com/office/officeart/2005/8/layout/hierarchy1"/>
    <dgm:cxn modelId="{926F5209-C28D-4294-B293-2DF653D36985}" type="presParOf" srcId="{69F21B25-24C2-4E57-9AF1-44E10C4B7B0B}" destId="{3D4F491F-ABC1-46B9-B330-7B5C7DE27B44}" srcOrd="1" destOrd="0" presId="urn:microsoft.com/office/officeart/2005/8/layout/hierarchy1"/>
    <dgm:cxn modelId="{4C7B7E3A-64FB-4D75-A594-0B92070FC980}" type="presParOf" srcId="{FCA32230-E714-41DD-BE66-04DFA71D936A}" destId="{7766F10D-2A0F-450B-8C32-9588EB8EEB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A8D5C7-09AD-47BF-A8E6-9C29F2D17226}" type="doc">
      <dgm:prSet loTypeId="urn:microsoft.com/office/officeart/2005/8/layout/vProcess5" loCatId="process" qsTypeId="urn:microsoft.com/office/officeart/2005/8/quickstyle/simple5" qsCatId="simple" csTypeId="urn:microsoft.com/office/officeart/2005/8/colors/accent3_2" csCatId="accent3" phldr="1"/>
      <dgm:spPr/>
      <dgm:t>
        <a:bodyPr/>
        <a:lstStyle/>
        <a:p>
          <a:endParaRPr lang="en-US"/>
        </a:p>
      </dgm:t>
    </dgm:pt>
    <dgm:pt modelId="{D414BEE6-8B89-4386-98A1-CD7E14D9D45A}">
      <dgm:prSet/>
      <dgm:spPr>
        <a:solidFill>
          <a:srgbClr val="002B5E"/>
        </a:solidFill>
      </dgm:spPr>
      <dgm:t>
        <a:bodyPr/>
        <a:lstStyle/>
        <a:p>
          <a:r>
            <a:rPr lang="en-GB"/>
            <a:t>The Search for Fairness – moving beyond the Quasi-Partnership Concept</a:t>
          </a:r>
          <a:endParaRPr lang="en-US"/>
        </a:p>
      </dgm:t>
    </dgm:pt>
    <dgm:pt modelId="{46030DA6-5BAC-49F3-8828-227BCF148A45}" type="parTrans" cxnId="{74F5FB69-3B5D-4811-9326-091C3AA948E3}">
      <dgm:prSet/>
      <dgm:spPr/>
      <dgm:t>
        <a:bodyPr/>
        <a:lstStyle/>
        <a:p>
          <a:endParaRPr lang="en-US"/>
        </a:p>
      </dgm:t>
    </dgm:pt>
    <dgm:pt modelId="{DB895802-E8B6-4BD7-B827-036881A26295}" type="sibTrans" cxnId="{74F5FB69-3B5D-4811-9326-091C3AA948E3}">
      <dgm:prSet/>
      <dgm:spPr/>
      <dgm:t>
        <a:bodyPr/>
        <a:lstStyle/>
        <a:p>
          <a:endParaRPr lang="en-US"/>
        </a:p>
      </dgm:t>
    </dgm:pt>
    <dgm:pt modelId="{F69ED319-8DE6-40D3-A78C-7BD147EBB225}">
      <dgm:prSet/>
      <dgm:spPr>
        <a:solidFill>
          <a:srgbClr val="002B5E"/>
        </a:solidFill>
      </dgm:spPr>
      <dgm:t>
        <a:bodyPr/>
        <a:lstStyle/>
        <a:p>
          <a:r>
            <a:rPr lang="en-GB"/>
            <a:t>Kohli v Lit (Sunrise Radio) [2009] EWHC 2893</a:t>
          </a:r>
          <a:endParaRPr lang="en-US"/>
        </a:p>
      </dgm:t>
    </dgm:pt>
    <dgm:pt modelId="{CBB1D5BC-C531-4C7D-A496-EDE7EF8A6852}" type="parTrans" cxnId="{29EEF4EE-2F44-4D49-B76E-27583F974ABF}">
      <dgm:prSet/>
      <dgm:spPr/>
      <dgm:t>
        <a:bodyPr/>
        <a:lstStyle/>
        <a:p>
          <a:endParaRPr lang="en-US"/>
        </a:p>
      </dgm:t>
    </dgm:pt>
    <dgm:pt modelId="{8F17D213-0784-47D2-B06D-CE9B70214B6B}" type="sibTrans" cxnId="{29EEF4EE-2F44-4D49-B76E-27583F974ABF}">
      <dgm:prSet/>
      <dgm:spPr/>
      <dgm:t>
        <a:bodyPr/>
        <a:lstStyle/>
        <a:p>
          <a:endParaRPr lang="en-US"/>
        </a:p>
      </dgm:t>
    </dgm:pt>
    <dgm:pt modelId="{2A6DB471-8E55-4033-AD63-F3B4E141AEC3}">
      <dgm:prSet/>
      <dgm:spPr>
        <a:solidFill>
          <a:srgbClr val="002B5E"/>
        </a:solidFill>
      </dgm:spPr>
      <dgm:t>
        <a:bodyPr/>
        <a:lstStyle/>
        <a:p>
          <a:r>
            <a:rPr lang="en-GB"/>
            <a:t>Murrell v Sanders and Swallow (Blue Index) [2014] EWHC 2680</a:t>
          </a:r>
          <a:endParaRPr lang="en-US"/>
        </a:p>
      </dgm:t>
    </dgm:pt>
    <dgm:pt modelId="{43120C2B-A6CF-411C-A3B3-CB79AF5D9930}" type="parTrans" cxnId="{D10F51D0-396D-4381-A4FF-41BBEF48F0BE}">
      <dgm:prSet/>
      <dgm:spPr/>
      <dgm:t>
        <a:bodyPr/>
        <a:lstStyle/>
        <a:p>
          <a:endParaRPr lang="en-US"/>
        </a:p>
      </dgm:t>
    </dgm:pt>
    <dgm:pt modelId="{D15573EF-6545-4374-82AF-A130ECB624C4}" type="sibTrans" cxnId="{D10F51D0-396D-4381-A4FF-41BBEF48F0BE}">
      <dgm:prSet/>
      <dgm:spPr/>
      <dgm:t>
        <a:bodyPr/>
        <a:lstStyle/>
        <a:p>
          <a:endParaRPr lang="en-US"/>
        </a:p>
      </dgm:t>
    </dgm:pt>
    <dgm:pt modelId="{214EC4BC-ECDD-4BFC-93DF-B0C3669B9040}">
      <dgm:prSet/>
      <dgm:spPr>
        <a:solidFill>
          <a:srgbClr val="002B5E"/>
        </a:solidFill>
      </dgm:spPr>
      <dgm:t>
        <a:bodyPr/>
        <a:lstStyle/>
        <a:p>
          <a:r>
            <a:rPr lang="en-GB"/>
            <a:t>McCallum-Toppin and McCallum-Toppin (AMT Coffee) [2019] EWHC 46</a:t>
          </a:r>
          <a:endParaRPr lang="en-US"/>
        </a:p>
      </dgm:t>
    </dgm:pt>
    <dgm:pt modelId="{98AF1D44-7CEB-41D3-BE47-F04E140F6B7B}" type="parTrans" cxnId="{2F35A69F-863B-4EC2-A71B-BF69458C38A2}">
      <dgm:prSet/>
      <dgm:spPr/>
      <dgm:t>
        <a:bodyPr/>
        <a:lstStyle/>
        <a:p>
          <a:endParaRPr lang="en-US"/>
        </a:p>
      </dgm:t>
    </dgm:pt>
    <dgm:pt modelId="{AC61AEF3-E514-45D3-96F9-DB10B2B8E811}" type="sibTrans" cxnId="{2F35A69F-863B-4EC2-A71B-BF69458C38A2}">
      <dgm:prSet/>
      <dgm:spPr/>
      <dgm:t>
        <a:bodyPr/>
        <a:lstStyle/>
        <a:p>
          <a:endParaRPr lang="en-US"/>
        </a:p>
      </dgm:t>
    </dgm:pt>
    <dgm:pt modelId="{36EA4E50-4A4B-43F9-91C8-B6A2F468B361}">
      <dgm:prSet/>
      <dgm:spPr>
        <a:solidFill>
          <a:srgbClr val="002B5E"/>
        </a:solidFill>
      </dgm:spPr>
      <dgm:t>
        <a:bodyPr/>
        <a:lstStyle/>
        <a:p>
          <a:r>
            <a:rPr lang="en-GB"/>
            <a:t>Estera Trust (Jersey) Ltd v Singh [2018] EWHC 1715 (Ch)</a:t>
          </a:r>
          <a:endParaRPr lang="en-US"/>
        </a:p>
      </dgm:t>
    </dgm:pt>
    <dgm:pt modelId="{83DF4896-70EE-40B6-A582-F74442CA85C5}" type="parTrans" cxnId="{C12114FA-CF97-40D6-B8AA-564B672D4C29}">
      <dgm:prSet/>
      <dgm:spPr/>
      <dgm:t>
        <a:bodyPr/>
        <a:lstStyle/>
        <a:p>
          <a:endParaRPr lang="en-US"/>
        </a:p>
      </dgm:t>
    </dgm:pt>
    <dgm:pt modelId="{64BBDD8D-BD96-49DC-ACCC-F825F90C8F0B}" type="sibTrans" cxnId="{C12114FA-CF97-40D6-B8AA-564B672D4C29}">
      <dgm:prSet/>
      <dgm:spPr/>
      <dgm:t>
        <a:bodyPr/>
        <a:lstStyle/>
        <a:p>
          <a:endParaRPr lang="en-US"/>
        </a:p>
      </dgm:t>
    </dgm:pt>
    <dgm:pt modelId="{6F724016-B7AB-4937-92CD-8F2FC526FB43}" type="pres">
      <dgm:prSet presAssocID="{7AA8D5C7-09AD-47BF-A8E6-9C29F2D17226}" presName="outerComposite" presStyleCnt="0">
        <dgm:presLayoutVars>
          <dgm:chMax val="5"/>
          <dgm:dir/>
          <dgm:resizeHandles val="exact"/>
        </dgm:presLayoutVars>
      </dgm:prSet>
      <dgm:spPr/>
    </dgm:pt>
    <dgm:pt modelId="{CE613BEA-5A60-4A4D-94F8-365BCB952D4F}" type="pres">
      <dgm:prSet presAssocID="{7AA8D5C7-09AD-47BF-A8E6-9C29F2D17226}" presName="dummyMaxCanvas" presStyleCnt="0">
        <dgm:presLayoutVars/>
      </dgm:prSet>
      <dgm:spPr/>
    </dgm:pt>
    <dgm:pt modelId="{7E83A1C9-9C35-4A3E-AF42-E762BE35746F}" type="pres">
      <dgm:prSet presAssocID="{7AA8D5C7-09AD-47BF-A8E6-9C29F2D17226}" presName="FiveNodes_1" presStyleLbl="node1" presStyleIdx="0" presStyleCnt="5">
        <dgm:presLayoutVars>
          <dgm:bulletEnabled val="1"/>
        </dgm:presLayoutVars>
      </dgm:prSet>
      <dgm:spPr/>
    </dgm:pt>
    <dgm:pt modelId="{1105D4C7-877D-4538-8592-AE37138B5409}" type="pres">
      <dgm:prSet presAssocID="{7AA8D5C7-09AD-47BF-A8E6-9C29F2D17226}" presName="FiveNodes_2" presStyleLbl="node1" presStyleIdx="1" presStyleCnt="5">
        <dgm:presLayoutVars>
          <dgm:bulletEnabled val="1"/>
        </dgm:presLayoutVars>
      </dgm:prSet>
      <dgm:spPr/>
    </dgm:pt>
    <dgm:pt modelId="{3D4295BB-1168-4DD6-B107-FF3C8047B9DA}" type="pres">
      <dgm:prSet presAssocID="{7AA8D5C7-09AD-47BF-A8E6-9C29F2D17226}" presName="FiveNodes_3" presStyleLbl="node1" presStyleIdx="2" presStyleCnt="5">
        <dgm:presLayoutVars>
          <dgm:bulletEnabled val="1"/>
        </dgm:presLayoutVars>
      </dgm:prSet>
      <dgm:spPr/>
    </dgm:pt>
    <dgm:pt modelId="{7B68E128-5E3A-4DC7-B7EE-252BF8E9E5AF}" type="pres">
      <dgm:prSet presAssocID="{7AA8D5C7-09AD-47BF-A8E6-9C29F2D17226}" presName="FiveNodes_4" presStyleLbl="node1" presStyleIdx="3" presStyleCnt="5">
        <dgm:presLayoutVars>
          <dgm:bulletEnabled val="1"/>
        </dgm:presLayoutVars>
      </dgm:prSet>
      <dgm:spPr/>
    </dgm:pt>
    <dgm:pt modelId="{DD275EB4-011D-4D44-AF7F-8E69E7E8B96D}" type="pres">
      <dgm:prSet presAssocID="{7AA8D5C7-09AD-47BF-A8E6-9C29F2D17226}" presName="FiveNodes_5" presStyleLbl="node1" presStyleIdx="4" presStyleCnt="5">
        <dgm:presLayoutVars>
          <dgm:bulletEnabled val="1"/>
        </dgm:presLayoutVars>
      </dgm:prSet>
      <dgm:spPr/>
    </dgm:pt>
    <dgm:pt modelId="{5E87ACA6-2D9C-4620-AE50-B52259119D4D}" type="pres">
      <dgm:prSet presAssocID="{7AA8D5C7-09AD-47BF-A8E6-9C29F2D17226}" presName="FiveConn_1-2" presStyleLbl="fgAccFollowNode1" presStyleIdx="0" presStyleCnt="4">
        <dgm:presLayoutVars>
          <dgm:bulletEnabled val="1"/>
        </dgm:presLayoutVars>
      </dgm:prSet>
      <dgm:spPr/>
    </dgm:pt>
    <dgm:pt modelId="{AAA547EA-E6A6-4A26-AD66-A331A1F8EDB2}" type="pres">
      <dgm:prSet presAssocID="{7AA8D5C7-09AD-47BF-A8E6-9C29F2D17226}" presName="FiveConn_2-3" presStyleLbl="fgAccFollowNode1" presStyleIdx="1" presStyleCnt="4">
        <dgm:presLayoutVars>
          <dgm:bulletEnabled val="1"/>
        </dgm:presLayoutVars>
      </dgm:prSet>
      <dgm:spPr/>
    </dgm:pt>
    <dgm:pt modelId="{B32FFBF0-A9AE-4CB7-8AE3-5B770642C0FC}" type="pres">
      <dgm:prSet presAssocID="{7AA8D5C7-09AD-47BF-A8E6-9C29F2D17226}" presName="FiveConn_3-4" presStyleLbl="fgAccFollowNode1" presStyleIdx="2" presStyleCnt="4">
        <dgm:presLayoutVars>
          <dgm:bulletEnabled val="1"/>
        </dgm:presLayoutVars>
      </dgm:prSet>
      <dgm:spPr/>
    </dgm:pt>
    <dgm:pt modelId="{548E0AD8-7586-443C-9FA7-8089ECA48B24}" type="pres">
      <dgm:prSet presAssocID="{7AA8D5C7-09AD-47BF-A8E6-9C29F2D17226}" presName="FiveConn_4-5" presStyleLbl="fgAccFollowNode1" presStyleIdx="3" presStyleCnt="4">
        <dgm:presLayoutVars>
          <dgm:bulletEnabled val="1"/>
        </dgm:presLayoutVars>
      </dgm:prSet>
      <dgm:spPr/>
    </dgm:pt>
    <dgm:pt modelId="{5567AC0A-EB12-44B0-A4C3-09DCEC5D0C98}" type="pres">
      <dgm:prSet presAssocID="{7AA8D5C7-09AD-47BF-A8E6-9C29F2D17226}" presName="FiveNodes_1_text" presStyleLbl="node1" presStyleIdx="4" presStyleCnt="5">
        <dgm:presLayoutVars>
          <dgm:bulletEnabled val="1"/>
        </dgm:presLayoutVars>
      </dgm:prSet>
      <dgm:spPr/>
    </dgm:pt>
    <dgm:pt modelId="{F355A2D9-A556-46FA-8446-1DEF4667CEFE}" type="pres">
      <dgm:prSet presAssocID="{7AA8D5C7-09AD-47BF-A8E6-9C29F2D17226}" presName="FiveNodes_2_text" presStyleLbl="node1" presStyleIdx="4" presStyleCnt="5">
        <dgm:presLayoutVars>
          <dgm:bulletEnabled val="1"/>
        </dgm:presLayoutVars>
      </dgm:prSet>
      <dgm:spPr/>
    </dgm:pt>
    <dgm:pt modelId="{CDBB839D-D269-4460-A041-91E0417DBDBC}" type="pres">
      <dgm:prSet presAssocID="{7AA8D5C7-09AD-47BF-A8E6-9C29F2D17226}" presName="FiveNodes_3_text" presStyleLbl="node1" presStyleIdx="4" presStyleCnt="5">
        <dgm:presLayoutVars>
          <dgm:bulletEnabled val="1"/>
        </dgm:presLayoutVars>
      </dgm:prSet>
      <dgm:spPr/>
    </dgm:pt>
    <dgm:pt modelId="{7CCE4269-BA2C-4A49-A656-B77FCA90BB6F}" type="pres">
      <dgm:prSet presAssocID="{7AA8D5C7-09AD-47BF-A8E6-9C29F2D17226}" presName="FiveNodes_4_text" presStyleLbl="node1" presStyleIdx="4" presStyleCnt="5">
        <dgm:presLayoutVars>
          <dgm:bulletEnabled val="1"/>
        </dgm:presLayoutVars>
      </dgm:prSet>
      <dgm:spPr/>
    </dgm:pt>
    <dgm:pt modelId="{8029DF33-0972-4021-8F23-D45EE0A2A958}" type="pres">
      <dgm:prSet presAssocID="{7AA8D5C7-09AD-47BF-A8E6-9C29F2D17226}" presName="FiveNodes_5_text" presStyleLbl="node1" presStyleIdx="4" presStyleCnt="5">
        <dgm:presLayoutVars>
          <dgm:bulletEnabled val="1"/>
        </dgm:presLayoutVars>
      </dgm:prSet>
      <dgm:spPr/>
    </dgm:pt>
  </dgm:ptLst>
  <dgm:cxnLst>
    <dgm:cxn modelId="{4AB6720C-5663-4C1E-BEA8-55021F661479}" type="presOf" srcId="{7AA8D5C7-09AD-47BF-A8E6-9C29F2D17226}" destId="{6F724016-B7AB-4937-92CD-8F2FC526FB43}" srcOrd="0" destOrd="0" presId="urn:microsoft.com/office/officeart/2005/8/layout/vProcess5"/>
    <dgm:cxn modelId="{DEF57A0F-1123-4211-8B5C-86F942F94F11}" type="presOf" srcId="{36EA4E50-4A4B-43F9-91C8-B6A2F468B361}" destId="{DD275EB4-011D-4D44-AF7F-8E69E7E8B96D}" srcOrd="0" destOrd="0" presId="urn:microsoft.com/office/officeart/2005/8/layout/vProcess5"/>
    <dgm:cxn modelId="{6501C61B-F153-4542-BDA3-0529C49BAD13}" type="presOf" srcId="{2A6DB471-8E55-4033-AD63-F3B4E141AEC3}" destId="{3D4295BB-1168-4DD6-B107-FF3C8047B9DA}" srcOrd="0" destOrd="0" presId="urn:microsoft.com/office/officeart/2005/8/layout/vProcess5"/>
    <dgm:cxn modelId="{836F8F28-781F-4AB7-910C-0181FA45894E}" type="presOf" srcId="{214EC4BC-ECDD-4BFC-93DF-B0C3669B9040}" destId="{7B68E128-5E3A-4DC7-B7EE-252BF8E9E5AF}" srcOrd="0" destOrd="0" presId="urn:microsoft.com/office/officeart/2005/8/layout/vProcess5"/>
    <dgm:cxn modelId="{55210D2A-2156-4C5C-AAA5-85264941C7EF}" type="presOf" srcId="{F69ED319-8DE6-40D3-A78C-7BD147EBB225}" destId="{1105D4C7-877D-4538-8592-AE37138B5409}" srcOrd="0" destOrd="0" presId="urn:microsoft.com/office/officeart/2005/8/layout/vProcess5"/>
    <dgm:cxn modelId="{B76B4E2D-D6B7-4A17-85FD-A84651064D47}" type="presOf" srcId="{DB895802-E8B6-4BD7-B827-036881A26295}" destId="{5E87ACA6-2D9C-4620-AE50-B52259119D4D}" srcOrd="0" destOrd="0" presId="urn:microsoft.com/office/officeart/2005/8/layout/vProcess5"/>
    <dgm:cxn modelId="{9D38E038-FD60-4FE8-B173-C5B9EADBC916}" type="presOf" srcId="{36EA4E50-4A4B-43F9-91C8-B6A2F468B361}" destId="{8029DF33-0972-4021-8F23-D45EE0A2A958}" srcOrd="1" destOrd="0" presId="urn:microsoft.com/office/officeart/2005/8/layout/vProcess5"/>
    <dgm:cxn modelId="{0BCEA239-E63C-4BE4-B00C-7BBE77E8DB71}" type="presOf" srcId="{8F17D213-0784-47D2-B06D-CE9B70214B6B}" destId="{AAA547EA-E6A6-4A26-AD66-A331A1F8EDB2}" srcOrd="0" destOrd="0" presId="urn:microsoft.com/office/officeart/2005/8/layout/vProcess5"/>
    <dgm:cxn modelId="{7D9ADB3F-F44A-49CA-A17A-34C00E6C128F}" type="presOf" srcId="{D414BEE6-8B89-4386-98A1-CD7E14D9D45A}" destId="{7E83A1C9-9C35-4A3E-AF42-E762BE35746F}" srcOrd="0" destOrd="0" presId="urn:microsoft.com/office/officeart/2005/8/layout/vProcess5"/>
    <dgm:cxn modelId="{0E33CC5C-64ED-41EF-855F-9991AD888714}" type="presOf" srcId="{D414BEE6-8B89-4386-98A1-CD7E14D9D45A}" destId="{5567AC0A-EB12-44B0-A4C3-09DCEC5D0C98}" srcOrd="1" destOrd="0" presId="urn:microsoft.com/office/officeart/2005/8/layout/vProcess5"/>
    <dgm:cxn modelId="{74F5FB69-3B5D-4811-9326-091C3AA948E3}" srcId="{7AA8D5C7-09AD-47BF-A8E6-9C29F2D17226}" destId="{D414BEE6-8B89-4386-98A1-CD7E14D9D45A}" srcOrd="0" destOrd="0" parTransId="{46030DA6-5BAC-49F3-8828-227BCF148A45}" sibTransId="{DB895802-E8B6-4BD7-B827-036881A26295}"/>
    <dgm:cxn modelId="{9F93DD6A-AB9F-4D75-BACC-5C2046FF92AE}" type="presOf" srcId="{F69ED319-8DE6-40D3-A78C-7BD147EBB225}" destId="{F355A2D9-A556-46FA-8446-1DEF4667CEFE}" srcOrd="1" destOrd="0" presId="urn:microsoft.com/office/officeart/2005/8/layout/vProcess5"/>
    <dgm:cxn modelId="{753B626C-D3CC-4287-A83F-C5E3601EDC74}" type="presOf" srcId="{2A6DB471-8E55-4033-AD63-F3B4E141AEC3}" destId="{CDBB839D-D269-4460-A041-91E0417DBDBC}" srcOrd="1" destOrd="0" presId="urn:microsoft.com/office/officeart/2005/8/layout/vProcess5"/>
    <dgm:cxn modelId="{40267B58-41D8-4C2E-B432-DF6C712673F7}" type="presOf" srcId="{214EC4BC-ECDD-4BFC-93DF-B0C3669B9040}" destId="{7CCE4269-BA2C-4A49-A656-B77FCA90BB6F}" srcOrd="1" destOrd="0" presId="urn:microsoft.com/office/officeart/2005/8/layout/vProcess5"/>
    <dgm:cxn modelId="{D0101180-458B-4709-86CF-829537A7C1E3}" type="presOf" srcId="{AC61AEF3-E514-45D3-96F9-DB10B2B8E811}" destId="{548E0AD8-7586-443C-9FA7-8089ECA48B24}" srcOrd="0" destOrd="0" presId="urn:microsoft.com/office/officeart/2005/8/layout/vProcess5"/>
    <dgm:cxn modelId="{2F35A69F-863B-4EC2-A71B-BF69458C38A2}" srcId="{7AA8D5C7-09AD-47BF-A8E6-9C29F2D17226}" destId="{214EC4BC-ECDD-4BFC-93DF-B0C3669B9040}" srcOrd="3" destOrd="0" parTransId="{98AF1D44-7CEB-41D3-BE47-F04E140F6B7B}" sibTransId="{AC61AEF3-E514-45D3-96F9-DB10B2B8E811}"/>
    <dgm:cxn modelId="{825184A6-DBF0-4A7E-8381-BF993F1E7103}" type="presOf" srcId="{D15573EF-6545-4374-82AF-A130ECB624C4}" destId="{B32FFBF0-A9AE-4CB7-8AE3-5B770642C0FC}" srcOrd="0" destOrd="0" presId="urn:microsoft.com/office/officeart/2005/8/layout/vProcess5"/>
    <dgm:cxn modelId="{D10F51D0-396D-4381-A4FF-41BBEF48F0BE}" srcId="{7AA8D5C7-09AD-47BF-A8E6-9C29F2D17226}" destId="{2A6DB471-8E55-4033-AD63-F3B4E141AEC3}" srcOrd="2" destOrd="0" parTransId="{43120C2B-A6CF-411C-A3B3-CB79AF5D9930}" sibTransId="{D15573EF-6545-4374-82AF-A130ECB624C4}"/>
    <dgm:cxn modelId="{29EEF4EE-2F44-4D49-B76E-27583F974ABF}" srcId="{7AA8D5C7-09AD-47BF-A8E6-9C29F2D17226}" destId="{F69ED319-8DE6-40D3-A78C-7BD147EBB225}" srcOrd="1" destOrd="0" parTransId="{CBB1D5BC-C531-4C7D-A496-EDE7EF8A6852}" sibTransId="{8F17D213-0784-47D2-B06D-CE9B70214B6B}"/>
    <dgm:cxn modelId="{C12114FA-CF97-40D6-B8AA-564B672D4C29}" srcId="{7AA8D5C7-09AD-47BF-A8E6-9C29F2D17226}" destId="{36EA4E50-4A4B-43F9-91C8-B6A2F468B361}" srcOrd="4" destOrd="0" parTransId="{83DF4896-70EE-40B6-A582-F74442CA85C5}" sibTransId="{64BBDD8D-BD96-49DC-ACCC-F825F90C8F0B}"/>
    <dgm:cxn modelId="{756B189D-9A52-4BC5-8949-6927DAE3608A}" type="presParOf" srcId="{6F724016-B7AB-4937-92CD-8F2FC526FB43}" destId="{CE613BEA-5A60-4A4D-94F8-365BCB952D4F}" srcOrd="0" destOrd="0" presId="urn:microsoft.com/office/officeart/2005/8/layout/vProcess5"/>
    <dgm:cxn modelId="{4CB69AAA-C2BC-447F-802F-41B8F8596255}" type="presParOf" srcId="{6F724016-B7AB-4937-92CD-8F2FC526FB43}" destId="{7E83A1C9-9C35-4A3E-AF42-E762BE35746F}" srcOrd="1" destOrd="0" presId="urn:microsoft.com/office/officeart/2005/8/layout/vProcess5"/>
    <dgm:cxn modelId="{A480C908-05D4-43A8-A68A-7F21CB903079}" type="presParOf" srcId="{6F724016-B7AB-4937-92CD-8F2FC526FB43}" destId="{1105D4C7-877D-4538-8592-AE37138B5409}" srcOrd="2" destOrd="0" presId="urn:microsoft.com/office/officeart/2005/8/layout/vProcess5"/>
    <dgm:cxn modelId="{92610C7B-F5C8-4739-9A58-8EF2461F3CF9}" type="presParOf" srcId="{6F724016-B7AB-4937-92CD-8F2FC526FB43}" destId="{3D4295BB-1168-4DD6-B107-FF3C8047B9DA}" srcOrd="3" destOrd="0" presId="urn:microsoft.com/office/officeart/2005/8/layout/vProcess5"/>
    <dgm:cxn modelId="{9129983B-4F79-4C25-8654-3BF69FC90E18}" type="presParOf" srcId="{6F724016-B7AB-4937-92CD-8F2FC526FB43}" destId="{7B68E128-5E3A-4DC7-B7EE-252BF8E9E5AF}" srcOrd="4" destOrd="0" presId="urn:microsoft.com/office/officeart/2005/8/layout/vProcess5"/>
    <dgm:cxn modelId="{EE79A6B6-D98E-4C28-8242-946FA760D99D}" type="presParOf" srcId="{6F724016-B7AB-4937-92CD-8F2FC526FB43}" destId="{DD275EB4-011D-4D44-AF7F-8E69E7E8B96D}" srcOrd="5" destOrd="0" presId="urn:microsoft.com/office/officeart/2005/8/layout/vProcess5"/>
    <dgm:cxn modelId="{366D24EA-D515-4F36-B7B3-23D4E6203B80}" type="presParOf" srcId="{6F724016-B7AB-4937-92CD-8F2FC526FB43}" destId="{5E87ACA6-2D9C-4620-AE50-B52259119D4D}" srcOrd="6" destOrd="0" presId="urn:microsoft.com/office/officeart/2005/8/layout/vProcess5"/>
    <dgm:cxn modelId="{AA4EFC5A-FCD8-4374-A99F-DA8F90F463E7}" type="presParOf" srcId="{6F724016-B7AB-4937-92CD-8F2FC526FB43}" destId="{AAA547EA-E6A6-4A26-AD66-A331A1F8EDB2}" srcOrd="7" destOrd="0" presId="urn:microsoft.com/office/officeart/2005/8/layout/vProcess5"/>
    <dgm:cxn modelId="{61B54C00-EC2D-4014-962E-CEDA59AA7199}" type="presParOf" srcId="{6F724016-B7AB-4937-92CD-8F2FC526FB43}" destId="{B32FFBF0-A9AE-4CB7-8AE3-5B770642C0FC}" srcOrd="8" destOrd="0" presId="urn:microsoft.com/office/officeart/2005/8/layout/vProcess5"/>
    <dgm:cxn modelId="{3B9EB376-EB25-45D1-853A-B33E483283FC}" type="presParOf" srcId="{6F724016-B7AB-4937-92CD-8F2FC526FB43}" destId="{548E0AD8-7586-443C-9FA7-8089ECA48B24}" srcOrd="9" destOrd="0" presId="urn:microsoft.com/office/officeart/2005/8/layout/vProcess5"/>
    <dgm:cxn modelId="{D1AB8999-3782-4666-A441-335D9A6A9023}" type="presParOf" srcId="{6F724016-B7AB-4937-92CD-8F2FC526FB43}" destId="{5567AC0A-EB12-44B0-A4C3-09DCEC5D0C98}" srcOrd="10" destOrd="0" presId="urn:microsoft.com/office/officeart/2005/8/layout/vProcess5"/>
    <dgm:cxn modelId="{C4A5BDFA-7D14-422C-87FF-0A431AEAFB15}" type="presParOf" srcId="{6F724016-B7AB-4937-92CD-8F2FC526FB43}" destId="{F355A2D9-A556-46FA-8446-1DEF4667CEFE}" srcOrd="11" destOrd="0" presId="urn:microsoft.com/office/officeart/2005/8/layout/vProcess5"/>
    <dgm:cxn modelId="{20B41AEA-7A82-44B2-8980-0BF45AEAFD04}" type="presParOf" srcId="{6F724016-B7AB-4937-92CD-8F2FC526FB43}" destId="{CDBB839D-D269-4460-A041-91E0417DBDBC}" srcOrd="12" destOrd="0" presId="urn:microsoft.com/office/officeart/2005/8/layout/vProcess5"/>
    <dgm:cxn modelId="{D9872102-B563-4D55-9543-47A1897385AE}" type="presParOf" srcId="{6F724016-B7AB-4937-92CD-8F2FC526FB43}" destId="{7CCE4269-BA2C-4A49-A656-B77FCA90BB6F}" srcOrd="13" destOrd="0" presId="urn:microsoft.com/office/officeart/2005/8/layout/vProcess5"/>
    <dgm:cxn modelId="{1F8B75A4-4435-42E9-BBFE-2AFB5843CA1A}" type="presParOf" srcId="{6F724016-B7AB-4937-92CD-8F2FC526FB43}" destId="{8029DF33-0972-4021-8F23-D45EE0A2A95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56F73A-2557-433B-9277-39C4B40D00BA}"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FCB27B87-B93B-4795-9570-716F013963F2}">
      <dgm:prSet/>
      <dgm:spPr/>
      <dgm:t>
        <a:bodyPr/>
        <a:lstStyle/>
        <a:p>
          <a:r>
            <a:rPr lang="en-GB" dirty="0"/>
            <a:t>Current Value Method “CVM”</a:t>
          </a:r>
          <a:endParaRPr lang="en-US" dirty="0"/>
        </a:p>
      </dgm:t>
    </dgm:pt>
    <dgm:pt modelId="{611EEAE9-E7EF-4027-8795-08474D0A97F7}" type="parTrans" cxnId="{9354F0B8-9A4E-48D8-BE0F-3AB40CEF3779}">
      <dgm:prSet/>
      <dgm:spPr/>
      <dgm:t>
        <a:bodyPr/>
        <a:lstStyle/>
        <a:p>
          <a:endParaRPr lang="en-US"/>
        </a:p>
      </dgm:t>
    </dgm:pt>
    <dgm:pt modelId="{497D3618-2266-42E7-BA4C-231E123C4545}" type="sibTrans" cxnId="{9354F0B8-9A4E-48D8-BE0F-3AB40CEF3779}">
      <dgm:prSet/>
      <dgm:spPr/>
      <dgm:t>
        <a:bodyPr/>
        <a:lstStyle/>
        <a:p>
          <a:endParaRPr lang="en-US"/>
        </a:p>
      </dgm:t>
    </dgm:pt>
    <dgm:pt modelId="{B4572F22-4A59-4344-9846-C0FD446981BA}">
      <dgm:prSet/>
      <dgm:spPr/>
      <dgm:t>
        <a:bodyPr/>
        <a:lstStyle/>
        <a:p>
          <a:r>
            <a:rPr lang="en-GB" dirty="0"/>
            <a:t>Option Pricing Method “OPM”</a:t>
          </a:r>
          <a:endParaRPr lang="en-US" dirty="0"/>
        </a:p>
      </dgm:t>
    </dgm:pt>
    <dgm:pt modelId="{E665F055-E697-48F4-8DF6-3BEB3F947738}" type="parTrans" cxnId="{8EACC25A-16AC-4CA1-A0B9-6691BEDC4EAD}">
      <dgm:prSet/>
      <dgm:spPr/>
      <dgm:t>
        <a:bodyPr/>
        <a:lstStyle/>
        <a:p>
          <a:endParaRPr lang="en-US"/>
        </a:p>
      </dgm:t>
    </dgm:pt>
    <dgm:pt modelId="{E085361D-3390-41E5-92B9-51444507126C}" type="sibTrans" cxnId="{8EACC25A-16AC-4CA1-A0B9-6691BEDC4EAD}">
      <dgm:prSet/>
      <dgm:spPr/>
      <dgm:t>
        <a:bodyPr/>
        <a:lstStyle/>
        <a:p>
          <a:endParaRPr lang="en-US"/>
        </a:p>
      </dgm:t>
    </dgm:pt>
    <dgm:pt modelId="{AA30892B-6DA8-4D3E-844B-28C29435897C}">
      <dgm:prSet/>
      <dgm:spPr/>
      <dgm:t>
        <a:bodyPr/>
        <a:lstStyle/>
        <a:p>
          <a:r>
            <a:rPr lang="en-GB" dirty="0"/>
            <a:t>Probability-Weighted Expected Return Method “PWERM”</a:t>
          </a:r>
          <a:endParaRPr lang="en-US" dirty="0"/>
        </a:p>
      </dgm:t>
    </dgm:pt>
    <dgm:pt modelId="{127FEC30-53F0-4A35-AB26-15415438338E}" type="parTrans" cxnId="{777F3920-0F21-4378-AC3B-FCCC74C1C43F}">
      <dgm:prSet/>
      <dgm:spPr/>
      <dgm:t>
        <a:bodyPr/>
        <a:lstStyle/>
        <a:p>
          <a:endParaRPr lang="en-US"/>
        </a:p>
      </dgm:t>
    </dgm:pt>
    <dgm:pt modelId="{328DCBB8-6B3D-4982-AF44-FD45530F58E7}" type="sibTrans" cxnId="{777F3920-0F21-4378-AC3B-FCCC74C1C43F}">
      <dgm:prSet/>
      <dgm:spPr/>
      <dgm:t>
        <a:bodyPr/>
        <a:lstStyle/>
        <a:p>
          <a:endParaRPr lang="en-US"/>
        </a:p>
      </dgm:t>
    </dgm:pt>
    <dgm:pt modelId="{80274959-CFB4-4819-9011-92C26B91347B}" type="pres">
      <dgm:prSet presAssocID="{3156F73A-2557-433B-9277-39C4B40D00BA}" presName="hierChild1" presStyleCnt="0">
        <dgm:presLayoutVars>
          <dgm:chPref val="1"/>
          <dgm:dir/>
          <dgm:animOne val="branch"/>
          <dgm:animLvl val="lvl"/>
          <dgm:resizeHandles/>
        </dgm:presLayoutVars>
      </dgm:prSet>
      <dgm:spPr/>
    </dgm:pt>
    <dgm:pt modelId="{696887F5-8753-4EED-9D83-2D16639DA12B}" type="pres">
      <dgm:prSet presAssocID="{FCB27B87-B93B-4795-9570-716F013963F2}" presName="hierRoot1" presStyleCnt="0"/>
      <dgm:spPr/>
    </dgm:pt>
    <dgm:pt modelId="{B4679D53-2AB6-4223-8648-86AB1C4CDAF4}" type="pres">
      <dgm:prSet presAssocID="{FCB27B87-B93B-4795-9570-716F013963F2}" presName="composite" presStyleCnt="0"/>
      <dgm:spPr/>
    </dgm:pt>
    <dgm:pt modelId="{E73257C7-A665-4B54-9B05-0030BD574F87}" type="pres">
      <dgm:prSet presAssocID="{FCB27B87-B93B-4795-9570-716F013963F2}" presName="background" presStyleLbl="node0" presStyleIdx="0" presStyleCnt="3"/>
      <dgm:spPr>
        <a:solidFill>
          <a:srgbClr val="FF9700"/>
        </a:solidFill>
      </dgm:spPr>
    </dgm:pt>
    <dgm:pt modelId="{745A22FB-1CEC-45E0-8F4F-B24E20048BD3}" type="pres">
      <dgm:prSet presAssocID="{FCB27B87-B93B-4795-9570-716F013963F2}" presName="text" presStyleLbl="fgAcc0" presStyleIdx="0" presStyleCnt="3">
        <dgm:presLayoutVars>
          <dgm:chPref val="3"/>
        </dgm:presLayoutVars>
      </dgm:prSet>
      <dgm:spPr/>
    </dgm:pt>
    <dgm:pt modelId="{590187C2-AB00-42A3-8731-D76FA3D4A094}" type="pres">
      <dgm:prSet presAssocID="{FCB27B87-B93B-4795-9570-716F013963F2}" presName="hierChild2" presStyleCnt="0"/>
      <dgm:spPr/>
    </dgm:pt>
    <dgm:pt modelId="{FBD12C41-E685-46FA-AEA5-D404A6E074FF}" type="pres">
      <dgm:prSet presAssocID="{B4572F22-4A59-4344-9846-C0FD446981BA}" presName="hierRoot1" presStyleCnt="0"/>
      <dgm:spPr/>
    </dgm:pt>
    <dgm:pt modelId="{FAB516F8-341E-4514-AEA4-113BA73A2C48}" type="pres">
      <dgm:prSet presAssocID="{B4572F22-4A59-4344-9846-C0FD446981BA}" presName="composite" presStyleCnt="0"/>
      <dgm:spPr/>
    </dgm:pt>
    <dgm:pt modelId="{E0E053FC-1671-44F8-9740-7AFEA1E730A2}" type="pres">
      <dgm:prSet presAssocID="{B4572F22-4A59-4344-9846-C0FD446981BA}" presName="background" presStyleLbl="node0" presStyleIdx="1" presStyleCnt="3"/>
      <dgm:spPr>
        <a:solidFill>
          <a:srgbClr val="FF9700"/>
        </a:solidFill>
      </dgm:spPr>
    </dgm:pt>
    <dgm:pt modelId="{704F5E80-63CD-489B-B6B3-F953C327CCB9}" type="pres">
      <dgm:prSet presAssocID="{B4572F22-4A59-4344-9846-C0FD446981BA}" presName="text" presStyleLbl="fgAcc0" presStyleIdx="1" presStyleCnt="3">
        <dgm:presLayoutVars>
          <dgm:chPref val="3"/>
        </dgm:presLayoutVars>
      </dgm:prSet>
      <dgm:spPr/>
    </dgm:pt>
    <dgm:pt modelId="{8BE60F05-45DB-495F-B7E5-F8116A9E65F6}" type="pres">
      <dgm:prSet presAssocID="{B4572F22-4A59-4344-9846-C0FD446981BA}" presName="hierChild2" presStyleCnt="0"/>
      <dgm:spPr/>
    </dgm:pt>
    <dgm:pt modelId="{A5DD7A81-81DA-4D38-9EC4-8D9448145013}" type="pres">
      <dgm:prSet presAssocID="{AA30892B-6DA8-4D3E-844B-28C29435897C}" presName="hierRoot1" presStyleCnt="0"/>
      <dgm:spPr/>
    </dgm:pt>
    <dgm:pt modelId="{8B582103-9F77-495A-A9A9-05B0E25044BC}" type="pres">
      <dgm:prSet presAssocID="{AA30892B-6DA8-4D3E-844B-28C29435897C}" presName="composite" presStyleCnt="0"/>
      <dgm:spPr/>
    </dgm:pt>
    <dgm:pt modelId="{E7DD0801-999A-48CF-A28D-D38A82336CDE}" type="pres">
      <dgm:prSet presAssocID="{AA30892B-6DA8-4D3E-844B-28C29435897C}" presName="background" presStyleLbl="node0" presStyleIdx="2" presStyleCnt="3"/>
      <dgm:spPr>
        <a:solidFill>
          <a:srgbClr val="FF9700"/>
        </a:solidFill>
      </dgm:spPr>
    </dgm:pt>
    <dgm:pt modelId="{02E41861-6D2D-49DB-A210-84BDAE5635DF}" type="pres">
      <dgm:prSet presAssocID="{AA30892B-6DA8-4D3E-844B-28C29435897C}" presName="text" presStyleLbl="fgAcc0" presStyleIdx="2" presStyleCnt="3">
        <dgm:presLayoutVars>
          <dgm:chPref val="3"/>
        </dgm:presLayoutVars>
      </dgm:prSet>
      <dgm:spPr/>
    </dgm:pt>
    <dgm:pt modelId="{946717C6-7639-4122-A5B3-CAF05D3B8496}" type="pres">
      <dgm:prSet presAssocID="{AA30892B-6DA8-4D3E-844B-28C29435897C}" presName="hierChild2" presStyleCnt="0"/>
      <dgm:spPr/>
    </dgm:pt>
  </dgm:ptLst>
  <dgm:cxnLst>
    <dgm:cxn modelId="{777F3920-0F21-4378-AC3B-FCCC74C1C43F}" srcId="{3156F73A-2557-433B-9277-39C4B40D00BA}" destId="{AA30892B-6DA8-4D3E-844B-28C29435897C}" srcOrd="2" destOrd="0" parTransId="{127FEC30-53F0-4A35-AB26-15415438338E}" sibTransId="{328DCBB8-6B3D-4982-AF44-FD45530F58E7}"/>
    <dgm:cxn modelId="{AB312C7A-868F-4C55-890E-A850C0EFBC3F}" type="presOf" srcId="{AA30892B-6DA8-4D3E-844B-28C29435897C}" destId="{02E41861-6D2D-49DB-A210-84BDAE5635DF}" srcOrd="0" destOrd="0" presId="urn:microsoft.com/office/officeart/2005/8/layout/hierarchy1"/>
    <dgm:cxn modelId="{8EACC25A-16AC-4CA1-A0B9-6691BEDC4EAD}" srcId="{3156F73A-2557-433B-9277-39C4B40D00BA}" destId="{B4572F22-4A59-4344-9846-C0FD446981BA}" srcOrd="1" destOrd="0" parTransId="{E665F055-E697-48F4-8DF6-3BEB3F947738}" sibTransId="{E085361D-3390-41E5-92B9-51444507126C}"/>
    <dgm:cxn modelId="{8542FFB5-756B-4E5F-8DEC-21A62FC1B4F4}" type="presOf" srcId="{FCB27B87-B93B-4795-9570-716F013963F2}" destId="{745A22FB-1CEC-45E0-8F4F-B24E20048BD3}" srcOrd="0" destOrd="0" presId="urn:microsoft.com/office/officeart/2005/8/layout/hierarchy1"/>
    <dgm:cxn modelId="{9354F0B8-9A4E-48D8-BE0F-3AB40CEF3779}" srcId="{3156F73A-2557-433B-9277-39C4B40D00BA}" destId="{FCB27B87-B93B-4795-9570-716F013963F2}" srcOrd="0" destOrd="0" parTransId="{611EEAE9-E7EF-4027-8795-08474D0A97F7}" sibTransId="{497D3618-2266-42E7-BA4C-231E123C4545}"/>
    <dgm:cxn modelId="{86C969BB-64D1-43D6-BEC6-DB6D25C628B2}" type="presOf" srcId="{B4572F22-4A59-4344-9846-C0FD446981BA}" destId="{704F5E80-63CD-489B-B6B3-F953C327CCB9}" srcOrd="0" destOrd="0" presId="urn:microsoft.com/office/officeart/2005/8/layout/hierarchy1"/>
    <dgm:cxn modelId="{A70821EC-4994-43BE-884F-0DD9D5E435C8}" type="presOf" srcId="{3156F73A-2557-433B-9277-39C4B40D00BA}" destId="{80274959-CFB4-4819-9011-92C26B91347B}" srcOrd="0" destOrd="0" presId="urn:microsoft.com/office/officeart/2005/8/layout/hierarchy1"/>
    <dgm:cxn modelId="{9762F7B2-8C8E-4748-A833-7B62E8F107EE}" type="presParOf" srcId="{80274959-CFB4-4819-9011-92C26B91347B}" destId="{696887F5-8753-4EED-9D83-2D16639DA12B}" srcOrd="0" destOrd="0" presId="urn:microsoft.com/office/officeart/2005/8/layout/hierarchy1"/>
    <dgm:cxn modelId="{277FF644-5953-457E-BE3E-3A4AE48BD7F8}" type="presParOf" srcId="{696887F5-8753-4EED-9D83-2D16639DA12B}" destId="{B4679D53-2AB6-4223-8648-86AB1C4CDAF4}" srcOrd="0" destOrd="0" presId="urn:microsoft.com/office/officeart/2005/8/layout/hierarchy1"/>
    <dgm:cxn modelId="{7334207D-77FC-4FCF-9A21-919C68F255EA}" type="presParOf" srcId="{B4679D53-2AB6-4223-8648-86AB1C4CDAF4}" destId="{E73257C7-A665-4B54-9B05-0030BD574F87}" srcOrd="0" destOrd="0" presId="urn:microsoft.com/office/officeart/2005/8/layout/hierarchy1"/>
    <dgm:cxn modelId="{52BF0226-840F-4777-B566-B5AD3B26FB52}" type="presParOf" srcId="{B4679D53-2AB6-4223-8648-86AB1C4CDAF4}" destId="{745A22FB-1CEC-45E0-8F4F-B24E20048BD3}" srcOrd="1" destOrd="0" presId="urn:microsoft.com/office/officeart/2005/8/layout/hierarchy1"/>
    <dgm:cxn modelId="{6CE3A417-9A80-4714-8735-DC16E25AD028}" type="presParOf" srcId="{696887F5-8753-4EED-9D83-2D16639DA12B}" destId="{590187C2-AB00-42A3-8731-D76FA3D4A094}" srcOrd="1" destOrd="0" presId="urn:microsoft.com/office/officeart/2005/8/layout/hierarchy1"/>
    <dgm:cxn modelId="{8F5E3070-8C14-47CE-BF12-000F2EDCF439}" type="presParOf" srcId="{80274959-CFB4-4819-9011-92C26B91347B}" destId="{FBD12C41-E685-46FA-AEA5-D404A6E074FF}" srcOrd="1" destOrd="0" presId="urn:microsoft.com/office/officeart/2005/8/layout/hierarchy1"/>
    <dgm:cxn modelId="{FC981D61-AB77-471C-A58D-AE858CA98921}" type="presParOf" srcId="{FBD12C41-E685-46FA-AEA5-D404A6E074FF}" destId="{FAB516F8-341E-4514-AEA4-113BA73A2C48}" srcOrd="0" destOrd="0" presId="urn:microsoft.com/office/officeart/2005/8/layout/hierarchy1"/>
    <dgm:cxn modelId="{EC3E1F61-54BD-4609-AA68-9DD5D0797F15}" type="presParOf" srcId="{FAB516F8-341E-4514-AEA4-113BA73A2C48}" destId="{E0E053FC-1671-44F8-9740-7AFEA1E730A2}" srcOrd="0" destOrd="0" presId="urn:microsoft.com/office/officeart/2005/8/layout/hierarchy1"/>
    <dgm:cxn modelId="{A2746477-4DEF-425F-A7CB-A53720D9E489}" type="presParOf" srcId="{FAB516F8-341E-4514-AEA4-113BA73A2C48}" destId="{704F5E80-63CD-489B-B6B3-F953C327CCB9}" srcOrd="1" destOrd="0" presId="urn:microsoft.com/office/officeart/2005/8/layout/hierarchy1"/>
    <dgm:cxn modelId="{A5AE86AA-AF4D-4441-B982-E373C9DA345B}" type="presParOf" srcId="{FBD12C41-E685-46FA-AEA5-D404A6E074FF}" destId="{8BE60F05-45DB-495F-B7E5-F8116A9E65F6}" srcOrd="1" destOrd="0" presId="urn:microsoft.com/office/officeart/2005/8/layout/hierarchy1"/>
    <dgm:cxn modelId="{8A6C02CE-6338-4420-A788-D0123CDE7A1C}" type="presParOf" srcId="{80274959-CFB4-4819-9011-92C26B91347B}" destId="{A5DD7A81-81DA-4D38-9EC4-8D9448145013}" srcOrd="2" destOrd="0" presId="urn:microsoft.com/office/officeart/2005/8/layout/hierarchy1"/>
    <dgm:cxn modelId="{D95A1D37-43CE-422F-9C83-59D1A4E2C969}" type="presParOf" srcId="{A5DD7A81-81DA-4D38-9EC4-8D9448145013}" destId="{8B582103-9F77-495A-A9A9-05B0E25044BC}" srcOrd="0" destOrd="0" presId="urn:microsoft.com/office/officeart/2005/8/layout/hierarchy1"/>
    <dgm:cxn modelId="{90E096FA-0459-4CCD-9F72-C30C70E6762B}" type="presParOf" srcId="{8B582103-9F77-495A-A9A9-05B0E25044BC}" destId="{E7DD0801-999A-48CF-A28D-D38A82336CDE}" srcOrd="0" destOrd="0" presId="urn:microsoft.com/office/officeart/2005/8/layout/hierarchy1"/>
    <dgm:cxn modelId="{072CA470-DFEF-43A3-B2CF-AB6C23D3E88B}" type="presParOf" srcId="{8B582103-9F77-495A-A9A9-05B0E25044BC}" destId="{02E41861-6D2D-49DB-A210-84BDAE5635DF}" srcOrd="1" destOrd="0" presId="urn:microsoft.com/office/officeart/2005/8/layout/hierarchy1"/>
    <dgm:cxn modelId="{70B7C9B2-0FBC-433D-B8E4-8FDD196970E1}" type="presParOf" srcId="{A5DD7A81-81DA-4D38-9EC4-8D9448145013}" destId="{946717C6-7639-4122-A5B3-CAF05D3B84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BBF693-4102-483E-855B-AAD909C7DC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48CAD04-4B72-43B4-A7D0-67FD7C7A30D2}">
      <dgm:prSet/>
      <dgm:spPr/>
      <dgm:t>
        <a:bodyPr/>
        <a:lstStyle/>
        <a:p>
          <a:pPr>
            <a:lnSpc>
              <a:spcPct val="100000"/>
            </a:lnSpc>
          </a:pPr>
          <a:r>
            <a:rPr lang="en-GB" i="1" dirty="0"/>
            <a:t>CVM: No value above £10 million</a:t>
          </a:r>
          <a:endParaRPr lang="en-US" dirty="0"/>
        </a:p>
      </dgm:t>
    </dgm:pt>
    <dgm:pt modelId="{F52657A9-858F-4C24-8EFC-574BE903688F}" type="parTrans" cxnId="{C91E7407-6F75-437B-86B1-1B06B3B2EE00}">
      <dgm:prSet/>
      <dgm:spPr/>
      <dgm:t>
        <a:bodyPr/>
        <a:lstStyle/>
        <a:p>
          <a:endParaRPr lang="en-US"/>
        </a:p>
      </dgm:t>
    </dgm:pt>
    <dgm:pt modelId="{03ADDDBA-3F88-4147-AA69-19786C551A5E}" type="sibTrans" cxnId="{C91E7407-6F75-437B-86B1-1B06B3B2EE00}">
      <dgm:prSet/>
      <dgm:spPr/>
      <dgm:t>
        <a:bodyPr/>
        <a:lstStyle/>
        <a:p>
          <a:endParaRPr lang="en-US"/>
        </a:p>
      </dgm:t>
    </dgm:pt>
    <dgm:pt modelId="{F2785C1D-11CA-41DD-B612-FAD9CA44AF00}">
      <dgm:prSet/>
      <dgm:spPr/>
      <dgm:t>
        <a:bodyPr/>
        <a:lstStyle/>
        <a:p>
          <a:pPr>
            <a:lnSpc>
              <a:spcPct val="100000"/>
            </a:lnSpc>
          </a:pPr>
          <a:r>
            <a:rPr lang="en-GB" i="1" dirty="0"/>
            <a:t>“A limitation of the CVM is that it is not forward looking and fails to consider the option-like payoffs of many share classes.”  (IVS 200.130.10)</a:t>
          </a:r>
          <a:endParaRPr lang="en-US" dirty="0"/>
        </a:p>
      </dgm:t>
    </dgm:pt>
    <dgm:pt modelId="{DF4B5BAF-651B-4339-9F2B-7762A83A65DF}" type="parTrans" cxnId="{9406A9B4-65D5-495D-85B1-12A446419736}">
      <dgm:prSet/>
      <dgm:spPr/>
      <dgm:t>
        <a:bodyPr/>
        <a:lstStyle/>
        <a:p>
          <a:endParaRPr lang="en-US"/>
        </a:p>
      </dgm:t>
    </dgm:pt>
    <dgm:pt modelId="{9CB40E05-E463-42FD-BFAC-98AB22402175}" type="sibTrans" cxnId="{9406A9B4-65D5-495D-85B1-12A446419736}">
      <dgm:prSet/>
      <dgm:spPr/>
      <dgm:t>
        <a:bodyPr/>
        <a:lstStyle/>
        <a:p>
          <a:endParaRPr lang="en-US"/>
        </a:p>
      </dgm:t>
    </dgm:pt>
    <dgm:pt modelId="{09F04FF2-4114-4973-81B5-0B12FBEAE278}" type="pres">
      <dgm:prSet presAssocID="{0ABBF693-4102-483E-855B-AAD909C7DC1D}" presName="root" presStyleCnt="0">
        <dgm:presLayoutVars>
          <dgm:dir/>
          <dgm:resizeHandles val="exact"/>
        </dgm:presLayoutVars>
      </dgm:prSet>
      <dgm:spPr/>
    </dgm:pt>
    <dgm:pt modelId="{33527A16-AC48-4C7D-8455-A4B75F55E828}" type="pres">
      <dgm:prSet presAssocID="{548CAD04-4B72-43B4-A7D0-67FD7C7A30D2}" presName="compNode" presStyleCnt="0"/>
      <dgm:spPr/>
    </dgm:pt>
    <dgm:pt modelId="{2391CFF2-447A-49EC-B5D4-684DD99A9BF4}" type="pres">
      <dgm:prSet presAssocID="{548CAD04-4B72-43B4-A7D0-67FD7C7A30D2}" presName="bgRect" presStyleLbl="bgShp" presStyleIdx="0" presStyleCnt="2"/>
      <dgm:spPr/>
    </dgm:pt>
    <dgm:pt modelId="{FD444CBE-3E8E-4332-9108-2FC1E4283125}" type="pres">
      <dgm:prSet presAssocID="{548CAD04-4B72-43B4-A7D0-67FD7C7A30D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62BFBBD-D354-4EC9-9AA2-C9A2A035E033}" type="pres">
      <dgm:prSet presAssocID="{548CAD04-4B72-43B4-A7D0-67FD7C7A30D2}" presName="spaceRect" presStyleCnt="0"/>
      <dgm:spPr/>
    </dgm:pt>
    <dgm:pt modelId="{B2B08BA7-E097-4CCD-8E5E-C7DE34177436}" type="pres">
      <dgm:prSet presAssocID="{548CAD04-4B72-43B4-A7D0-67FD7C7A30D2}" presName="parTx" presStyleLbl="revTx" presStyleIdx="0" presStyleCnt="2">
        <dgm:presLayoutVars>
          <dgm:chMax val="0"/>
          <dgm:chPref val="0"/>
        </dgm:presLayoutVars>
      </dgm:prSet>
      <dgm:spPr/>
    </dgm:pt>
    <dgm:pt modelId="{67BC536D-3708-433E-9985-206E47BE3BDF}" type="pres">
      <dgm:prSet presAssocID="{03ADDDBA-3F88-4147-AA69-19786C551A5E}" presName="sibTrans" presStyleCnt="0"/>
      <dgm:spPr/>
    </dgm:pt>
    <dgm:pt modelId="{9E45FFEC-BFEF-4844-9F5F-8FEE22028329}" type="pres">
      <dgm:prSet presAssocID="{F2785C1D-11CA-41DD-B612-FAD9CA44AF00}" presName="compNode" presStyleCnt="0"/>
      <dgm:spPr/>
    </dgm:pt>
    <dgm:pt modelId="{2A2C4A0F-9F61-47AC-83F9-33F076B5F305}" type="pres">
      <dgm:prSet presAssocID="{F2785C1D-11CA-41DD-B612-FAD9CA44AF00}" presName="bgRect" presStyleLbl="bgShp" presStyleIdx="1" presStyleCnt="2"/>
      <dgm:spPr/>
    </dgm:pt>
    <dgm:pt modelId="{F0A45C43-0256-438B-9935-B036B260A6EE}" type="pres">
      <dgm:prSet presAssocID="{F2785C1D-11CA-41DD-B612-FAD9CA44AF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9C3D326-CCC0-4D7F-845E-1E28C5F316DC}" type="pres">
      <dgm:prSet presAssocID="{F2785C1D-11CA-41DD-B612-FAD9CA44AF00}" presName="spaceRect" presStyleCnt="0"/>
      <dgm:spPr/>
    </dgm:pt>
    <dgm:pt modelId="{455E6E4D-43B0-4996-9C9E-70D67C464522}" type="pres">
      <dgm:prSet presAssocID="{F2785C1D-11CA-41DD-B612-FAD9CA44AF00}" presName="parTx" presStyleLbl="revTx" presStyleIdx="1" presStyleCnt="2">
        <dgm:presLayoutVars>
          <dgm:chMax val="0"/>
          <dgm:chPref val="0"/>
        </dgm:presLayoutVars>
      </dgm:prSet>
      <dgm:spPr/>
    </dgm:pt>
  </dgm:ptLst>
  <dgm:cxnLst>
    <dgm:cxn modelId="{C91E7407-6F75-437B-86B1-1B06B3B2EE00}" srcId="{0ABBF693-4102-483E-855B-AAD909C7DC1D}" destId="{548CAD04-4B72-43B4-A7D0-67FD7C7A30D2}" srcOrd="0" destOrd="0" parTransId="{F52657A9-858F-4C24-8EFC-574BE903688F}" sibTransId="{03ADDDBA-3F88-4147-AA69-19786C551A5E}"/>
    <dgm:cxn modelId="{C8D6D975-6EF2-4770-9D43-2E0300DF74C2}" type="presOf" srcId="{548CAD04-4B72-43B4-A7D0-67FD7C7A30D2}" destId="{B2B08BA7-E097-4CCD-8E5E-C7DE34177436}" srcOrd="0" destOrd="0" presId="urn:microsoft.com/office/officeart/2018/2/layout/IconVerticalSolidList"/>
    <dgm:cxn modelId="{217B9176-4912-4D8E-9432-071020160A34}" type="presOf" srcId="{F2785C1D-11CA-41DD-B612-FAD9CA44AF00}" destId="{455E6E4D-43B0-4996-9C9E-70D67C464522}" srcOrd="0" destOrd="0" presId="urn:microsoft.com/office/officeart/2018/2/layout/IconVerticalSolidList"/>
    <dgm:cxn modelId="{57AB3E86-54A1-4614-AAE8-F40BA08B392D}" type="presOf" srcId="{0ABBF693-4102-483E-855B-AAD909C7DC1D}" destId="{09F04FF2-4114-4973-81B5-0B12FBEAE278}" srcOrd="0" destOrd="0" presId="urn:microsoft.com/office/officeart/2018/2/layout/IconVerticalSolidList"/>
    <dgm:cxn modelId="{9406A9B4-65D5-495D-85B1-12A446419736}" srcId="{0ABBF693-4102-483E-855B-AAD909C7DC1D}" destId="{F2785C1D-11CA-41DD-B612-FAD9CA44AF00}" srcOrd="1" destOrd="0" parTransId="{DF4B5BAF-651B-4339-9F2B-7762A83A65DF}" sibTransId="{9CB40E05-E463-42FD-BFAC-98AB22402175}"/>
    <dgm:cxn modelId="{2B7EFD8D-7267-46F1-9E38-62E468EDED7E}" type="presParOf" srcId="{09F04FF2-4114-4973-81B5-0B12FBEAE278}" destId="{33527A16-AC48-4C7D-8455-A4B75F55E828}" srcOrd="0" destOrd="0" presId="urn:microsoft.com/office/officeart/2018/2/layout/IconVerticalSolidList"/>
    <dgm:cxn modelId="{E712B622-7DA4-41B1-A65B-D15D4F29B14A}" type="presParOf" srcId="{33527A16-AC48-4C7D-8455-A4B75F55E828}" destId="{2391CFF2-447A-49EC-B5D4-684DD99A9BF4}" srcOrd="0" destOrd="0" presId="urn:microsoft.com/office/officeart/2018/2/layout/IconVerticalSolidList"/>
    <dgm:cxn modelId="{CD8C4926-3674-41A1-9E0E-F134783FB4F1}" type="presParOf" srcId="{33527A16-AC48-4C7D-8455-A4B75F55E828}" destId="{FD444CBE-3E8E-4332-9108-2FC1E4283125}" srcOrd="1" destOrd="0" presId="urn:microsoft.com/office/officeart/2018/2/layout/IconVerticalSolidList"/>
    <dgm:cxn modelId="{FC76B626-9133-4AE8-9E87-C64201390875}" type="presParOf" srcId="{33527A16-AC48-4C7D-8455-A4B75F55E828}" destId="{E62BFBBD-D354-4EC9-9AA2-C9A2A035E033}" srcOrd="2" destOrd="0" presId="urn:microsoft.com/office/officeart/2018/2/layout/IconVerticalSolidList"/>
    <dgm:cxn modelId="{16BE5AC3-5F50-4B8C-8868-3D614CCA909D}" type="presParOf" srcId="{33527A16-AC48-4C7D-8455-A4B75F55E828}" destId="{B2B08BA7-E097-4CCD-8E5E-C7DE34177436}" srcOrd="3" destOrd="0" presId="urn:microsoft.com/office/officeart/2018/2/layout/IconVerticalSolidList"/>
    <dgm:cxn modelId="{E3729DE2-4BA0-42D3-938D-E0F7B9885036}" type="presParOf" srcId="{09F04FF2-4114-4973-81B5-0B12FBEAE278}" destId="{67BC536D-3708-433E-9985-206E47BE3BDF}" srcOrd="1" destOrd="0" presId="urn:microsoft.com/office/officeart/2018/2/layout/IconVerticalSolidList"/>
    <dgm:cxn modelId="{922C9D7B-DC80-49AA-88C1-BF369F71FB50}" type="presParOf" srcId="{09F04FF2-4114-4973-81B5-0B12FBEAE278}" destId="{9E45FFEC-BFEF-4844-9F5F-8FEE22028329}" srcOrd="2" destOrd="0" presId="urn:microsoft.com/office/officeart/2018/2/layout/IconVerticalSolidList"/>
    <dgm:cxn modelId="{22E82021-023C-4497-A3EE-854BDA879533}" type="presParOf" srcId="{9E45FFEC-BFEF-4844-9F5F-8FEE22028329}" destId="{2A2C4A0F-9F61-47AC-83F9-33F076B5F305}" srcOrd="0" destOrd="0" presId="urn:microsoft.com/office/officeart/2018/2/layout/IconVerticalSolidList"/>
    <dgm:cxn modelId="{99DF7ED4-92AC-4554-B0EF-310C0458E763}" type="presParOf" srcId="{9E45FFEC-BFEF-4844-9F5F-8FEE22028329}" destId="{F0A45C43-0256-438B-9935-B036B260A6EE}" srcOrd="1" destOrd="0" presId="urn:microsoft.com/office/officeart/2018/2/layout/IconVerticalSolidList"/>
    <dgm:cxn modelId="{5A636A4F-E37F-407C-9237-7EA5BB4510D6}" type="presParOf" srcId="{9E45FFEC-BFEF-4844-9F5F-8FEE22028329}" destId="{A9C3D326-CCC0-4D7F-845E-1E28C5F316DC}" srcOrd="2" destOrd="0" presId="urn:microsoft.com/office/officeart/2018/2/layout/IconVerticalSolidList"/>
    <dgm:cxn modelId="{03467EB1-6852-4A3E-AD16-6C3872B244CB}" type="presParOf" srcId="{9E45FFEC-BFEF-4844-9F5F-8FEE22028329}" destId="{455E6E4D-43B0-4996-9C9E-70D67C4645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8E8A00-8421-49FF-94B5-5A173734C305}"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5E25C3F4-5895-4708-81F8-9AFD589F4378}">
      <dgm:prSet/>
      <dgm:spPr>
        <a:solidFill>
          <a:srgbClr val="002C5F"/>
        </a:solidFill>
      </dgm:spPr>
      <dgm:t>
        <a:bodyPr/>
        <a:lstStyle/>
        <a:p>
          <a:r>
            <a:rPr lang="en-US"/>
            <a:t>Share</a:t>
          </a:r>
        </a:p>
      </dgm:t>
    </dgm:pt>
    <dgm:pt modelId="{F1668764-2629-4C74-9639-51FB836B7444}" type="parTrans" cxnId="{5407A748-ACDF-4C7E-84D7-346FB9CE3E12}">
      <dgm:prSet/>
      <dgm:spPr/>
      <dgm:t>
        <a:bodyPr/>
        <a:lstStyle/>
        <a:p>
          <a:endParaRPr lang="en-US"/>
        </a:p>
      </dgm:t>
    </dgm:pt>
    <dgm:pt modelId="{1A193A3B-6FE0-4B85-90DC-7C5DFA77FC17}" type="sibTrans" cxnId="{5407A748-ACDF-4C7E-84D7-346FB9CE3E12}">
      <dgm:prSet/>
      <dgm:spPr/>
      <dgm:t>
        <a:bodyPr/>
        <a:lstStyle/>
        <a:p>
          <a:endParaRPr lang="en-US"/>
        </a:p>
      </dgm:t>
    </dgm:pt>
    <dgm:pt modelId="{DB543433-E137-4222-9AFD-6828C66AA99E}">
      <dgm:prSet/>
      <dgm:spPr/>
      <dgm:t>
        <a:bodyPr/>
        <a:lstStyle/>
        <a:p>
          <a:r>
            <a:rPr lang="en-US" dirty="0"/>
            <a:t>Share Price of £10</a:t>
          </a:r>
        </a:p>
      </dgm:t>
    </dgm:pt>
    <dgm:pt modelId="{CFE86CBC-1FD1-4B85-82F9-E1CE6B01F4A4}" type="parTrans" cxnId="{D873782C-30D7-43E0-B8D3-9F560FDAC9EF}">
      <dgm:prSet/>
      <dgm:spPr/>
      <dgm:t>
        <a:bodyPr/>
        <a:lstStyle/>
        <a:p>
          <a:endParaRPr lang="en-US"/>
        </a:p>
      </dgm:t>
    </dgm:pt>
    <dgm:pt modelId="{D8942425-2271-437E-8600-A61CA8394DBA}" type="sibTrans" cxnId="{D873782C-30D7-43E0-B8D3-9F560FDAC9EF}">
      <dgm:prSet/>
      <dgm:spPr/>
      <dgm:t>
        <a:bodyPr/>
        <a:lstStyle/>
        <a:p>
          <a:endParaRPr lang="en-US"/>
        </a:p>
      </dgm:t>
    </dgm:pt>
    <dgm:pt modelId="{0A0CFAE9-19E3-4BB5-BABB-66879B623121}">
      <dgm:prSet/>
      <dgm:spPr>
        <a:solidFill>
          <a:srgbClr val="002C5F"/>
        </a:solidFill>
      </dgm:spPr>
      <dgm:t>
        <a:bodyPr/>
        <a:lstStyle/>
        <a:p>
          <a:r>
            <a:rPr lang="en-US"/>
            <a:t>Call</a:t>
          </a:r>
        </a:p>
      </dgm:t>
    </dgm:pt>
    <dgm:pt modelId="{F9B3685A-2F39-47DA-9DEC-4DC46DE7BB9F}" type="parTrans" cxnId="{0276A1E1-3190-47EE-B2F9-15E17644EA78}">
      <dgm:prSet/>
      <dgm:spPr/>
      <dgm:t>
        <a:bodyPr/>
        <a:lstStyle/>
        <a:p>
          <a:endParaRPr lang="en-US"/>
        </a:p>
      </dgm:t>
    </dgm:pt>
    <dgm:pt modelId="{98F01F79-4CD4-4357-84FA-699C0712CBE0}" type="sibTrans" cxnId="{0276A1E1-3190-47EE-B2F9-15E17644EA78}">
      <dgm:prSet/>
      <dgm:spPr/>
      <dgm:t>
        <a:bodyPr/>
        <a:lstStyle/>
        <a:p>
          <a:endParaRPr lang="en-US"/>
        </a:p>
      </dgm:t>
    </dgm:pt>
    <dgm:pt modelId="{696B7FC9-5629-4F1A-A5E9-D74AEFF7BB85}">
      <dgm:prSet/>
      <dgm:spPr/>
      <dgm:t>
        <a:bodyPr/>
        <a:lstStyle/>
        <a:p>
          <a:r>
            <a:rPr lang="en-US" dirty="0"/>
            <a:t>Call option to purchase at £11 in 6 years’ time</a:t>
          </a:r>
        </a:p>
      </dgm:t>
    </dgm:pt>
    <dgm:pt modelId="{08D10238-188D-4C34-948B-D5831C5DA1AB}" type="parTrans" cxnId="{43ACBE8B-B13F-461A-B73A-3364F63CAB1A}">
      <dgm:prSet/>
      <dgm:spPr/>
      <dgm:t>
        <a:bodyPr/>
        <a:lstStyle/>
        <a:p>
          <a:endParaRPr lang="en-US"/>
        </a:p>
      </dgm:t>
    </dgm:pt>
    <dgm:pt modelId="{AD091C82-DABB-4B8F-ADF6-57D7D89A40B2}" type="sibTrans" cxnId="{43ACBE8B-B13F-461A-B73A-3364F63CAB1A}">
      <dgm:prSet/>
      <dgm:spPr/>
      <dgm:t>
        <a:bodyPr/>
        <a:lstStyle/>
        <a:p>
          <a:endParaRPr lang="en-US"/>
        </a:p>
      </dgm:t>
    </dgm:pt>
    <dgm:pt modelId="{93D568B0-B6FE-4A0F-8FE0-45246A7C1F21}">
      <dgm:prSet/>
      <dgm:spPr>
        <a:solidFill>
          <a:srgbClr val="002C5F"/>
        </a:solidFill>
      </dgm:spPr>
      <dgm:t>
        <a:bodyPr/>
        <a:lstStyle/>
        <a:p>
          <a:r>
            <a:rPr lang="en-US"/>
            <a:t>Value</a:t>
          </a:r>
        </a:p>
      </dgm:t>
    </dgm:pt>
    <dgm:pt modelId="{56141EDC-D10D-4FFA-8330-1001D85CC276}" type="parTrans" cxnId="{E478C32A-EE34-4DEC-A15A-610B3AFFBC70}">
      <dgm:prSet/>
      <dgm:spPr/>
      <dgm:t>
        <a:bodyPr/>
        <a:lstStyle/>
        <a:p>
          <a:endParaRPr lang="en-US"/>
        </a:p>
      </dgm:t>
    </dgm:pt>
    <dgm:pt modelId="{D92C7166-C477-4F3D-B73C-C057A5C7AC74}" type="sibTrans" cxnId="{E478C32A-EE34-4DEC-A15A-610B3AFFBC70}">
      <dgm:prSet/>
      <dgm:spPr/>
      <dgm:t>
        <a:bodyPr/>
        <a:lstStyle/>
        <a:p>
          <a:endParaRPr lang="en-US"/>
        </a:p>
      </dgm:t>
    </dgm:pt>
    <dgm:pt modelId="{2C747048-1264-421A-AF48-C365AB95983F}">
      <dgm:prSet/>
      <dgm:spPr/>
      <dgm:t>
        <a:bodyPr/>
        <a:lstStyle/>
        <a:p>
          <a:r>
            <a:rPr lang="en-US" dirty="0"/>
            <a:t>Value of call is £2.955                                                                       </a:t>
          </a:r>
        </a:p>
        <a:p>
          <a:r>
            <a:rPr lang="en-US" dirty="0"/>
            <a:t> (option with volatility of 30%, no dividends)</a:t>
          </a:r>
        </a:p>
      </dgm:t>
    </dgm:pt>
    <dgm:pt modelId="{8C56B4F9-A22F-445D-8304-864A7C4DA168}" type="parTrans" cxnId="{D1FF0BCC-7ACF-4F26-95E4-CCB47E21E7C0}">
      <dgm:prSet/>
      <dgm:spPr/>
      <dgm:t>
        <a:bodyPr/>
        <a:lstStyle/>
        <a:p>
          <a:endParaRPr lang="en-US"/>
        </a:p>
      </dgm:t>
    </dgm:pt>
    <dgm:pt modelId="{265E0853-BF38-44A6-8E93-3D31EA0814E2}" type="sibTrans" cxnId="{D1FF0BCC-7ACF-4F26-95E4-CCB47E21E7C0}">
      <dgm:prSet/>
      <dgm:spPr/>
      <dgm:t>
        <a:bodyPr/>
        <a:lstStyle/>
        <a:p>
          <a:endParaRPr lang="en-US"/>
        </a:p>
      </dgm:t>
    </dgm:pt>
    <dgm:pt modelId="{43F6F472-4665-4AC5-A406-57724B0F409D}" type="pres">
      <dgm:prSet presAssocID="{7F8E8A00-8421-49FF-94B5-5A173734C305}" presName="Name0" presStyleCnt="0">
        <dgm:presLayoutVars>
          <dgm:dir/>
          <dgm:animLvl val="lvl"/>
          <dgm:resizeHandles val="exact"/>
        </dgm:presLayoutVars>
      </dgm:prSet>
      <dgm:spPr/>
    </dgm:pt>
    <dgm:pt modelId="{4D641350-8BCD-4B85-B55A-F9D57C4E596A}" type="pres">
      <dgm:prSet presAssocID="{93D568B0-B6FE-4A0F-8FE0-45246A7C1F21}" presName="boxAndChildren" presStyleCnt="0"/>
      <dgm:spPr/>
    </dgm:pt>
    <dgm:pt modelId="{E9D4546B-880C-492C-B11A-4142D088393B}" type="pres">
      <dgm:prSet presAssocID="{93D568B0-B6FE-4A0F-8FE0-45246A7C1F21}" presName="parentTextBox" presStyleLbl="alignNode1" presStyleIdx="0" presStyleCnt="3"/>
      <dgm:spPr/>
    </dgm:pt>
    <dgm:pt modelId="{B55C3E99-2EF7-4119-BB99-923A44D56CB1}" type="pres">
      <dgm:prSet presAssocID="{93D568B0-B6FE-4A0F-8FE0-45246A7C1F21}" presName="descendantBox" presStyleLbl="bgAccFollowNode1" presStyleIdx="0" presStyleCnt="3"/>
      <dgm:spPr/>
    </dgm:pt>
    <dgm:pt modelId="{B97FC4A9-4B64-41F5-BC87-FCD2E3BF7C1D}" type="pres">
      <dgm:prSet presAssocID="{98F01F79-4CD4-4357-84FA-699C0712CBE0}" presName="sp" presStyleCnt="0"/>
      <dgm:spPr/>
    </dgm:pt>
    <dgm:pt modelId="{5837FC99-6104-4EB6-9EEA-9DE41F14931F}" type="pres">
      <dgm:prSet presAssocID="{0A0CFAE9-19E3-4BB5-BABB-66879B623121}" presName="arrowAndChildren" presStyleCnt="0"/>
      <dgm:spPr/>
    </dgm:pt>
    <dgm:pt modelId="{6FD5F150-F93E-45CF-A64B-9B32A9CA11AC}" type="pres">
      <dgm:prSet presAssocID="{0A0CFAE9-19E3-4BB5-BABB-66879B623121}" presName="parentTextArrow" presStyleLbl="node1" presStyleIdx="0" presStyleCnt="0"/>
      <dgm:spPr/>
    </dgm:pt>
    <dgm:pt modelId="{C43A9167-0A29-4ADF-AC4E-BA855BDEE1AB}" type="pres">
      <dgm:prSet presAssocID="{0A0CFAE9-19E3-4BB5-BABB-66879B623121}" presName="arrow" presStyleLbl="alignNode1" presStyleIdx="1" presStyleCnt="3"/>
      <dgm:spPr/>
    </dgm:pt>
    <dgm:pt modelId="{D935524B-4A87-4A3C-A73C-117D5E7A8DFC}" type="pres">
      <dgm:prSet presAssocID="{0A0CFAE9-19E3-4BB5-BABB-66879B623121}" presName="descendantArrow" presStyleLbl="bgAccFollowNode1" presStyleIdx="1" presStyleCnt="3"/>
      <dgm:spPr/>
    </dgm:pt>
    <dgm:pt modelId="{F8F33C9F-13CC-48BE-B887-91756281ACC2}" type="pres">
      <dgm:prSet presAssocID="{1A193A3B-6FE0-4B85-90DC-7C5DFA77FC17}" presName="sp" presStyleCnt="0"/>
      <dgm:spPr/>
    </dgm:pt>
    <dgm:pt modelId="{659A5AFA-729A-4606-8715-2D833CE04230}" type="pres">
      <dgm:prSet presAssocID="{5E25C3F4-5895-4708-81F8-9AFD589F4378}" presName="arrowAndChildren" presStyleCnt="0"/>
      <dgm:spPr/>
    </dgm:pt>
    <dgm:pt modelId="{31688D2A-1391-46B9-9418-09D8E347A73F}" type="pres">
      <dgm:prSet presAssocID="{5E25C3F4-5895-4708-81F8-9AFD589F4378}" presName="parentTextArrow" presStyleLbl="node1" presStyleIdx="0" presStyleCnt="0"/>
      <dgm:spPr/>
    </dgm:pt>
    <dgm:pt modelId="{72ABD4A1-950E-404D-8A45-58CE8A97273C}" type="pres">
      <dgm:prSet presAssocID="{5E25C3F4-5895-4708-81F8-9AFD589F4378}" presName="arrow" presStyleLbl="alignNode1" presStyleIdx="2" presStyleCnt="3"/>
      <dgm:spPr/>
    </dgm:pt>
    <dgm:pt modelId="{D7994625-40F6-4CB3-A493-590C97EA6952}" type="pres">
      <dgm:prSet presAssocID="{5E25C3F4-5895-4708-81F8-9AFD589F4378}" presName="descendantArrow" presStyleLbl="bgAccFollowNode1" presStyleIdx="2" presStyleCnt="3"/>
      <dgm:spPr/>
    </dgm:pt>
  </dgm:ptLst>
  <dgm:cxnLst>
    <dgm:cxn modelId="{99E73A05-6171-49C5-B84C-0AF684E38861}" type="presOf" srcId="{5E25C3F4-5895-4708-81F8-9AFD589F4378}" destId="{31688D2A-1391-46B9-9418-09D8E347A73F}" srcOrd="0" destOrd="0" presId="urn:microsoft.com/office/officeart/2016/7/layout/VerticalDownArrowProcess"/>
    <dgm:cxn modelId="{4367B820-47BB-4BC9-8138-19E39333BC93}" type="presOf" srcId="{696B7FC9-5629-4F1A-A5E9-D74AEFF7BB85}" destId="{D935524B-4A87-4A3C-A73C-117D5E7A8DFC}" srcOrd="0" destOrd="0" presId="urn:microsoft.com/office/officeart/2016/7/layout/VerticalDownArrowProcess"/>
    <dgm:cxn modelId="{E478C32A-EE34-4DEC-A15A-610B3AFFBC70}" srcId="{7F8E8A00-8421-49FF-94B5-5A173734C305}" destId="{93D568B0-B6FE-4A0F-8FE0-45246A7C1F21}" srcOrd="2" destOrd="0" parTransId="{56141EDC-D10D-4FFA-8330-1001D85CC276}" sibTransId="{D92C7166-C477-4F3D-B73C-C057A5C7AC74}"/>
    <dgm:cxn modelId="{D873782C-30D7-43E0-B8D3-9F560FDAC9EF}" srcId="{5E25C3F4-5895-4708-81F8-9AFD589F4378}" destId="{DB543433-E137-4222-9AFD-6828C66AA99E}" srcOrd="0" destOrd="0" parTransId="{CFE86CBC-1FD1-4B85-82F9-E1CE6B01F4A4}" sibTransId="{D8942425-2271-437E-8600-A61CA8394DBA}"/>
    <dgm:cxn modelId="{97E75438-011F-46A3-8D2B-8AE51C442FAE}" type="presOf" srcId="{0A0CFAE9-19E3-4BB5-BABB-66879B623121}" destId="{6FD5F150-F93E-45CF-A64B-9B32A9CA11AC}" srcOrd="0" destOrd="0" presId="urn:microsoft.com/office/officeart/2016/7/layout/VerticalDownArrowProcess"/>
    <dgm:cxn modelId="{5407A748-ACDF-4C7E-84D7-346FB9CE3E12}" srcId="{7F8E8A00-8421-49FF-94B5-5A173734C305}" destId="{5E25C3F4-5895-4708-81F8-9AFD589F4378}" srcOrd="0" destOrd="0" parTransId="{F1668764-2629-4C74-9639-51FB836B7444}" sibTransId="{1A193A3B-6FE0-4B85-90DC-7C5DFA77FC17}"/>
    <dgm:cxn modelId="{1E4FE378-61D0-483C-BF24-6DAAC8DF5C42}" type="presOf" srcId="{0A0CFAE9-19E3-4BB5-BABB-66879B623121}" destId="{C43A9167-0A29-4ADF-AC4E-BA855BDEE1AB}" srcOrd="1" destOrd="0" presId="urn:microsoft.com/office/officeart/2016/7/layout/VerticalDownArrowProcess"/>
    <dgm:cxn modelId="{8CF19959-0ED0-4DED-969B-E8FBC33DA9FD}" type="presOf" srcId="{93D568B0-B6FE-4A0F-8FE0-45246A7C1F21}" destId="{E9D4546B-880C-492C-B11A-4142D088393B}" srcOrd="0" destOrd="0" presId="urn:microsoft.com/office/officeart/2016/7/layout/VerticalDownArrowProcess"/>
    <dgm:cxn modelId="{196BD57B-D97E-469C-91D8-B752BBCB4A5D}" type="presOf" srcId="{2C747048-1264-421A-AF48-C365AB95983F}" destId="{B55C3E99-2EF7-4119-BB99-923A44D56CB1}" srcOrd="0" destOrd="0" presId="urn:microsoft.com/office/officeart/2016/7/layout/VerticalDownArrowProcess"/>
    <dgm:cxn modelId="{06988D83-F702-4D56-97D9-7CC0ABF97873}" type="presOf" srcId="{7F8E8A00-8421-49FF-94B5-5A173734C305}" destId="{43F6F472-4665-4AC5-A406-57724B0F409D}" srcOrd="0" destOrd="0" presId="urn:microsoft.com/office/officeart/2016/7/layout/VerticalDownArrowProcess"/>
    <dgm:cxn modelId="{43ACBE8B-B13F-461A-B73A-3364F63CAB1A}" srcId="{0A0CFAE9-19E3-4BB5-BABB-66879B623121}" destId="{696B7FC9-5629-4F1A-A5E9-D74AEFF7BB85}" srcOrd="0" destOrd="0" parTransId="{08D10238-188D-4C34-948B-D5831C5DA1AB}" sibTransId="{AD091C82-DABB-4B8F-ADF6-57D7D89A40B2}"/>
    <dgm:cxn modelId="{A41EC5B7-0857-4A6F-86E6-9E6E05BE69E9}" type="presOf" srcId="{DB543433-E137-4222-9AFD-6828C66AA99E}" destId="{D7994625-40F6-4CB3-A493-590C97EA6952}" srcOrd="0" destOrd="0" presId="urn:microsoft.com/office/officeart/2016/7/layout/VerticalDownArrowProcess"/>
    <dgm:cxn modelId="{D1FF0BCC-7ACF-4F26-95E4-CCB47E21E7C0}" srcId="{93D568B0-B6FE-4A0F-8FE0-45246A7C1F21}" destId="{2C747048-1264-421A-AF48-C365AB95983F}" srcOrd="0" destOrd="0" parTransId="{8C56B4F9-A22F-445D-8304-864A7C4DA168}" sibTransId="{265E0853-BF38-44A6-8E93-3D31EA0814E2}"/>
    <dgm:cxn modelId="{683599CE-C6E6-4197-8F8F-9AC357A0D9DA}" type="presOf" srcId="{5E25C3F4-5895-4708-81F8-9AFD589F4378}" destId="{72ABD4A1-950E-404D-8A45-58CE8A97273C}" srcOrd="1" destOrd="0" presId="urn:microsoft.com/office/officeart/2016/7/layout/VerticalDownArrowProcess"/>
    <dgm:cxn modelId="{0276A1E1-3190-47EE-B2F9-15E17644EA78}" srcId="{7F8E8A00-8421-49FF-94B5-5A173734C305}" destId="{0A0CFAE9-19E3-4BB5-BABB-66879B623121}" srcOrd="1" destOrd="0" parTransId="{F9B3685A-2F39-47DA-9DEC-4DC46DE7BB9F}" sibTransId="{98F01F79-4CD4-4357-84FA-699C0712CBE0}"/>
    <dgm:cxn modelId="{BE7A045E-F80D-4E7D-8B72-F35C1E650FA5}" type="presParOf" srcId="{43F6F472-4665-4AC5-A406-57724B0F409D}" destId="{4D641350-8BCD-4B85-B55A-F9D57C4E596A}" srcOrd="0" destOrd="0" presId="urn:microsoft.com/office/officeart/2016/7/layout/VerticalDownArrowProcess"/>
    <dgm:cxn modelId="{C77036D0-A847-4045-A251-7586E14F3234}" type="presParOf" srcId="{4D641350-8BCD-4B85-B55A-F9D57C4E596A}" destId="{E9D4546B-880C-492C-B11A-4142D088393B}" srcOrd="0" destOrd="0" presId="urn:microsoft.com/office/officeart/2016/7/layout/VerticalDownArrowProcess"/>
    <dgm:cxn modelId="{17D5C7CD-E329-40C8-9F27-5C7DC01B96BC}" type="presParOf" srcId="{4D641350-8BCD-4B85-B55A-F9D57C4E596A}" destId="{B55C3E99-2EF7-4119-BB99-923A44D56CB1}" srcOrd="1" destOrd="0" presId="urn:microsoft.com/office/officeart/2016/7/layout/VerticalDownArrowProcess"/>
    <dgm:cxn modelId="{F85EA93D-0C14-4E97-9C26-A92B39BAFEFE}" type="presParOf" srcId="{43F6F472-4665-4AC5-A406-57724B0F409D}" destId="{B97FC4A9-4B64-41F5-BC87-FCD2E3BF7C1D}" srcOrd="1" destOrd="0" presId="urn:microsoft.com/office/officeart/2016/7/layout/VerticalDownArrowProcess"/>
    <dgm:cxn modelId="{81AB7158-85D3-48FE-80FF-17AD0562E5B1}" type="presParOf" srcId="{43F6F472-4665-4AC5-A406-57724B0F409D}" destId="{5837FC99-6104-4EB6-9EEA-9DE41F14931F}" srcOrd="2" destOrd="0" presId="urn:microsoft.com/office/officeart/2016/7/layout/VerticalDownArrowProcess"/>
    <dgm:cxn modelId="{75034E97-2319-417F-B7E7-15A2E1C84CB9}" type="presParOf" srcId="{5837FC99-6104-4EB6-9EEA-9DE41F14931F}" destId="{6FD5F150-F93E-45CF-A64B-9B32A9CA11AC}" srcOrd="0" destOrd="0" presId="urn:microsoft.com/office/officeart/2016/7/layout/VerticalDownArrowProcess"/>
    <dgm:cxn modelId="{0EFE4613-8D59-4E3A-9543-A859ED70DF34}" type="presParOf" srcId="{5837FC99-6104-4EB6-9EEA-9DE41F14931F}" destId="{C43A9167-0A29-4ADF-AC4E-BA855BDEE1AB}" srcOrd="1" destOrd="0" presId="urn:microsoft.com/office/officeart/2016/7/layout/VerticalDownArrowProcess"/>
    <dgm:cxn modelId="{D5720960-02AC-47AC-A67B-E70B495EBB0D}" type="presParOf" srcId="{5837FC99-6104-4EB6-9EEA-9DE41F14931F}" destId="{D935524B-4A87-4A3C-A73C-117D5E7A8DFC}" srcOrd="2" destOrd="0" presId="urn:microsoft.com/office/officeart/2016/7/layout/VerticalDownArrowProcess"/>
    <dgm:cxn modelId="{5D0E5D05-BA8A-4CC1-BAF5-D78BD77737FD}" type="presParOf" srcId="{43F6F472-4665-4AC5-A406-57724B0F409D}" destId="{F8F33C9F-13CC-48BE-B887-91756281ACC2}" srcOrd="3" destOrd="0" presId="urn:microsoft.com/office/officeart/2016/7/layout/VerticalDownArrowProcess"/>
    <dgm:cxn modelId="{DC5EEEA9-5A17-435A-8CE2-650741EEA7FE}" type="presParOf" srcId="{43F6F472-4665-4AC5-A406-57724B0F409D}" destId="{659A5AFA-729A-4606-8715-2D833CE04230}" srcOrd="4" destOrd="0" presId="urn:microsoft.com/office/officeart/2016/7/layout/VerticalDownArrowProcess"/>
    <dgm:cxn modelId="{B4597344-70F6-400A-AC92-097DFDA3152C}" type="presParOf" srcId="{659A5AFA-729A-4606-8715-2D833CE04230}" destId="{31688D2A-1391-46B9-9418-09D8E347A73F}" srcOrd="0" destOrd="0" presId="urn:microsoft.com/office/officeart/2016/7/layout/VerticalDownArrowProcess"/>
    <dgm:cxn modelId="{3E822748-AEA3-4680-A311-C2EC7F6706AD}" type="presParOf" srcId="{659A5AFA-729A-4606-8715-2D833CE04230}" destId="{72ABD4A1-950E-404D-8A45-58CE8A97273C}" srcOrd="1" destOrd="0" presId="urn:microsoft.com/office/officeart/2016/7/layout/VerticalDownArrowProcess"/>
    <dgm:cxn modelId="{B72C894D-27ED-4DCF-B623-4BB6C56B7F66}" type="presParOf" srcId="{659A5AFA-729A-4606-8715-2D833CE04230}" destId="{D7994625-40F6-4CB3-A493-590C97EA695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B310A9-3A21-40E4-A58F-0ACED54B8A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19B22E2-FCB1-42C3-9BB6-03D225D39633}">
      <dgm:prSet/>
      <dgm:spPr/>
      <dgm:t>
        <a:bodyPr/>
        <a:lstStyle/>
        <a:p>
          <a:r>
            <a:rPr lang="en-GB" baseline="0" dirty="0"/>
            <a:t>Options are a tool for different purposes: </a:t>
          </a:r>
          <a:endParaRPr lang="en-US" dirty="0"/>
        </a:p>
      </dgm:t>
    </dgm:pt>
    <dgm:pt modelId="{0774ACBB-F0B7-48B2-910F-BF66D5BD97A0}" type="parTrans" cxnId="{1B2FC737-3163-4D18-9B53-3E9C3AD5C5E6}">
      <dgm:prSet/>
      <dgm:spPr/>
      <dgm:t>
        <a:bodyPr/>
        <a:lstStyle/>
        <a:p>
          <a:endParaRPr lang="en-US"/>
        </a:p>
      </dgm:t>
    </dgm:pt>
    <dgm:pt modelId="{36D34F0C-6E48-43BF-8DBC-30E4699F8752}" type="sibTrans" cxnId="{1B2FC737-3163-4D18-9B53-3E9C3AD5C5E6}">
      <dgm:prSet/>
      <dgm:spPr/>
      <dgm:t>
        <a:bodyPr/>
        <a:lstStyle/>
        <a:p>
          <a:endParaRPr lang="en-US"/>
        </a:p>
      </dgm:t>
    </dgm:pt>
    <dgm:pt modelId="{C28D8AFB-EBC4-49F9-949D-38604C3A05C2}">
      <dgm:prSet/>
      <dgm:spPr/>
      <dgm:t>
        <a:bodyPr/>
        <a:lstStyle/>
        <a:p>
          <a:r>
            <a:rPr lang="en-GB" baseline="0"/>
            <a:t>Calculating the DLOM</a:t>
          </a:r>
          <a:endParaRPr lang="en-US"/>
        </a:p>
      </dgm:t>
    </dgm:pt>
    <dgm:pt modelId="{B6C78BDC-20C9-4A21-8EA9-CE30BE1CA427}" type="parTrans" cxnId="{9FDF2CDB-D138-4091-8D9A-EB0ECCAD7A98}">
      <dgm:prSet/>
      <dgm:spPr/>
      <dgm:t>
        <a:bodyPr/>
        <a:lstStyle/>
        <a:p>
          <a:endParaRPr lang="en-US"/>
        </a:p>
      </dgm:t>
    </dgm:pt>
    <dgm:pt modelId="{5E7F948D-977A-4FF4-A3EC-CAE63F3EBB24}" type="sibTrans" cxnId="{9FDF2CDB-D138-4091-8D9A-EB0ECCAD7A98}">
      <dgm:prSet/>
      <dgm:spPr/>
      <dgm:t>
        <a:bodyPr/>
        <a:lstStyle/>
        <a:p>
          <a:endParaRPr lang="en-US"/>
        </a:p>
      </dgm:t>
    </dgm:pt>
    <dgm:pt modelId="{66ADED8B-E16E-4C2F-9F13-95499B52746B}">
      <dgm:prSet/>
      <dgm:spPr/>
      <dgm:t>
        <a:bodyPr/>
        <a:lstStyle/>
        <a:p>
          <a:r>
            <a:rPr lang="en-GB" baseline="0" dirty="0"/>
            <a:t>Allocation of values over complex share classes</a:t>
          </a:r>
          <a:endParaRPr lang="en-US" dirty="0"/>
        </a:p>
      </dgm:t>
    </dgm:pt>
    <dgm:pt modelId="{1E4FB7E7-3CCB-484B-9003-F07931D30367}" type="parTrans" cxnId="{F901BC7C-5C42-4C04-AD94-8BF052A36F9C}">
      <dgm:prSet/>
      <dgm:spPr/>
      <dgm:t>
        <a:bodyPr/>
        <a:lstStyle/>
        <a:p>
          <a:endParaRPr lang="en-US"/>
        </a:p>
      </dgm:t>
    </dgm:pt>
    <dgm:pt modelId="{29469D39-6FBA-4B28-9A43-8E2D05F82AD9}" type="sibTrans" cxnId="{F901BC7C-5C42-4C04-AD94-8BF052A36F9C}">
      <dgm:prSet/>
      <dgm:spPr/>
      <dgm:t>
        <a:bodyPr/>
        <a:lstStyle/>
        <a:p>
          <a:endParaRPr lang="en-US"/>
        </a:p>
      </dgm:t>
    </dgm:pt>
    <dgm:pt modelId="{5BF99658-502A-4C69-A3E1-465AE97C34E6}">
      <dgm:prSet/>
      <dgm:spPr/>
      <dgm:t>
        <a:bodyPr/>
        <a:lstStyle/>
        <a:p>
          <a:r>
            <a:rPr lang="en-GB" baseline="0"/>
            <a:t>For determining value of one class of equity, based on the value of another</a:t>
          </a:r>
          <a:endParaRPr lang="en-US"/>
        </a:p>
      </dgm:t>
    </dgm:pt>
    <dgm:pt modelId="{EAF2041D-7717-43A5-8687-B82000CB3170}" type="parTrans" cxnId="{365264BB-C555-4C86-B04C-CD9D147225CF}">
      <dgm:prSet/>
      <dgm:spPr/>
      <dgm:t>
        <a:bodyPr/>
        <a:lstStyle/>
        <a:p>
          <a:endParaRPr lang="en-US"/>
        </a:p>
      </dgm:t>
    </dgm:pt>
    <dgm:pt modelId="{CDB297E7-82EF-4FAF-B7C2-71955DC131CC}" type="sibTrans" cxnId="{365264BB-C555-4C86-B04C-CD9D147225CF}">
      <dgm:prSet/>
      <dgm:spPr/>
      <dgm:t>
        <a:bodyPr/>
        <a:lstStyle/>
        <a:p>
          <a:endParaRPr lang="en-US"/>
        </a:p>
      </dgm:t>
    </dgm:pt>
    <dgm:pt modelId="{CA752EC5-B698-4738-A717-91FD7043C9E0}">
      <dgm:prSet/>
      <dgm:spPr/>
      <dgm:t>
        <a:bodyPr/>
        <a:lstStyle/>
        <a:p>
          <a:r>
            <a:rPr lang="en-GB" baseline="0"/>
            <a:t>Valuation of shares which do not participate at the current value  - cheap stocks (USA) and growth stocks (UK and Europe)</a:t>
          </a:r>
          <a:endParaRPr lang="en-US"/>
        </a:p>
      </dgm:t>
    </dgm:pt>
    <dgm:pt modelId="{394B6956-281E-4183-AF41-A6B3AC0F07B7}" type="parTrans" cxnId="{3240C4B8-4A0C-46F5-A8B6-D9812091B21C}">
      <dgm:prSet/>
      <dgm:spPr/>
      <dgm:t>
        <a:bodyPr/>
        <a:lstStyle/>
        <a:p>
          <a:endParaRPr lang="en-US"/>
        </a:p>
      </dgm:t>
    </dgm:pt>
    <dgm:pt modelId="{4731D863-E0BC-48D0-9E76-558EE103E3AD}" type="sibTrans" cxnId="{3240C4B8-4A0C-46F5-A8B6-D9812091B21C}">
      <dgm:prSet/>
      <dgm:spPr/>
      <dgm:t>
        <a:bodyPr/>
        <a:lstStyle/>
        <a:p>
          <a:endParaRPr lang="en-US"/>
        </a:p>
      </dgm:t>
    </dgm:pt>
    <dgm:pt modelId="{9D4BCAE3-DC6A-42B8-975D-2668A4D4A386}">
      <dgm:prSet/>
      <dgm:spPr/>
      <dgm:t>
        <a:bodyPr/>
        <a:lstStyle/>
        <a:p>
          <a:r>
            <a:rPr lang="en-GB" baseline="0" dirty="0"/>
            <a:t>Valuation of convertible loans</a:t>
          </a:r>
          <a:endParaRPr lang="en-US" dirty="0"/>
        </a:p>
      </dgm:t>
    </dgm:pt>
    <dgm:pt modelId="{22ABCFC4-CBC6-453E-95B0-14C2C9E60A40}" type="parTrans" cxnId="{B41E08AF-47A1-4CE2-8EE3-2B0A73137A5F}">
      <dgm:prSet/>
      <dgm:spPr/>
      <dgm:t>
        <a:bodyPr/>
        <a:lstStyle/>
        <a:p>
          <a:endParaRPr lang="en-US"/>
        </a:p>
      </dgm:t>
    </dgm:pt>
    <dgm:pt modelId="{DAC2EFCC-51F9-4DE1-BCB7-3D0AD5C7E204}" type="sibTrans" cxnId="{B41E08AF-47A1-4CE2-8EE3-2B0A73137A5F}">
      <dgm:prSet/>
      <dgm:spPr/>
      <dgm:t>
        <a:bodyPr/>
        <a:lstStyle/>
        <a:p>
          <a:endParaRPr lang="en-US"/>
        </a:p>
      </dgm:t>
    </dgm:pt>
    <dgm:pt modelId="{CD937BAC-49D8-4CFF-B010-6D7AB8924C83}" type="pres">
      <dgm:prSet presAssocID="{CBB310A9-3A21-40E4-A58F-0ACED54B8A43}" presName="root" presStyleCnt="0">
        <dgm:presLayoutVars>
          <dgm:dir/>
          <dgm:resizeHandles val="exact"/>
        </dgm:presLayoutVars>
      </dgm:prSet>
      <dgm:spPr/>
    </dgm:pt>
    <dgm:pt modelId="{6C397BCC-A700-4186-9BBD-8749047DB8B9}" type="pres">
      <dgm:prSet presAssocID="{219B22E2-FCB1-42C3-9BB6-03D225D39633}" presName="compNode" presStyleCnt="0"/>
      <dgm:spPr/>
    </dgm:pt>
    <dgm:pt modelId="{2356F619-1623-4AE7-9136-DD9838FE6AA5}" type="pres">
      <dgm:prSet presAssocID="{219B22E2-FCB1-42C3-9BB6-03D225D39633}" presName="bgRect" presStyleLbl="bgShp" presStyleIdx="0" presStyleCnt="6"/>
      <dgm:spPr/>
    </dgm:pt>
    <dgm:pt modelId="{BAD722DF-F235-4987-8F66-3E091A71F274}" type="pres">
      <dgm:prSet presAssocID="{219B22E2-FCB1-42C3-9BB6-03D225D3963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F29EE13-8ABD-4ED1-8BD3-2DAFCD92B77A}" type="pres">
      <dgm:prSet presAssocID="{219B22E2-FCB1-42C3-9BB6-03D225D39633}" presName="spaceRect" presStyleCnt="0"/>
      <dgm:spPr/>
    </dgm:pt>
    <dgm:pt modelId="{4DD80D8F-2D67-49AC-A2A8-368704CBB9FB}" type="pres">
      <dgm:prSet presAssocID="{219B22E2-FCB1-42C3-9BB6-03D225D39633}" presName="parTx" presStyleLbl="revTx" presStyleIdx="0" presStyleCnt="6">
        <dgm:presLayoutVars>
          <dgm:chMax val="0"/>
          <dgm:chPref val="0"/>
        </dgm:presLayoutVars>
      </dgm:prSet>
      <dgm:spPr/>
    </dgm:pt>
    <dgm:pt modelId="{D8553FDC-1D11-49D1-B9EB-744158E0BA59}" type="pres">
      <dgm:prSet presAssocID="{36D34F0C-6E48-43BF-8DBC-30E4699F8752}" presName="sibTrans" presStyleCnt="0"/>
      <dgm:spPr/>
    </dgm:pt>
    <dgm:pt modelId="{A6149817-61C4-4B85-9EE5-A0BF94973E3D}" type="pres">
      <dgm:prSet presAssocID="{C28D8AFB-EBC4-49F9-949D-38604C3A05C2}" presName="compNode" presStyleCnt="0"/>
      <dgm:spPr/>
    </dgm:pt>
    <dgm:pt modelId="{98B1AE7C-AD36-45F5-AF95-09FAA276AFA5}" type="pres">
      <dgm:prSet presAssocID="{C28D8AFB-EBC4-49F9-949D-38604C3A05C2}" presName="bgRect" presStyleLbl="bgShp" presStyleIdx="1" presStyleCnt="6"/>
      <dgm:spPr/>
    </dgm:pt>
    <dgm:pt modelId="{23FA133E-AB82-4D1D-8207-D9A2D4A0DC25}" type="pres">
      <dgm:prSet presAssocID="{C28D8AFB-EBC4-49F9-949D-38604C3A05C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D4363DC0-24EA-4221-A532-42823449FAAA}" type="pres">
      <dgm:prSet presAssocID="{C28D8AFB-EBC4-49F9-949D-38604C3A05C2}" presName="spaceRect" presStyleCnt="0"/>
      <dgm:spPr/>
    </dgm:pt>
    <dgm:pt modelId="{D36618B0-93A0-4016-9670-71A96CE396F3}" type="pres">
      <dgm:prSet presAssocID="{C28D8AFB-EBC4-49F9-949D-38604C3A05C2}" presName="parTx" presStyleLbl="revTx" presStyleIdx="1" presStyleCnt="6">
        <dgm:presLayoutVars>
          <dgm:chMax val="0"/>
          <dgm:chPref val="0"/>
        </dgm:presLayoutVars>
      </dgm:prSet>
      <dgm:spPr/>
    </dgm:pt>
    <dgm:pt modelId="{844B6C7A-CA46-4597-B57F-4553899A63DC}" type="pres">
      <dgm:prSet presAssocID="{5E7F948D-977A-4FF4-A3EC-CAE63F3EBB24}" presName="sibTrans" presStyleCnt="0"/>
      <dgm:spPr/>
    </dgm:pt>
    <dgm:pt modelId="{7BF3F73F-0AC7-433C-BF79-1B37CFB0ACC7}" type="pres">
      <dgm:prSet presAssocID="{66ADED8B-E16E-4C2F-9F13-95499B52746B}" presName="compNode" presStyleCnt="0"/>
      <dgm:spPr/>
    </dgm:pt>
    <dgm:pt modelId="{B7D348BC-E5A7-4576-AE84-A1818C41B08D}" type="pres">
      <dgm:prSet presAssocID="{66ADED8B-E16E-4C2F-9F13-95499B52746B}" presName="bgRect" presStyleLbl="bgShp" presStyleIdx="2" presStyleCnt="6"/>
      <dgm:spPr/>
    </dgm:pt>
    <dgm:pt modelId="{52356C6C-9EEC-4C50-82E1-6414F1D653C5}" type="pres">
      <dgm:prSet presAssocID="{66ADED8B-E16E-4C2F-9F13-95499B52746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B134290-7C58-4929-A03E-F710B685C197}" type="pres">
      <dgm:prSet presAssocID="{66ADED8B-E16E-4C2F-9F13-95499B52746B}" presName="spaceRect" presStyleCnt="0"/>
      <dgm:spPr/>
    </dgm:pt>
    <dgm:pt modelId="{233F68BC-9464-47D9-AD49-65057AABA70F}" type="pres">
      <dgm:prSet presAssocID="{66ADED8B-E16E-4C2F-9F13-95499B52746B}" presName="parTx" presStyleLbl="revTx" presStyleIdx="2" presStyleCnt="6">
        <dgm:presLayoutVars>
          <dgm:chMax val="0"/>
          <dgm:chPref val="0"/>
        </dgm:presLayoutVars>
      </dgm:prSet>
      <dgm:spPr/>
    </dgm:pt>
    <dgm:pt modelId="{FABEDEE2-372B-43E6-8A0F-ED2108919E61}" type="pres">
      <dgm:prSet presAssocID="{29469D39-6FBA-4B28-9A43-8E2D05F82AD9}" presName="sibTrans" presStyleCnt="0"/>
      <dgm:spPr/>
    </dgm:pt>
    <dgm:pt modelId="{25CFD516-35E5-4051-A4AF-B9DC3A943EF8}" type="pres">
      <dgm:prSet presAssocID="{5BF99658-502A-4C69-A3E1-465AE97C34E6}" presName="compNode" presStyleCnt="0"/>
      <dgm:spPr/>
    </dgm:pt>
    <dgm:pt modelId="{E3677362-76E1-464E-98A2-87E04B066EFE}" type="pres">
      <dgm:prSet presAssocID="{5BF99658-502A-4C69-A3E1-465AE97C34E6}" presName="bgRect" presStyleLbl="bgShp" presStyleIdx="3" presStyleCnt="6"/>
      <dgm:spPr/>
    </dgm:pt>
    <dgm:pt modelId="{3B9231E2-F5E7-4729-9540-63C9F8E000C9}" type="pres">
      <dgm:prSet presAssocID="{5BF99658-502A-4C69-A3E1-465AE97C34E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5309D839-ACF4-4B5A-99AF-F516C8FA5F9F}" type="pres">
      <dgm:prSet presAssocID="{5BF99658-502A-4C69-A3E1-465AE97C34E6}" presName="spaceRect" presStyleCnt="0"/>
      <dgm:spPr/>
    </dgm:pt>
    <dgm:pt modelId="{43F6DE6B-3B55-4151-9106-A268C14CDF04}" type="pres">
      <dgm:prSet presAssocID="{5BF99658-502A-4C69-A3E1-465AE97C34E6}" presName="parTx" presStyleLbl="revTx" presStyleIdx="3" presStyleCnt="6">
        <dgm:presLayoutVars>
          <dgm:chMax val="0"/>
          <dgm:chPref val="0"/>
        </dgm:presLayoutVars>
      </dgm:prSet>
      <dgm:spPr/>
    </dgm:pt>
    <dgm:pt modelId="{7D47AA44-1CE6-4941-BFEB-91E04DAAF827}" type="pres">
      <dgm:prSet presAssocID="{CDB297E7-82EF-4FAF-B7C2-71955DC131CC}" presName="sibTrans" presStyleCnt="0"/>
      <dgm:spPr/>
    </dgm:pt>
    <dgm:pt modelId="{385855C2-E351-485F-9E0E-25A6595A5DB8}" type="pres">
      <dgm:prSet presAssocID="{CA752EC5-B698-4738-A717-91FD7043C9E0}" presName="compNode" presStyleCnt="0"/>
      <dgm:spPr/>
    </dgm:pt>
    <dgm:pt modelId="{63DB9CAF-EA68-49D1-B576-4894D6C599E0}" type="pres">
      <dgm:prSet presAssocID="{CA752EC5-B698-4738-A717-91FD7043C9E0}" presName="bgRect" presStyleLbl="bgShp" presStyleIdx="4" presStyleCnt="6"/>
      <dgm:spPr/>
    </dgm:pt>
    <dgm:pt modelId="{850768B5-11E1-4AD0-9BAC-274531E0A818}" type="pres">
      <dgm:prSet presAssocID="{CA752EC5-B698-4738-A717-91FD7043C9E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Graph with Upward Trend"/>
        </a:ext>
      </dgm:extLst>
    </dgm:pt>
    <dgm:pt modelId="{46E7533B-0CAA-4743-8668-65B6C1926C4B}" type="pres">
      <dgm:prSet presAssocID="{CA752EC5-B698-4738-A717-91FD7043C9E0}" presName="spaceRect" presStyleCnt="0"/>
      <dgm:spPr/>
    </dgm:pt>
    <dgm:pt modelId="{CE8FD6A9-89DD-4145-9D6F-F854F3DDEB6F}" type="pres">
      <dgm:prSet presAssocID="{CA752EC5-B698-4738-A717-91FD7043C9E0}" presName="parTx" presStyleLbl="revTx" presStyleIdx="4" presStyleCnt="6">
        <dgm:presLayoutVars>
          <dgm:chMax val="0"/>
          <dgm:chPref val="0"/>
        </dgm:presLayoutVars>
      </dgm:prSet>
      <dgm:spPr/>
    </dgm:pt>
    <dgm:pt modelId="{B2625010-70DF-4182-A36B-7C4EC3028936}" type="pres">
      <dgm:prSet presAssocID="{4731D863-E0BC-48D0-9E76-558EE103E3AD}" presName="sibTrans" presStyleCnt="0"/>
      <dgm:spPr/>
    </dgm:pt>
    <dgm:pt modelId="{B98CEF85-DE0C-4503-AD4C-E490BD7BE160}" type="pres">
      <dgm:prSet presAssocID="{9D4BCAE3-DC6A-42B8-975D-2668A4D4A386}" presName="compNode" presStyleCnt="0"/>
      <dgm:spPr/>
    </dgm:pt>
    <dgm:pt modelId="{639CA407-8D05-4756-94AE-A54EF3CDD170}" type="pres">
      <dgm:prSet presAssocID="{9D4BCAE3-DC6A-42B8-975D-2668A4D4A386}" presName="bgRect" presStyleLbl="bgShp" presStyleIdx="5" presStyleCnt="6"/>
      <dgm:spPr/>
    </dgm:pt>
    <dgm:pt modelId="{0C42EDC0-9ABA-4787-A438-77485C49C941}" type="pres">
      <dgm:prSet presAssocID="{9D4BCAE3-DC6A-42B8-975D-2668A4D4A38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D69A922A-F6D1-441D-B82C-D86AB36552F6}" type="pres">
      <dgm:prSet presAssocID="{9D4BCAE3-DC6A-42B8-975D-2668A4D4A386}" presName="spaceRect" presStyleCnt="0"/>
      <dgm:spPr/>
    </dgm:pt>
    <dgm:pt modelId="{21FB79FE-5FDC-4190-8874-891073CBF3A6}" type="pres">
      <dgm:prSet presAssocID="{9D4BCAE3-DC6A-42B8-975D-2668A4D4A386}" presName="parTx" presStyleLbl="revTx" presStyleIdx="5" presStyleCnt="6">
        <dgm:presLayoutVars>
          <dgm:chMax val="0"/>
          <dgm:chPref val="0"/>
        </dgm:presLayoutVars>
      </dgm:prSet>
      <dgm:spPr/>
    </dgm:pt>
  </dgm:ptLst>
  <dgm:cxnLst>
    <dgm:cxn modelId="{1B2FC737-3163-4D18-9B53-3E9C3AD5C5E6}" srcId="{CBB310A9-3A21-40E4-A58F-0ACED54B8A43}" destId="{219B22E2-FCB1-42C3-9BB6-03D225D39633}" srcOrd="0" destOrd="0" parTransId="{0774ACBB-F0B7-48B2-910F-BF66D5BD97A0}" sibTransId="{36D34F0C-6E48-43BF-8DBC-30E4699F8752}"/>
    <dgm:cxn modelId="{A4931D39-F97C-48B4-95CD-CB6C902D4555}" type="presOf" srcId="{CBB310A9-3A21-40E4-A58F-0ACED54B8A43}" destId="{CD937BAC-49D8-4CFF-B010-6D7AB8924C83}" srcOrd="0" destOrd="0" presId="urn:microsoft.com/office/officeart/2018/2/layout/IconVerticalSolidList"/>
    <dgm:cxn modelId="{F901BC7C-5C42-4C04-AD94-8BF052A36F9C}" srcId="{CBB310A9-3A21-40E4-A58F-0ACED54B8A43}" destId="{66ADED8B-E16E-4C2F-9F13-95499B52746B}" srcOrd="2" destOrd="0" parTransId="{1E4FB7E7-3CCB-484B-9003-F07931D30367}" sibTransId="{29469D39-6FBA-4B28-9A43-8E2D05F82AD9}"/>
    <dgm:cxn modelId="{EAE5A793-3EAD-438C-80CA-27B8A0B3B9E4}" type="presOf" srcId="{9D4BCAE3-DC6A-42B8-975D-2668A4D4A386}" destId="{21FB79FE-5FDC-4190-8874-891073CBF3A6}" srcOrd="0" destOrd="0" presId="urn:microsoft.com/office/officeart/2018/2/layout/IconVerticalSolidList"/>
    <dgm:cxn modelId="{15CEC1A0-049F-456A-872E-15790CB8D2AD}" type="presOf" srcId="{66ADED8B-E16E-4C2F-9F13-95499B52746B}" destId="{233F68BC-9464-47D9-AD49-65057AABA70F}" srcOrd="0" destOrd="0" presId="urn:microsoft.com/office/officeart/2018/2/layout/IconVerticalSolidList"/>
    <dgm:cxn modelId="{B41E08AF-47A1-4CE2-8EE3-2B0A73137A5F}" srcId="{CBB310A9-3A21-40E4-A58F-0ACED54B8A43}" destId="{9D4BCAE3-DC6A-42B8-975D-2668A4D4A386}" srcOrd="5" destOrd="0" parTransId="{22ABCFC4-CBC6-453E-95B0-14C2C9E60A40}" sibTransId="{DAC2EFCC-51F9-4DE1-BCB7-3D0AD5C7E204}"/>
    <dgm:cxn modelId="{3240C4B8-4A0C-46F5-A8B6-D9812091B21C}" srcId="{CBB310A9-3A21-40E4-A58F-0ACED54B8A43}" destId="{CA752EC5-B698-4738-A717-91FD7043C9E0}" srcOrd="4" destOrd="0" parTransId="{394B6956-281E-4183-AF41-A6B3AC0F07B7}" sibTransId="{4731D863-E0BC-48D0-9E76-558EE103E3AD}"/>
    <dgm:cxn modelId="{365264BB-C555-4C86-B04C-CD9D147225CF}" srcId="{CBB310A9-3A21-40E4-A58F-0ACED54B8A43}" destId="{5BF99658-502A-4C69-A3E1-465AE97C34E6}" srcOrd="3" destOrd="0" parTransId="{EAF2041D-7717-43A5-8687-B82000CB3170}" sibTransId="{CDB297E7-82EF-4FAF-B7C2-71955DC131CC}"/>
    <dgm:cxn modelId="{67F4C2BC-4916-425C-A14D-1FAA77C050A3}" type="presOf" srcId="{219B22E2-FCB1-42C3-9BB6-03D225D39633}" destId="{4DD80D8F-2D67-49AC-A2A8-368704CBB9FB}" srcOrd="0" destOrd="0" presId="urn:microsoft.com/office/officeart/2018/2/layout/IconVerticalSolidList"/>
    <dgm:cxn modelId="{EC9E6ED1-1D9F-4EE9-9556-BF594F66F91F}" type="presOf" srcId="{5BF99658-502A-4C69-A3E1-465AE97C34E6}" destId="{43F6DE6B-3B55-4151-9106-A268C14CDF04}" srcOrd="0" destOrd="0" presId="urn:microsoft.com/office/officeart/2018/2/layout/IconVerticalSolidList"/>
    <dgm:cxn modelId="{0CC58ED6-AB6C-41CA-891E-1A0ED3C74C5F}" type="presOf" srcId="{CA752EC5-B698-4738-A717-91FD7043C9E0}" destId="{CE8FD6A9-89DD-4145-9D6F-F854F3DDEB6F}" srcOrd="0" destOrd="0" presId="urn:microsoft.com/office/officeart/2018/2/layout/IconVerticalSolidList"/>
    <dgm:cxn modelId="{CEE175D8-1BF9-44E6-861D-D02447013CE2}" type="presOf" srcId="{C28D8AFB-EBC4-49F9-949D-38604C3A05C2}" destId="{D36618B0-93A0-4016-9670-71A96CE396F3}" srcOrd="0" destOrd="0" presId="urn:microsoft.com/office/officeart/2018/2/layout/IconVerticalSolidList"/>
    <dgm:cxn modelId="{9FDF2CDB-D138-4091-8D9A-EB0ECCAD7A98}" srcId="{CBB310A9-3A21-40E4-A58F-0ACED54B8A43}" destId="{C28D8AFB-EBC4-49F9-949D-38604C3A05C2}" srcOrd="1" destOrd="0" parTransId="{B6C78BDC-20C9-4A21-8EA9-CE30BE1CA427}" sibTransId="{5E7F948D-977A-4FF4-A3EC-CAE63F3EBB24}"/>
    <dgm:cxn modelId="{1F62A0B4-A21B-4271-9AB4-F3F4ED03112F}" type="presParOf" srcId="{CD937BAC-49D8-4CFF-B010-6D7AB8924C83}" destId="{6C397BCC-A700-4186-9BBD-8749047DB8B9}" srcOrd="0" destOrd="0" presId="urn:microsoft.com/office/officeart/2018/2/layout/IconVerticalSolidList"/>
    <dgm:cxn modelId="{20A35573-E468-4E56-8881-9EFB7758BAFD}" type="presParOf" srcId="{6C397BCC-A700-4186-9BBD-8749047DB8B9}" destId="{2356F619-1623-4AE7-9136-DD9838FE6AA5}" srcOrd="0" destOrd="0" presId="urn:microsoft.com/office/officeart/2018/2/layout/IconVerticalSolidList"/>
    <dgm:cxn modelId="{F3D7C578-54F8-4BB0-B825-5D04D095FBB8}" type="presParOf" srcId="{6C397BCC-A700-4186-9BBD-8749047DB8B9}" destId="{BAD722DF-F235-4987-8F66-3E091A71F274}" srcOrd="1" destOrd="0" presId="urn:microsoft.com/office/officeart/2018/2/layout/IconVerticalSolidList"/>
    <dgm:cxn modelId="{0D1BC964-BC29-458D-8DCC-9D82D4E0A0CB}" type="presParOf" srcId="{6C397BCC-A700-4186-9BBD-8749047DB8B9}" destId="{EF29EE13-8ABD-4ED1-8BD3-2DAFCD92B77A}" srcOrd="2" destOrd="0" presId="urn:microsoft.com/office/officeart/2018/2/layout/IconVerticalSolidList"/>
    <dgm:cxn modelId="{855F8290-D1EF-49F9-8FF1-B1CC53751D7F}" type="presParOf" srcId="{6C397BCC-A700-4186-9BBD-8749047DB8B9}" destId="{4DD80D8F-2D67-49AC-A2A8-368704CBB9FB}" srcOrd="3" destOrd="0" presId="urn:microsoft.com/office/officeart/2018/2/layout/IconVerticalSolidList"/>
    <dgm:cxn modelId="{41C95570-8C66-4A1E-9AD7-D31A7FF951A5}" type="presParOf" srcId="{CD937BAC-49D8-4CFF-B010-6D7AB8924C83}" destId="{D8553FDC-1D11-49D1-B9EB-744158E0BA59}" srcOrd="1" destOrd="0" presId="urn:microsoft.com/office/officeart/2018/2/layout/IconVerticalSolidList"/>
    <dgm:cxn modelId="{2E0C63AE-0C29-4DE2-A11E-A1E5D4F13E8E}" type="presParOf" srcId="{CD937BAC-49D8-4CFF-B010-6D7AB8924C83}" destId="{A6149817-61C4-4B85-9EE5-A0BF94973E3D}" srcOrd="2" destOrd="0" presId="urn:microsoft.com/office/officeart/2018/2/layout/IconVerticalSolidList"/>
    <dgm:cxn modelId="{FA3F3C29-E2B7-472A-9BB4-6A7B66834A05}" type="presParOf" srcId="{A6149817-61C4-4B85-9EE5-A0BF94973E3D}" destId="{98B1AE7C-AD36-45F5-AF95-09FAA276AFA5}" srcOrd="0" destOrd="0" presId="urn:microsoft.com/office/officeart/2018/2/layout/IconVerticalSolidList"/>
    <dgm:cxn modelId="{F4F69E6B-1B9C-419C-86F5-31D18968D774}" type="presParOf" srcId="{A6149817-61C4-4B85-9EE5-A0BF94973E3D}" destId="{23FA133E-AB82-4D1D-8207-D9A2D4A0DC25}" srcOrd="1" destOrd="0" presId="urn:microsoft.com/office/officeart/2018/2/layout/IconVerticalSolidList"/>
    <dgm:cxn modelId="{2EBE2CE0-F56D-41AD-8F09-78F3C3488F62}" type="presParOf" srcId="{A6149817-61C4-4B85-9EE5-A0BF94973E3D}" destId="{D4363DC0-24EA-4221-A532-42823449FAAA}" srcOrd="2" destOrd="0" presId="urn:microsoft.com/office/officeart/2018/2/layout/IconVerticalSolidList"/>
    <dgm:cxn modelId="{5E963BF5-64A5-4511-81E8-129FEA886E99}" type="presParOf" srcId="{A6149817-61C4-4B85-9EE5-A0BF94973E3D}" destId="{D36618B0-93A0-4016-9670-71A96CE396F3}" srcOrd="3" destOrd="0" presId="urn:microsoft.com/office/officeart/2018/2/layout/IconVerticalSolidList"/>
    <dgm:cxn modelId="{E9CF767C-6657-4EDA-A32A-409F505B0CB5}" type="presParOf" srcId="{CD937BAC-49D8-4CFF-B010-6D7AB8924C83}" destId="{844B6C7A-CA46-4597-B57F-4553899A63DC}" srcOrd="3" destOrd="0" presId="urn:microsoft.com/office/officeart/2018/2/layout/IconVerticalSolidList"/>
    <dgm:cxn modelId="{71F81540-5F8B-40C6-979D-8B9B6BA79AD2}" type="presParOf" srcId="{CD937BAC-49D8-4CFF-B010-6D7AB8924C83}" destId="{7BF3F73F-0AC7-433C-BF79-1B37CFB0ACC7}" srcOrd="4" destOrd="0" presId="urn:microsoft.com/office/officeart/2018/2/layout/IconVerticalSolidList"/>
    <dgm:cxn modelId="{00C47E0E-FA0B-426B-A1A4-424582FBFCEE}" type="presParOf" srcId="{7BF3F73F-0AC7-433C-BF79-1B37CFB0ACC7}" destId="{B7D348BC-E5A7-4576-AE84-A1818C41B08D}" srcOrd="0" destOrd="0" presId="urn:microsoft.com/office/officeart/2018/2/layout/IconVerticalSolidList"/>
    <dgm:cxn modelId="{E6418B43-A394-418A-A200-3B4D0E6B72CB}" type="presParOf" srcId="{7BF3F73F-0AC7-433C-BF79-1B37CFB0ACC7}" destId="{52356C6C-9EEC-4C50-82E1-6414F1D653C5}" srcOrd="1" destOrd="0" presId="urn:microsoft.com/office/officeart/2018/2/layout/IconVerticalSolidList"/>
    <dgm:cxn modelId="{FC51DFAC-6017-4166-AC9C-F8FFD3E3AE0F}" type="presParOf" srcId="{7BF3F73F-0AC7-433C-BF79-1B37CFB0ACC7}" destId="{2B134290-7C58-4929-A03E-F710B685C197}" srcOrd="2" destOrd="0" presId="urn:microsoft.com/office/officeart/2018/2/layout/IconVerticalSolidList"/>
    <dgm:cxn modelId="{0AE239C6-4EC8-410D-B83D-AFD519B29124}" type="presParOf" srcId="{7BF3F73F-0AC7-433C-BF79-1B37CFB0ACC7}" destId="{233F68BC-9464-47D9-AD49-65057AABA70F}" srcOrd="3" destOrd="0" presId="urn:microsoft.com/office/officeart/2018/2/layout/IconVerticalSolidList"/>
    <dgm:cxn modelId="{9ECC45A5-5454-4D48-A817-ED25621FA3FB}" type="presParOf" srcId="{CD937BAC-49D8-4CFF-B010-6D7AB8924C83}" destId="{FABEDEE2-372B-43E6-8A0F-ED2108919E61}" srcOrd="5" destOrd="0" presId="urn:microsoft.com/office/officeart/2018/2/layout/IconVerticalSolidList"/>
    <dgm:cxn modelId="{9B2D96F0-EC59-4CC6-9AEC-46F27492E1DE}" type="presParOf" srcId="{CD937BAC-49D8-4CFF-B010-6D7AB8924C83}" destId="{25CFD516-35E5-4051-A4AF-B9DC3A943EF8}" srcOrd="6" destOrd="0" presId="urn:microsoft.com/office/officeart/2018/2/layout/IconVerticalSolidList"/>
    <dgm:cxn modelId="{1BDEA858-6484-4097-8F22-81F48C5530E8}" type="presParOf" srcId="{25CFD516-35E5-4051-A4AF-B9DC3A943EF8}" destId="{E3677362-76E1-464E-98A2-87E04B066EFE}" srcOrd="0" destOrd="0" presId="urn:microsoft.com/office/officeart/2018/2/layout/IconVerticalSolidList"/>
    <dgm:cxn modelId="{E8C3ED84-2BBB-47DB-BD31-EC79FCEE5A9C}" type="presParOf" srcId="{25CFD516-35E5-4051-A4AF-B9DC3A943EF8}" destId="{3B9231E2-F5E7-4729-9540-63C9F8E000C9}" srcOrd="1" destOrd="0" presId="urn:microsoft.com/office/officeart/2018/2/layout/IconVerticalSolidList"/>
    <dgm:cxn modelId="{63DA0E8F-C110-4185-B15B-0AD06C56C338}" type="presParOf" srcId="{25CFD516-35E5-4051-A4AF-B9DC3A943EF8}" destId="{5309D839-ACF4-4B5A-99AF-F516C8FA5F9F}" srcOrd="2" destOrd="0" presId="urn:microsoft.com/office/officeart/2018/2/layout/IconVerticalSolidList"/>
    <dgm:cxn modelId="{EBBCFCD7-2EE7-41DE-99AF-73DC53974253}" type="presParOf" srcId="{25CFD516-35E5-4051-A4AF-B9DC3A943EF8}" destId="{43F6DE6B-3B55-4151-9106-A268C14CDF04}" srcOrd="3" destOrd="0" presId="urn:microsoft.com/office/officeart/2018/2/layout/IconVerticalSolidList"/>
    <dgm:cxn modelId="{D0CCE72C-EA1E-4007-BCC7-17074ED94EBF}" type="presParOf" srcId="{CD937BAC-49D8-4CFF-B010-6D7AB8924C83}" destId="{7D47AA44-1CE6-4941-BFEB-91E04DAAF827}" srcOrd="7" destOrd="0" presId="urn:microsoft.com/office/officeart/2018/2/layout/IconVerticalSolidList"/>
    <dgm:cxn modelId="{6A2F7A2E-9A36-4A96-89DE-31B551233AEE}" type="presParOf" srcId="{CD937BAC-49D8-4CFF-B010-6D7AB8924C83}" destId="{385855C2-E351-485F-9E0E-25A6595A5DB8}" srcOrd="8" destOrd="0" presId="urn:microsoft.com/office/officeart/2018/2/layout/IconVerticalSolidList"/>
    <dgm:cxn modelId="{8DDF63DD-1795-48AC-9985-B8945A81241B}" type="presParOf" srcId="{385855C2-E351-485F-9E0E-25A6595A5DB8}" destId="{63DB9CAF-EA68-49D1-B576-4894D6C599E0}" srcOrd="0" destOrd="0" presId="urn:microsoft.com/office/officeart/2018/2/layout/IconVerticalSolidList"/>
    <dgm:cxn modelId="{2CEC1518-FFBC-4B4E-A7CE-55822D90A326}" type="presParOf" srcId="{385855C2-E351-485F-9E0E-25A6595A5DB8}" destId="{850768B5-11E1-4AD0-9BAC-274531E0A818}" srcOrd="1" destOrd="0" presId="urn:microsoft.com/office/officeart/2018/2/layout/IconVerticalSolidList"/>
    <dgm:cxn modelId="{A083B3BB-E3BC-4F4E-9809-511F3E139C34}" type="presParOf" srcId="{385855C2-E351-485F-9E0E-25A6595A5DB8}" destId="{46E7533B-0CAA-4743-8668-65B6C1926C4B}" srcOrd="2" destOrd="0" presId="urn:microsoft.com/office/officeart/2018/2/layout/IconVerticalSolidList"/>
    <dgm:cxn modelId="{83609FB9-EBBB-4F2E-8D55-04ABB535DFE3}" type="presParOf" srcId="{385855C2-E351-485F-9E0E-25A6595A5DB8}" destId="{CE8FD6A9-89DD-4145-9D6F-F854F3DDEB6F}" srcOrd="3" destOrd="0" presId="urn:microsoft.com/office/officeart/2018/2/layout/IconVerticalSolidList"/>
    <dgm:cxn modelId="{8A04C803-5E37-48FF-A17C-6A4C7EBE38A2}" type="presParOf" srcId="{CD937BAC-49D8-4CFF-B010-6D7AB8924C83}" destId="{B2625010-70DF-4182-A36B-7C4EC3028936}" srcOrd="9" destOrd="0" presId="urn:microsoft.com/office/officeart/2018/2/layout/IconVerticalSolidList"/>
    <dgm:cxn modelId="{42D0A54B-F857-4A6F-8AF2-955B5D0FD8DB}" type="presParOf" srcId="{CD937BAC-49D8-4CFF-B010-6D7AB8924C83}" destId="{B98CEF85-DE0C-4503-AD4C-E490BD7BE160}" srcOrd="10" destOrd="0" presId="urn:microsoft.com/office/officeart/2018/2/layout/IconVerticalSolidList"/>
    <dgm:cxn modelId="{D9206618-2B51-4466-9C20-BF6F99D7D9C3}" type="presParOf" srcId="{B98CEF85-DE0C-4503-AD4C-E490BD7BE160}" destId="{639CA407-8D05-4756-94AE-A54EF3CDD170}" srcOrd="0" destOrd="0" presId="urn:microsoft.com/office/officeart/2018/2/layout/IconVerticalSolidList"/>
    <dgm:cxn modelId="{18995780-3F28-4B45-861C-E84D0CCA1CB8}" type="presParOf" srcId="{B98CEF85-DE0C-4503-AD4C-E490BD7BE160}" destId="{0C42EDC0-9ABA-4787-A438-77485C49C941}" srcOrd="1" destOrd="0" presId="urn:microsoft.com/office/officeart/2018/2/layout/IconVerticalSolidList"/>
    <dgm:cxn modelId="{D94B4A3E-C524-4EAC-B610-1A5D3097F65A}" type="presParOf" srcId="{B98CEF85-DE0C-4503-AD4C-E490BD7BE160}" destId="{D69A922A-F6D1-441D-B82C-D86AB36552F6}" srcOrd="2" destOrd="0" presId="urn:microsoft.com/office/officeart/2018/2/layout/IconVerticalSolidList"/>
    <dgm:cxn modelId="{81E1189A-3F88-491A-AD1F-09CF664A9CD9}" type="presParOf" srcId="{B98CEF85-DE0C-4503-AD4C-E490BD7BE160}" destId="{21FB79FE-5FDC-4190-8874-891073CBF3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E0ED14-65E9-436D-AD7B-47F924FB2CED}" type="doc">
      <dgm:prSet loTypeId="urn:microsoft.com/office/officeart/2005/8/layout/arrow5" loCatId="relationship" qsTypeId="urn:microsoft.com/office/officeart/2005/8/quickstyle/simple1" qsCatId="simple" csTypeId="urn:microsoft.com/office/officeart/2005/8/colors/accent3_2" csCatId="accent3" phldr="1"/>
      <dgm:spPr/>
      <dgm:t>
        <a:bodyPr/>
        <a:lstStyle/>
        <a:p>
          <a:endParaRPr lang="en-US"/>
        </a:p>
      </dgm:t>
    </dgm:pt>
    <dgm:pt modelId="{824D870C-65AA-42C8-B94C-CF9C7152F128}">
      <dgm:prSet/>
      <dgm:spPr>
        <a:solidFill>
          <a:srgbClr val="002060"/>
        </a:solidFill>
      </dgm:spPr>
      <dgm:t>
        <a:bodyPr/>
        <a:lstStyle/>
        <a:p>
          <a:r>
            <a:rPr lang="en-GB" baseline="0" dirty="0"/>
            <a:t>The Language of Options</a:t>
          </a:r>
          <a:endParaRPr lang="en-US" dirty="0"/>
        </a:p>
      </dgm:t>
    </dgm:pt>
    <dgm:pt modelId="{68456AF0-D920-438F-95CA-B0615A409814}" type="parTrans" cxnId="{9CF2F66B-882E-412E-A12B-60B0EA3CAF66}">
      <dgm:prSet/>
      <dgm:spPr/>
      <dgm:t>
        <a:bodyPr/>
        <a:lstStyle/>
        <a:p>
          <a:endParaRPr lang="en-US"/>
        </a:p>
      </dgm:t>
    </dgm:pt>
    <dgm:pt modelId="{9377812F-D708-4CD2-B9FC-E65C35F56BEB}" type="sibTrans" cxnId="{9CF2F66B-882E-412E-A12B-60B0EA3CAF66}">
      <dgm:prSet/>
      <dgm:spPr/>
      <dgm:t>
        <a:bodyPr/>
        <a:lstStyle/>
        <a:p>
          <a:endParaRPr lang="en-US"/>
        </a:p>
      </dgm:t>
    </dgm:pt>
    <dgm:pt modelId="{42B74490-15A2-4DFB-8DCC-62C8E14A32BC}">
      <dgm:prSet/>
      <dgm:spPr>
        <a:solidFill>
          <a:srgbClr val="002060"/>
        </a:solidFill>
      </dgm:spPr>
      <dgm:t>
        <a:bodyPr/>
        <a:lstStyle/>
        <a:p>
          <a:r>
            <a:rPr lang="en-GB" baseline="0"/>
            <a:t>An option is a choice: </a:t>
          </a:r>
          <a:endParaRPr lang="en-US"/>
        </a:p>
      </dgm:t>
    </dgm:pt>
    <dgm:pt modelId="{3B368DEC-83F1-42A6-99FF-08F6DBC61A03}" type="parTrans" cxnId="{1F426BBD-5B85-4E6A-B82E-59BC756F16C2}">
      <dgm:prSet/>
      <dgm:spPr/>
      <dgm:t>
        <a:bodyPr/>
        <a:lstStyle/>
        <a:p>
          <a:endParaRPr lang="en-US"/>
        </a:p>
      </dgm:t>
    </dgm:pt>
    <dgm:pt modelId="{76F4CEEC-C340-4957-8745-FBDAF72D2309}" type="sibTrans" cxnId="{1F426BBD-5B85-4E6A-B82E-59BC756F16C2}">
      <dgm:prSet/>
      <dgm:spPr/>
      <dgm:t>
        <a:bodyPr/>
        <a:lstStyle/>
        <a:p>
          <a:endParaRPr lang="en-US"/>
        </a:p>
      </dgm:t>
    </dgm:pt>
    <dgm:pt modelId="{8FAD1B09-CAEF-48A4-A97D-549664B71BEC}">
      <dgm:prSet/>
      <dgm:spPr>
        <a:solidFill>
          <a:srgbClr val="002060"/>
        </a:solidFill>
      </dgm:spPr>
      <dgm:t>
        <a:bodyPr/>
        <a:lstStyle/>
        <a:p>
          <a:r>
            <a:rPr lang="en-GB" baseline="0"/>
            <a:t>A call option is a right to buy at a set price in the future</a:t>
          </a:r>
          <a:endParaRPr lang="en-US"/>
        </a:p>
      </dgm:t>
    </dgm:pt>
    <dgm:pt modelId="{BEA1C640-8DD0-47D5-8C02-AD2A508FA2BC}" type="parTrans" cxnId="{E2593A72-EC32-4ABC-9DB0-4CF9FC4B36F1}">
      <dgm:prSet/>
      <dgm:spPr/>
      <dgm:t>
        <a:bodyPr/>
        <a:lstStyle/>
        <a:p>
          <a:endParaRPr lang="en-US"/>
        </a:p>
      </dgm:t>
    </dgm:pt>
    <dgm:pt modelId="{A196EC87-2755-4ED8-A695-382DB761AF07}" type="sibTrans" cxnId="{E2593A72-EC32-4ABC-9DB0-4CF9FC4B36F1}">
      <dgm:prSet/>
      <dgm:spPr/>
      <dgm:t>
        <a:bodyPr/>
        <a:lstStyle/>
        <a:p>
          <a:endParaRPr lang="en-US"/>
        </a:p>
      </dgm:t>
    </dgm:pt>
    <dgm:pt modelId="{764178D1-3075-4C30-B8E6-F2C31A355565}">
      <dgm:prSet/>
      <dgm:spPr>
        <a:solidFill>
          <a:srgbClr val="002060"/>
        </a:solidFill>
      </dgm:spPr>
      <dgm:t>
        <a:bodyPr/>
        <a:lstStyle/>
        <a:p>
          <a:r>
            <a:rPr lang="en-GB" baseline="0" dirty="0"/>
            <a:t>A put option is a right to sell at a set price in the future</a:t>
          </a:r>
          <a:endParaRPr lang="en-US" dirty="0"/>
        </a:p>
      </dgm:t>
    </dgm:pt>
    <dgm:pt modelId="{D1B08264-C1AE-4D6D-B29A-734179628E98}" type="parTrans" cxnId="{278B745D-613B-4458-988F-229184C4E347}">
      <dgm:prSet/>
      <dgm:spPr/>
      <dgm:t>
        <a:bodyPr/>
        <a:lstStyle/>
        <a:p>
          <a:endParaRPr lang="en-US"/>
        </a:p>
      </dgm:t>
    </dgm:pt>
    <dgm:pt modelId="{4A95904F-483F-43F9-A060-BB067FF44011}" type="sibTrans" cxnId="{278B745D-613B-4458-988F-229184C4E347}">
      <dgm:prSet/>
      <dgm:spPr/>
      <dgm:t>
        <a:bodyPr/>
        <a:lstStyle/>
        <a:p>
          <a:endParaRPr lang="en-US"/>
        </a:p>
      </dgm:t>
    </dgm:pt>
    <dgm:pt modelId="{CD963736-E557-43BD-A264-40E9E2BE9C85}" type="pres">
      <dgm:prSet presAssocID="{1BE0ED14-65E9-436D-AD7B-47F924FB2CED}" presName="diagram" presStyleCnt="0">
        <dgm:presLayoutVars>
          <dgm:dir/>
          <dgm:resizeHandles val="exact"/>
        </dgm:presLayoutVars>
      </dgm:prSet>
      <dgm:spPr/>
    </dgm:pt>
    <dgm:pt modelId="{225C0E82-11C5-4C01-AB67-FB087C9B6D4D}" type="pres">
      <dgm:prSet presAssocID="{824D870C-65AA-42C8-B94C-CF9C7152F128}" presName="arrow" presStyleLbl="node1" presStyleIdx="0" presStyleCnt="4">
        <dgm:presLayoutVars>
          <dgm:bulletEnabled val="1"/>
        </dgm:presLayoutVars>
      </dgm:prSet>
      <dgm:spPr/>
    </dgm:pt>
    <dgm:pt modelId="{73BA21ED-9B15-4813-9AAD-EB080EBCBAEA}" type="pres">
      <dgm:prSet presAssocID="{42B74490-15A2-4DFB-8DCC-62C8E14A32BC}" presName="arrow" presStyleLbl="node1" presStyleIdx="1" presStyleCnt="4">
        <dgm:presLayoutVars>
          <dgm:bulletEnabled val="1"/>
        </dgm:presLayoutVars>
      </dgm:prSet>
      <dgm:spPr/>
    </dgm:pt>
    <dgm:pt modelId="{90A485AD-8366-4131-9736-97DFE67E9136}" type="pres">
      <dgm:prSet presAssocID="{8FAD1B09-CAEF-48A4-A97D-549664B71BEC}" presName="arrow" presStyleLbl="node1" presStyleIdx="2" presStyleCnt="4">
        <dgm:presLayoutVars>
          <dgm:bulletEnabled val="1"/>
        </dgm:presLayoutVars>
      </dgm:prSet>
      <dgm:spPr/>
    </dgm:pt>
    <dgm:pt modelId="{320DCE57-236F-4C35-81F3-B6BC0279BFBA}" type="pres">
      <dgm:prSet presAssocID="{764178D1-3075-4C30-B8E6-F2C31A355565}" presName="arrow" presStyleLbl="node1" presStyleIdx="3" presStyleCnt="4" custScaleY="100842">
        <dgm:presLayoutVars>
          <dgm:bulletEnabled val="1"/>
        </dgm:presLayoutVars>
      </dgm:prSet>
      <dgm:spPr/>
    </dgm:pt>
  </dgm:ptLst>
  <dgm:cxnLst>
    <dgm:cxn modelId="{C96AC023-DE51-4DF3-A7BA-A2F3D8A77E95}" type="presOf" srcId="{1BE0ED14-65E9-436D-AD7B-47F924FB2CED}" destId="{CD963736-E557-43BD-A264-40E9E2BE9C85}" srcOrd="0" destOrd="0" presId="urn:microsoft.com/office/officeart/2005/8/layout/arrow5"/>
    <dgm:cxn modelId="{E9A9E52A-820E-4433-BEFF-977A8B9E703C}" type="presOf" srcId="{764178D1-3075-4C30-B8E6-F2C31A355565}" destId="{320DCE57-236F-4C35-81F3-B6BC0279BFBA}" srcOrd="0" destOrd="0" presId="urn:microsoft.com/office/officeart/2005/8/layout/arrow5"/>
    <dgm:cxn modelId="{278B745D-613B-4458-988F-229184C4E347}" srcId="{1BE0ED14-65E9-436D-AD7B-47F924FB2CED}" destId="{764178D1-3075-4C30-B8E6-F2C31A355565}" srcOrd="3" destOrd="0" parTransId="{D1B08264-C1AE-4D6D-B29A-734179628E98}" sibTransId="{4A95904F-483F-43F9-A060-BB067FF44011}"/>
    <dgm:cxn modelId="{FA2D4862-3ECD-4E64-8E55-FB068EFD6636}" type="presOf" srcId="{42B74490-15A2-4DFB-8DCC-62C8E14A32BC}" destId="{73BA21ED-9B15-4813-9AAD-EB080EBCBAEA}" srcOrd="0" destOrd="0" presId="urn:microsoft.com/office/officeart/2005/8/layout/arrow5"/>
    <dgm:cxn modelId="{9CF2F66B-882E-412E-A12B-60B0EA3CAF66}" srcId="{1BE0ED14-65E9-436D-AD7B-47F924FB2CED}" destId="{824D870C-65AA-42C8-B94C-CF9C7152F128}" srcOrd="0" destOrd="0" parTransId="{68456AF0-D920-438F-95CA-B0615A409814}" sibTransId="{9377812F-D708-4CD2-B9FC-E65C35F56BEB}"/>
    <dgm:cxn modelId="{E2593A72-EC32-4ABC-9DB0-4CF9FC4B36F1}" srcId="{1BE0ED14-65E9-436D-AD7B-47F924FB2CED}" destId="{8FAD1B09-CAEF-48A4-A97D-549664B71BEC}" srcOrd="2" destOrd="0" parTransId="{BEA1C640-8DD0-47D5-8C02-AD2A508FA2BC}" sibTransId="{A196EC87-2755-4ED8-A695-382DB761AF07}"/>
    <dgm:cxn modelId="{A3385CAB-5F86-4B91-8864-7BF15FA6A140}" type="presOf" srcId="{8FAD1B09-CAEF-48A4-A97D-549664B71BEC}" destId="{90A485AD-8366-4131-9736-97DFE67E9136}" srcOrd="0" destOrd="0" presId="urn:microsoft.com/office/officeart/2005/8/layout/arrow5"/>
    <dgm:cxn modelId="{1F426BBD-5B85-4E6A-B82E-59BC756F16C2}" srcId="{1BE0ED14-65E9-436D-AD7B-47F924FB2CED}" destId="{42B74490-15A2-4DFB-8DCC-62C8E14A32BC}" srcOrd="1" destOrd="0" parTransId="{3B368DEC-83F1-42A6-99FF-08F6DBC61A03}" sibTransId="{76F4CEEC-C340-4957-8745-FBDAF72D2309}"/>
    <dgm:cxn modelId="{883E7BFE-454E-43AF-B64C-CF16C13750B7}" type="presOf" srcId="{824D870C-65AA-42C8-B94C-CF9C7152F128}" destId="{225C0E82-11C5-4C01-AB67-FB087C9B6D4D}" srcOrd="0" destOrd="0" presId="urn:microsoft.com/office/officeart/2005/8/layout/arrow5"/>
    <dgm:cxn modelId="{7E6B379E-1DF8-4E04-BED8-BDE28D6CAAF4}" type="presParOf" srcId="{CD963736-E557-43BD-A264-40E9E2BE9C85}" destId="{225C0E82-11C5-4C01-AB67-FB087C9B6D4D}" srcOrd="0" destOrd="0" presId="urn:microsoft.com/office/officeart/2005/8/layout/arrow5"/>
    <dgm:cxn modelId="{4486F8D8-69D5-45C9-AA9A-2C11940895F0}" type="presParOf" srcId="{CD963736-E557-43BD-A264-40E9E2BE9C85}" destId="{73BA21ED-9B15-4813-9AAD-EB080EBCBAEA}" srcOrd="1" destOrd="0" presId="urn:microsoft.com/office/officeart/2005/8/layout/arrow5"/>
    <dgm:cxn modelId="{C5315EB8-2FBE-48F1-9562-F13959224970}" type="presParOf" srcId="{CD963736-E557-43BD-A264-40E9E2BE9C85}" destId="{90A485AD-8366-4131-9736-97DFE67E9136}" srcOrd="2" destOrd="0" presId="urn:microsoft.com/office/officeart/2005/8/layout/arrow5"/>
    <dgm:cxn modelId="{4A4C2B23-4468-44C6-8569-E7166FEE16F7}" type="presParOf" srcId="{CD963736-E557-43BD-A264-40E9E2BE9C85}" destId="{320DCE57-236F-4C35-81F3-B6BC0279BFBA}"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818E1B-1D01-4F46-85DA-0FA2DAC68AF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B94BD49-1024-4C39-ADB0-AD06BDE50D3F}">
      <dgm:prSet/>
      <dgm:spPr/>
      <dgm:t>
        <a:bodyPr/>
        <a:lstStyle/>
        <a:p>
          <a:pPr>
            <a:lnSpc>
              <a:spcPct val="100000"/>
            </a:lnSpc>
          </a:pPr>
          <a:r>
            <a:rPr lang="en-GB"/>
            <a:t>Inputs into Black Scholes</a:t>
          </a:r>
          <a:endParaRPr lang="en-US"/>
        </a:p>
      </dgm:t>
    </dgm:pt>
    <dgm:pt modelId="{E0322AB5-FF96-4C5D-B3E5-07B41A58F803}" type="parTrans" cxnId="{E9CD9A12-C360-497E-A5F5-854323CF812B}">
      <dgm:prSet/>
      <dgm:spPr/>
      <dgm:t>
        <a:bodyPr/>
        <a:lstStyle/>
        <a:p>
          <a:endParaRPr lang="en-US"/>
        </a:p>
      </dgm:t>
    </dgm:pt>
    <dgm:pt modelId="{308BCCC7-B697-4B48-8ACD-3367B7A5C26A}" type="sibTrans" cxnId="{E9CD9A12-C360-497E-A5F5-854323CF812B}">
      <dgm:prSet/>
      <dgm:spPr/>
      <dgm:t>
        <a:bodyPr/>
        <a:lstStyle/>
        <a:p>
          <a:endParaRPr lang="en-US"/>
        </a:p>
      </dgm:t>
    </dgm:pt>
    <dgm:pt modelId="{B9F43503-881F-4386-9C90-6317BCB28EA9}">
      <dgm:prSet/>
      <dgm:spPr/>
      <dgm:t>
        <a:bodyPr/>
        <a:lstStyle/>
        <a:p>
          <a:pPr>
            <a:lnSpc>
              <a:spcPct val="100000"/>
            </a:lnSpc>
          </a:pPr>
          <a:r>
            <a:rPr lang="en-GB"/>
            <a:t>The stock price – S</a:t>
          </a:r>
          <a:endParaRPr lang="en-US"/>
        </a:p>
      </dgm:t>
    </dgm:pt>
    <dgm:pt modelId="{A7A3FD1E-593A-449A-A9A5-B711717AC303}" type="parTrans" cxnId="{6D10CA44-B629-45F4-881F-15FF27D77079}">
      <dgm:prSet/>
      <dgm:spPr/>
      <dgm:t>
        <a:bodyPr/>
        <a:lstStyle/>
        <a:p>
          <a:endParaRPr lang="en-US"/>
        </a:p>
      </dgm:t>
    </dgm:pt>
    <dgm:pt modelId="{0747FFC7-EC23-4F17-9540-DEC9748F0516}" type="sibTrans" cxnId="{6D10CA44-B629-45F4-881F-15FF27D77079}">
      <dgm:prSet/>
      <dgm:spPr/>
      <dgm:t>
        <a:bodyPr/>
        <a:lstStyle/>
        <a:p>
          <a:endParaRPr lang="en-US"/>
        </a:p>
      </dgm:t>
    </dgm:pt>
    <dgm:pt modelId="{4F5B54D9-EE85-44BC-A587-F215DA22AD41}">
      <dgm:prSet/>
      <dgm:spPr/>
      <dgm:t>
        <a:bodyPr/>
        <a:lstStyle/>
        <a:p>
          <a:pPr>
            <a:lnSpc>
              <a:spcPct val="100000"/>
            </a:lnSpc>
          </a:pPr>
          <a:r>
            <a:rPr lang="en-GB"/>
            <a:t>The strike price – K</a:t>
          </a:r>
          <a:endParaRPr lang="en-US" dirty="0"/>
        </a:p>
      </dgm:t>
    </dgm:pt>
    <dgm:pt modelId="{70382589-7538-4C32-8C33-C5A0130EE814}" type="parTrans" cxnId="{97F61CA5-AC1F-4D3F-9EBA-ADA1FE7F74C7}">
      <dgm:prSet/>
      <dgm:spPr/>
      <dgm:t>
        <a:bodyPr/>
        <a:lstStyle/>
        <a:p>
          <a:endParaRPr lang="en-US"/>
        </a:p>
      </dgm:t>
    </dgm:pt>
    <dgm:pt modelId="{EF8A063B-2077-4AD4-8D8A-7DDA958F1C8B}" type="sibTrans" cxnId="{97F61CA5-AC1F-4D3F-9EBA-ADA1FE7F74C7}">
      <dgm:prSet/>
      <dgm:spPr/>
      <dgm:t>
        <a:bodyPr/>
        <a:lstStyle/>
        <a:p>
          <a:endParaRPr lang="en-US"/>
        </a:p>
      </dgm:t>
    </dgm:pt>
    <dgm:pt modelId="{02A472CA-BBED-4988-BE68-D8821D288A96}">
      <dgm:prSet/>
      <dgm:spPr/>
      <dgm:t>
        <a:bodyPr/>
        <a:lstStyle/>
        <a:p>
          <a:pPr>
            <a:lnSpc>
              <a:spcPct val="100000"/>
            </a:lnSpc>
          </a:pPr>
          <a:r>
            <a:rPr lang="en-GB"/>
            <a:t>Risk-free rate – r</a:t>
          </a:r>
          <a:endParaRPr lang="en-US"/>
        </a:p>
      </dgm:t>
    </dgm:pt>
    <dgm:pt modelId="{AB80CCE4-32AC-4CF4-AB95-D711651DB866}" type="parTrans" cxnId="{9F22CDF3-412F-4214-A6F6-B452DE608FA9}">
      <dgm:prSet/>
      <dgm:spPr/>
      <dgm:t>
        <a:bodyPr/>
        <a:lstStyle/>
        <a:p>
          <a:endParaRPr lang="en-US"/>
        </a:p>
      </dgm:t>
    </dgm:pt>
    <dgm:pt modelId="{0D3F8A6C-8E88-41D8-93D2-62AD5A5D766F}" type="sibTrans" cxnId="{9F22CDF3-412F-4214-A6F6-B452DE608FA9}">
      <dgm:prSet/>
      <dgm:spPr/>
      <dgm:t>
        <a:bodyPr/>
        <a:lstStyle/>
        <a:p>
          <a:endParaRPr lang="en-US"/>
        </a:p>
      </dgm:t>
    </dgm:pt>
    <dgm:pt modelId="{568B0988-CDC5-403E-BC92-5C3E1A4DD279}">
      <dgm:prSet/>
      <dgm:spPr/>
      <dgm:t>
        <a:bodyPr/>
        <a:lstStyle/>
        <a:p>
          <a:pPr>
            <a:lnSpc>
              <a:spcPct val="100000"/>
            </a:lnSpc>
          </a:pPr>
          <a:r>
            <a:rPr lang="en-GB"/>
            <a:t>Volatility of underlying stock – the Greek letter sigma </a:t>
          </a:r>
          <a:r>
            <a:rPr lang="el-GR"/>
            <a:t>(“σ”)</a:t>
          </a:r>
          <a:endParaRPr lang="en-US"/>
        </a:p>
      </dgm:t>
    </dgm:pt>
    <dgm:pt modelId="{14E738A8-CF20-45C1-A1B9-C26AE38D5156}" type="parTrans" cxnId="{72EBE99C-5026-4C24-82B3-76C36AD80ECA}">
      <dgm:prSet/>
      <dgm:spPr/>
      <dgm:t>
        <a:bodyPr/>
        <a:lstStyle/>
        <a:p>
          <a:endParaRPr lang="en-US"/>
        </a:p>
      </dgm:t>
    </dgm:pt>
    <dgm:pt modelId="{335FE17F-B3A6-4E93-8B4D-E06F2BA76067}" type="sibTrans" cxnId="{72EBE99C-5026-4C24-82B3-76C36AD80ECA}">
      <dgm:prSet/>
      <dgm:spPr/>
      <dgm:t>
        <a:bodyPr/>
        <a:lstStyle/>
        <a:p>
          <a:endParaRPr lang="en-US"/>
        </a:p>
      </dgm:t>
    </dgm:pt>
    <dgm:pt modelId="{69802979-4483-49D1-9F7A-7737D3AF8991}">
      <dgm:prSet/>
      <dgm:spPr/>
      <dgm:t>
        <a:bodyPr/>
        <a:lstStyle/>
        <a:p>
          <a:pPr>
            <a:lnSpc>
              <a:spcPct val="100000"/>
            </a:lnSpc>
          </a:pPr>
          <a:r>
            <a:rPr lang="en-GB"/>
            <a:t>Rate of continuously compounded dividend – q</a:t>
          </a:r>
          <a:endParaRPr lang="en-US"/>
        </a:p>
      </dgm:t>
    </dgm:pt>
    <dgm:pt modelId="{3D0AD9AF-E141-477D-A45C-62EAC070B0D7}" type="parTrans" cxnId="{DEAB1EC6-96AE-4B8B-A5B2-31B0C9CC8E43}">
      <dgm:prSet/>
      <dgm:spPr/>
      <dgm:t>
        <a:bodyPr/>
        <a:lstStyle/>
        <a:p>
          <a:endParaRPr lang="en-US"/>
        </a:p>
      </dgm:t>
    </dgm:pt>
    <dgm:pt modelId="{FDCA76BB-15A4-49C6-8A39-5C82B2C38F09}" type="sibTrans" cxnId="{DEAB1EC6-96AE-4B8B-A5B2-31B0C9CC8E43}">
      <dgm:prSet/>
      <dgm:spPr/>
      <dgm:t>
        <a:bodyPr/>
        <a:lstStyle/>
        <a:p>
          <a:endParaRPr lang="en-US"/>
        </a:p>
      </dgm:t>
    </dgm:pt>
    <dgm:pt modelId="{A64C1538-C208-416D-81E2-14DFDFA6E32C}">
      <dgm:prSet/>
      <dgm:spPr/>
      <dgm:t>
        <a:bodyPr/>
        <a:lstStyle/>
        <a:p>
          <a:pPr>
            <a:lnSpc>
              <a:spcPct val="100000"/>
            </a:lnSpc>
          </a:pPr>
          <a:r>
            <a:rPr lang="en-GB"/>
            <a:t>An option is a derivative – value derived from another instrument. That instrument is known as “the underlying ”.</a:t>
          </a:r>
          <a:endParaRPr lang="en-US" dirty="0"/>
        </a:p>
      </dgm:t>
    </dgm:pt>
    <dgm:pt modelId="{D68E8AEE-A1D6-4A93-B9EC-13E9C02C589D}" type="parTrans" cxnId="{39AECB4A-9B1A-46B3-B927-F28FA6CAA393}">
      <dgm:prSet/>
      <dgm:spPr/>
      <dgm:t>
        <a:bodyPr/>
        <a:lstStyle/>
        <a:p>
          <a:endParaRPr lang="en-US"/>
        </a:p>
      </dgm:t>
    </dgm:pt>
    <dgm:pt modelId="{4E3DD2F4-5C53-4E1A-BB66-DDE88B311E17}" type="sibTrans" cxnId="{39AECB4A-9B1A-46B3-B927-F28FA6CAA393}">
      <dgm:prSet/>
      <dgm:spPr/>
      <dgm:t>
        <a:bodyPr/>
        <a:lstStyle/>
        <a:p>
          <a:endParaRPr lang="en-US"/>
        </a:p>
      </dgm:t>
    </dgm:pt>
    <dgm:pt modelId="{49557FDA-2204-4B09-9E3F-357B47EF2770}">
      <dgm:prSet/>
      <dgm:spPr/>
      <dgm:t>
        <a:bodyPr/>
        <a:lstStyle/>
        <a:p>
          <a:pPr>
            <a:lnSpc>
              <a:spcPct val="100000"/>
            </a:lnSpc>
          </a:pPr>
          <a:r>
            <a:rPr lang="en-US"/>
            <a:t>Time period to exercise – t </a:t>
          </a:r>
          <a:endParaRPr lang="en-US" dirty="0"/>
        </a:p>
      </dgm:t>
    </dgm:pt>
    <dgm:pt modelId="{9BA0E100-6A61-43BF-A007-4F7893314A72}" type="parTrans" cxnId="{9BBA6523-AA3E-477D-A0FA-7B1DE3961DF6}">
      <dgm:prSet/>
      <dgm:spPr/>
      <dgm:t>
        <a:bodyPr/>
        <a:lstStyle/>
        <a:p>
          <a:endParaRPr lang="en-GB"/>
        </a:p>
      </dgm:t>
    </dgm:pt>
    <dgm:pt modelId="{DFB4B564-9A81-47A6-B63D-34DD8DB0DEA4}" type="sibTrans" cxnId="{9BBA6523-AA3E-477D-A0FA-7B1DE3961DF6}">
      <dgm:prSet/>
      <dgm:spPr/>
      <dgm:t>
        <a:bodyPr/>
        <a:lstStyle/>
        <a:p>
          <a:endParaRPr lang="en-GB"/>
        </a:p>
      </dgm:t>
    </dgm:pt>
    <dgm:pt modelId="{0228FA93-07B5-485B-AAAE-3EB5F76A5324}" type="pres">
      <dgm:prSet presAssocID="{2E818E1B-1D01-4F46-85DA-0FA2DAC68AF7}" presName="root" presStyleCnt="0">
        <dgm:presLayoutVars>
          <dgm:dir/>
          <dgm:resizeHandles val="exact"/>
        </dgm:presLayoutVars>
      </dgm:prSet>
      <dgm:spPr/>
    </dgm:pt>
    <dgm:pt modelId="{8CD64A59-7FB8-4890-9769-8C36B4F9BE98}" type="pres">
      <dgm:prSet presAssocID="{EB94BD49-1024-4C39-ADB0-AD06BDE50D3F}" presName="compNode" presStyleCnt="0"/>
      <dgm:spPr/>
    </dgm:pt>
    <dgm:pt modelId="{0D532694-1BDD-48CA-81E3-235168CE9F92}" type="pres">
      <dgm:prSet presAssocID="{EB94BD49-1024-4C39-ADB0-AD06BDE50D3F}" presName="bgRect" presStyleLbl="bgShp" presStyleIdx="0" presStyleCnt="8"/>
      <dgm:spPr/>
    </dgm:pt>
    <dgm:pt modelId="{2488B8E4-D0A5-4646-A01E-C31B9E514BD3}" type="pres">
      <dgm:prSet presAssocID="{EB94BD49-1024-4C39-ADB0-AD06BDE50D3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D0C332-DBF2-4488-914E-E7C0C1C3EC45}" type="pres">
      <dgm:prSet presAssocID="{EB94BD49-1024-4C39-ADB0-AD06BDE50D3F}" presName="spaceRect" presStyleCnt="0"/>
      <dgm:spPr/>
    </dgm:pt>
    <dgm:pt modelId="{BA394E63-E2A9-40B8-A5A0-3267F2DED2A7}" type="pres">
      <dgm:prSet presAssocID="{EB94BD49-1024-4C39-ADB0-AD06BDE50D3F}" presName="parTx" presStyleLbl="revTx" presStyleIdx="0" presStyleCnt="8">
        <dgm:presLayoutVars>
          <dgm:chMax val="0"/>
          <dgm:chPref val="0"/>
        </dgm:presLayoutVars>
      </dgm:prSet>
      <dgm:spPr/>
    </dgm:pt>
    <dgm:pt modelId="{102807FB-0829-4DDC-8A0A-7EEC2CBA27B9}" type="pres">
      <dgm:prSet presAssocID="{308BCCC7-B697-4B48-8ACD-3367B7A5C26A}" presName="sibTrans" presStyleCnt="0"/>
      <dgm:spPr/>
    </dgm:pt>
    <dgm:pt modelId="{1682FDF8-311F-4390-BF9B-77A1270F27C1}" type="pres">
      <dgm:prSet presAssocID="{B9F43503-881F-4386-9C90-6317BCB28EA9}" presName="compNode" presStyleCnt="0"/>
      <dgm:spPr/>
    </dgm:pt>
    <dgm:pt modelId="{F7FDF78F-9911-49E2-AEFD-33FA08922BE8}" type="pres">
      <dgm:prSet presAssocID="{B9F43503-881F-4386-9C90-6317BCB28EA9}" presName="bgRect" presStyleLbl="bgShp" presStyleIdx="1" presStyleCnt="8"/>
      <dgm:spPr/>
    </dgm:pt>
    <dgm:pt modelId="{7C25FB76-C34B-46BB-A5E6-BC28C55584AC}" type="pres">
      <dgm:prSet presAssocID="{B9F43503-881F-4386-9C90-6317BCB28EA9}"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77B70C97-E641-4DD3-97D4-1741243A58EE}" type="pres">
      <dgm:prSet presAssocID="{B9F43503-881F-4386-9C90-6317BCB28EA9}" presName="spaceRect" presStyleCnt="0"/>
      <dgm:spPr/>
    </dgm:pt>
    <dgm:pt modelId="{BD70439C-7519-4DFB-892E-06CBDBA01EE0}" type="pres">
      <dgm:prSet presAssocID="{B9F43503-881F-4386-9C90-6317BCB28EA9}" presName="parTx" presStyleLbl="revTx" presStyleIdx="1" presStyleCnt="8">
        <dgm:presLayoutVars>
          <dgm:chMax val="0"/>
          <dgm:chPref val="0"/>
        </dgm:presLayoutVars>
      </dgm:prSet>
      <dgm:spPr/>
    </dgm:pt>
    <dgm:pt modelId="{679082EB-CF54-431A-9A4A-6EAD498EE031}" type="pres">
      <dgm:prSet presAssocID="{0747FFC7-EC23-4F17-9540-DEC9748F0516}" presName="sibTrans" presStyleCnt="0"/>
      <dgm:spPr/>
    </dgm:pt>
    <dgm:pt modelId="{46DA3650-A616-40FA-9CC5-6EB813F9470E}" type="pres">
      <dgm:prSet presAssocID="{4F5B54D9-EE85-44BC-A587-F215DA22AD41}" presName="compNode" presStyleCnt="0"/>
      <dgm:spPr/>
    </dgm:pt>
    <dgm:pt modelId="{CDD739FA-F2F3-4FD2-BBDC-3B022973788C}" type="pres">
      <dgm:prSet presAssocID="{4F5B54D9-EE85-44BC-A587-F215DA22AD41}" presName="bgRect" presStyleLbl="bgShp" presStyleIdx="2" presStyleCnt="8"/>
      <dgm:spPr/>
    </dgm:pt>
    <dgm:pt modelId="{2B54D93F-B895-4B7E-B2BF-1BED241CB538}" type="pres">
      <dgm:prSet presAssocID="{4F5B54D9-EE85-44BC-A587-F215DA22AD4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2E19812-1A48-4B06-BED3-91E11BAECE09}" type="pres">
      <dgm:prSet presAssocID="{4F5B54D9-EE85-44BC-A587-F215DA22AD41}" presName="spaceRect" presStyleCnt="0"/>
      <dgm:spPr/>
    </dgm:pt>
    <dgm:pt modelId="{96C99E42-79A5-4548-8C0A-215BD071D28E}" type="pres">
      <dgm:prSet presAssocID="{4F5B54D9-EE85-44BC-A587-F215DA22AD41}" presName="parTx" presStyleLbl="revTx" presStyleIdx="2" presStyleCnt="8">
        <dgm:presLayoutVars>
          <dgm:chMax val="0"/>
          <dgm:chPref val="0"/>
        </dgm:presLayoutVars>
      </dgm:prSet>
      <dgm:spPr/>
    </dgm:pt>
    <dgm:pt modelId="{CD7B3578-5A96-42F1-97EA-9B05EAC776FC}" type="pres">
      <dgm:prSet presAssocID="{EF8A063B-2077-4AD4-8D8A-7DDA958F1C8B}" presName="sibTrans" presStyleCnt="0"/>
      <dgm:spPr/>
    </dgm:pt>
    <dgm:pt modelId="{0C2AF17D-8E52-4FEF-8C71-1D1D6D28F071}" type="pres">
      <dgm:prSet presAssocID="{49557FDA-2204-4B09-9E3F-357B47EF2770}" presName="compNode" presStyleCnt="0"/>
      <dgm:spPr/>
    </dgm:pt>
    <dgm:pt modelId="{4E80E51A-D35F-4D64-90A1-FBB44EE84EA8}" type="pres">
      <dgm:prSet presAssocID="{49557FDA-2204-4B09-9E3F-357B47EF2770}" presName="bgRect" presStyleLbl="bgShp" presStyleIdx="3" presStyleCnt="8"/>
      <dgm:spPr/>
    </dgm:pt>
    <dgm:pt modelId="{6B3E311F-96E4-4644-97CD-D57CB4F65EBF}" type="pres">
      <dgm:prSet presAssocID="{49557FDA-2204-4B09-9E3F-357B47EF2770}" presName="iconRect" presStyleLbl="node1" presStyleIdx="3" presStyleCnt="8"/>
      <dgm:spPr/>
    </dgm:pt>
    <dgm:pt modelId="{ACF0FF61-9664-44DF-916D-67ACB5AE13A1}" type="pres">
      <dgm:prSet presAssocID="{49557FDA-2204-4B09-9E3F-357B47EF2770}" presName="spaceRect" presStyleCnt="0"/>
      <dgm:spPr/>
    </dgm:pt>
    <dgm:pt modelId="{3CC64E30-7C6A-411F-8656-5045DE88FA4B}" type="pres">
      <dgm:prSet presAssocID="{49557FDA-2204-4B09-9E3F-357B47EF2770}" presName="parTx" presStyleLbl="revTx" presStyleIdx="3" presStyleCnt="8">
        <dgm:presLayoutVars>
          <dgm:chMax val="0"/>
          <dgm:chPref val="0"/>
        </dgm:presLayoutVars>
      </dgm:prSet>
      <dgm:spPr/>
    </dgm:pt>
    <dgm:pt modelId="{8226ED9F-B440-46FF-B29C-C47933DF0D91}" type="pres">
      <dgm:prSet presAssocID="{DFB4B564-9A81-47A6-B63D-34DD8DB0DEA4}" presName="sibTrans" presStyleCnt="0"/>
      <dgm:spPr/>
    </dgm:pt>
    <dgm:pt modelId="{E47FE962-8439-4264-9F27-F8672AB8FC05}" type="pres">
      <dgm:prSet presAssocID="{02A472CA-BBED-4988-BE68-D8821D288A96}" presName="compNode" presStyleCnt="0"/>
      <dgm:spPr/>
    </dgm:pt>
    <dgm:pt modelId="{5B205B8F-ECC2-4913-B70A-4B1658601758}" type="pres">
      <dgm:prSet presAssocID="{02A472CA-BBED-4988-BE68-D8821D288A96}" presName="bgRect" presStyleLbl="bgShp" presStyleIdx="4" presStyleCnt="8"/>
      <dgm:spPr/>
    </dgm:pt>
    <dgm:pt modelId="{AC1E4A7B-559C-4FAE-A278-0443231D4FAB}" type="pres">
      <dgm:prSet presAssocID="{02A472CA-BBED-4988-BE68-D8821D288A96}" presName="iconRect" presStyleLbl="node1" presStyleIdx="4"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EB536D86-3CE1-415E-A423-90D25D057C9C}" type="pres">
      <dgm:prSet presAssocID="{02A472CA-BBED-4988-BE68-D8821D288A96}" presName="spaceRect" presStyleCnt="0"/>
      <dgm:spPr/>
    </dgm:pt>
    <dgm:pt modelId="{FCF30E17-2664-4B11-98CC-4980CB136775}" type="pres">
      <dgm:prSet presAssocID="{02A472CA-BBED-4988-BE68-D8821D288A96}" presName="parTx" presStyleLbl="revTx" presStyleIdx="4" presStyleCnt="8">
        <dgm:presLayoutVars>
          <dgm:chMax val="0"/>
          <dgm:chPref val="0"/>
        </dgm:presLayoutVars>
      </dgm:prSet>
      <dgm:spPr/>
    </dgm:pt>
    <dgm:pt modelId="{17B28811-1DAA-4F9B-ADB4-BC3587C5B36B}" type="pres">
      <dgm:prSet presAssocID="{0D3F8A6C-8E88-41D8-93D2-62AD5A5D766F}" presName="sibTrans" presStyleCnt="0"/>
      <dgm:spPr/>
    </dgm:pt>
    <dgm:pt modelId="{5F86730E-9B95-4AD0-B61E-F75C8AE90B8C}" type="pres">
      <dgm:prSet presAssocID="{568B0988-CDC5-403E-BC92-5C3E1A4DD279}" presName="compNode" presStyleCnt="0"/>
      <dgm:spPr/>
    </dgm:pt>
    <dgm:pt modelId="{2D47E44D-8785-4C9C-843D-735FD466287B}" type="pres">
      <dgm:prSet presAssocID="{568B0988-CDC5-403E-BC92-5C3E1A4DD279}" presName="bgRect" presStyleLbl="bgShp" presStyleIdx="5" presStyleCnt="8"/>
      <dgm:spPr/>
    </dgm:pt>
    <dgm:pt modelId="{E5C88E01-1F7D-42B7-885D-97AD88B2F743}" type="pres">
      <dgm:prSet presAssocID="{568B0988-CDC5-403E-BC92-5C3E1A4DD279}"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duation Cap"/>
        </a:ext>
      </dgm:extLst>
    </dgm:pt>
    <dgm:pt modelId="{45FF4ED5-7310-4F1B-A830-EB2525E5C93E}" type="pres">
      <dgm:prSet presAssocID="{568B0988-CDC5-403E-BC92-5C3E1A4DD279}" presName="spaceRect" presStyleCnt="0"/>
      <dgm:spPr/>
    </dgm:pt>
    <dgm:pt modelId="{53BB28E3-A7E5-41E3-A448-CFFAB7C08F8F}" type="pres">
      <dgm:prSet presAssocID="{568B0988-CDC5-403E-BC92-5C3E1A4DD279}" presName="parTx" presStyleLbl="revTx" presStyleIdx="5" presStyleCnt="8">
        <dgm:presLayoutVars>
          <dgm:chMax val="0"/>
          <dgm:chPref val="0"/>
        </dgm:presLayoutVars>
      </dgm:prSet>
      <dgm:spPr/>
    </dgm:pt>
    <dgm:pt modelId="{B3A40473-F170-4CFE-968C-F80B7FE613B1}" type="pres">
      <dgm:prSet presAssocID="{335FE17F-B3A6-4E93-8B4D-E06F2BA76067}" presName="sibTrans" presStyleCnt="0"/>
      <dgm:spPr/>
    </dgm:pt>
    <dgm:pt modelId="{0A8AD30B-64A7-4FB8-B9B2-1A84E222F666}" type="pres">
      <dgm:prSet presAssocID="{69802979-4483-49D1-9F7A-7737D3AF8991}" presName="compNode" presStyleCnt="0"/>
      <dgm:spPr/>
    </dgm:pt>
    <dgm:pt modelId="{93525609-EF13-48EE-A556-638B371B17C0}" type="pres">
      <dgm:prSet presAssocID="{69802979-4483-49D1-9F7A-7737D3AF8991}" presName="bgRect" presStyleLbl="bgShp" presStyleIdx="6" presStyleCnt="8"/>
      <dgm:spPr/>
    </dgm:pt>
    <dgm:pt modelId="{D5FC121E-FCAE-4755-8D18-C77F08F0B35F}" type="pres">
      <dgm:prSet presAssocID="{69802979-4483-49D1-9F7A-7737D3AF8991}"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Yuan"/>
        </a:ext>
      </dgm:extLst>
    </dgm:pt>
    <dgm:pt modelId="{0939888D-47BA-4FDB-A429-57EBA649536A}" type="pres">
      <dgm:prSet presAssocID="{69802979-4483-49D1-9F7A-7737D3AF8991}" presName="spaceRect" presStyleCnt="0"/>
      <dgm:spPr/>
    </dgm:pt>
    <dgm:pt modelId="{3A4E3E45-8EB9-4838-82FC-D99E444DAFFC}" type="pres">
      <dgm:prSet presAssocID="{69802979-4483-49D1-9F7A-7737D3AF8991}" presName="parTx" presStyleLbl="revTx" presStyleIdx="6" presStyleCnt="8">
        <dgm:presLayoutVars>
          <dgm:chMax val="0"/>
          <dgm:chPref val="0"/>
        </dgm:presLayoutVars>
      </dgm:prSet>
      <dgm:spPr/>
    </dgm:pt>
    <dgm:pt modelId="{30B98841-FDD1-4D00-BDA0-5AF22E15B6D9}" type="pres">
      <dgm:prSet presAssocID="{FDCA76BB-15A4-49C6-8A39-5C82B2C38F09}" presName="sibTrans" presStyleCnt="0"/>
      <dgm:spPr/>
    </dgm:pt>
    <dgm:pt modelId="{9CC86924-0030-4CBD-987D-E2ABF746FC90}" type="pres">
      <dgm:prSet presAssocID="{A64C1538-C208-416D-81E2-14DFDFA6E32C}" presName="compNode" presStyleCnt="0"/>
      <dgm:spPr/>
    </dgm:pt>
    <dgm:pt modelId="{B8D00816-38BD-4F88-BC9F-EB4E7443DE68}" type="pres">
      <dgm:prSet presAssocID="{A64C1538-C208-416D-81E2-14DFDFA6E32C}" presName="bgRect" presStyleLbl="bgShp" presStyleIdx="7" presStyleCnt="8"/>
      <dgm:spPr/>
    </dgm:pt>
    <dgm:pt modelId="{46600DE3-243B-4A59-875B-F411B4B8850B}" type="pres">
      <dgm:prSet presAssocID="{A64C1538-C208-416D-81E2-14DFDFA6E32C}"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Xylophone"/>
        </a:ext>
      </dgm:extLst>
    </dgm:pt>
    <dgm:pt modelId="{E1E06D34-4B07-43B3-B2F8-91713885BA64}" type="pres">
      <dgm:prSet presAssocID="{A64C1538-C208-416D-81E2-14DFDFA6E32C}" presName="spaceRect" presStyleCnt="0"/>
      <dgm:spPr/>
    </dgm:pt>
    <dgm:pt modelId="{C8D4EEFB-32A8-46E3-8C9F-32D56B528C40}" type="pres">
      <dgm:prSet presAssocID="{A64C1538-C208-416D-81E2-14DFDFA6E32C}" presName="parTx" presStyleLbl="revTx" presStyleIdx="7" presStyleCnt="8">
        <dgm:presLayoutVars>
          <dgm:chMax val="0"/>
          <dgm:chPref val="0"/>
        </dgm:presLayoutVars>
      </dgm:prSet>
      <dgm:spPr/>
    </dgm:pt>
  </dgm:ptLst>
  <dgm:cxnLst>
    <dgm:cxn modelId="{E9CD9A12-C360-497E-A5F5-854323CF812B}" srcId="{2E818E1B-1D01-4F46-85DA-0FA2DAC68AF7}" destId="{EB94BD49-1024-4C39-ADB0-AD06BDE50D3F}" srcOrd="0" destOrd="0" parTransId="{E0322AB5-FF96-4C5D-B3E5-07B41A58F803}" sibTransId="{308BCCC7-B697-4B48-8ACD-3367B7A5C26A}"/>
    <dgm:cxn modelId="{C45F151B-5DC6-4AA7-BBC0-33DFE3B3793A}" type="presOf" srcId="{568B0988-CDC5-403E-BC92-5C3E1A4DD279}" destId="{53BB28E3-A7E5-41E3-A448-CFFAB7C08F8F}" srcOrd="0" destOrd="0" presId="urn:microsoft.com/office/officeart/2018/2/layout/IconVerticalSolidList"/>
    <dgm:cxn modelId="{9BBA6523-AA3E-477D-A0FA-7B1DE3961DF6}" srcId="{2E818E1B-1D01-4F46-85DA-0FA2DAC68AF7}" destId="{49557FDA-2204-4B09-9E3F-357B47EF2770}" srcOrd="3" destOrd="0" parTransId="{9BA0E100-6A61-43BF-A007-4F7893314A72}" sibTransId="{DFB4B564-9A81-47A6-B63D-34DD8DB0DEA4}"/>
    <dgm:cxn modelId="{95609661-E6CD-41C2-9C97-195887E9F108}" type="presOf" srcId="{69802979-4483-49D1-9F7A-7737D3AF8991}" destId="{3A4E3E45-8EB9-4838-82FC-D99E444DAFFC}" srcOrd="0" destOrd="0" presId="urn:microsoft.com/office/officeart/2018/2/layout/IconVerticalSolidList"/>
    <dgm:cxn modelId="{6D10CA44-B629-45F4-881F-15FF27D77079}" srcId="{2E818E1B-1D01-4F46-85DA-0FA2DAC68AF7}" destId="{B9F43503-881F-4386-9C90-6317BCB28EA9}" srcOrd="1" destOrd="0" parTransId="{A7A3FD1E-593A-449A-A9A5-B711717AC303}" sibTransId="{0747FFC7-EC23-4F17-9540-DEC9748F0516}"/>
    <dgm:cxn modelId="{39AECB4A-9B1A-46B3-B927-F28FA6CAA393}" srcId="{2E818E1B-1D01-4F46-85DA-0FA2DAC68AF7}" destId="{A64C1538-C208-416D-81E2-14DFDFA6E32C}" srcOrd="7" destOrd="0" parTransId="{D68E8AEE-A1D6-4A93-B9EC-13E9C02C589D}" sibTransId="{4E3DD2F4-5C53-4E1A-BB66-DDE88B311E17}"/>
    <dgm:cxn modelId="{C476A653-D31E-406B-B5D1-62C11D641B4B}" type="presOf" srcId="{B9F43503-881F-4386-9C90-6317BCB28EA9}" destId="{BD70439C-7519-4DFB-892E-06CBDBA01EE0}" srcOrd="0" destOrd="0" presId="urn:microsoft.com/office/officeart/2018/2/layout/IconVerticalSolidList"/>
    <dgm:cxn modelId="{7EC44F77-037D-4C7F-91BE-AAEC653A8EC5}" type="presOf" srcId="{49557FDA-2204-4B09-9E3F-357B47EF2770}" destId="{3CC64E30-7C6A-411F-8656-5045DE88FA4B}" srcOrd="0" destOrd="0" presId="urn:microsoft.com/office/officeart/2018/2/layout/IconVerticalSolidList"/>
    <dgm:cxn modelId="{10EC0D8D-F5DC-4310-9890-777B53638FD8}" type="presOf" srcId="{A64C1538-C208-416D-81E2-14DFDFA6E32C}" destId="{C8D4EEFB-32A8-46E3-8C9F-32D56B528C40}" srcOrd="0" destOrd="0" presId="urn:microsoft.com/office/officeart/2018/2/layout/IconVerticalSolidList"/>
    <dgm:cxn modelId="{72EBE99C-5026-4C24-82B3-76C36AD80ECA}" srcId="{2E818E1B-1D01-4F46-85DA-0FA2DAC68AF7}" destId="{568B0988-CDC5-403E-BC92-5C3E1A4DD279}" srcOrd="5" destOrd="0" parTransId="{14E738A8-CF20-45C1-A1B9-C26AE38D5156}" sibTransId="{335FE17F-B3A6-4E93-8B4D-E06F2BA76067}"/>
    <dgm:cxn modelId="{7273AFA3-E728-498D-94A7-13ADE82085D8}" type="presOf" srcId="{4F5B54D9-EE85-44BC-A587-F215DA22AD41}" destId="{96C99E42-79A5-4548-8C0A-215BD071D28E}" srcOrd="0" destOrd="0" presId="urn:microsoft.com/office/officeart/2018/2/layout/IconVerticalSolidList"/>
    <dgm:cxn modelId="{974341A4-7B81-4A9C-A48D-5C043E9B2AF6}" type="presOf" srcId="{EB94BD49-1024-4C39-ADB0-AD06BDE50D3F}" destId="{BA394E63-E2A9-40B8-A5A0-3267F2DED2A7}" srcOrd="0" destOrd="0" presId="urn:microsoft.com/office/officeart/2018/2/layout/IconVerticalSolidList"/>
    <dgm:cxn modelId="{97F61CA5-AC1F-4D3F-9EBA-ADA1FE7F74C7}" srcId="{2E818E1B-1D01-4F46-85DA-0FA2DAC68AF7}" destId="{4F5B54D9-EE85-44BC-A587-F215DA22AD41}" srcOrd="2" destOrd="0" parTransId="{70382589-7538-4C32-8C33-C5A0130EE814}" sibTransId="{EF8A063B-2077-4AD4-8D8A-7DDA958F1C8B}"/>
    <dgm:cxn modelId="{92F562A5-2EA1-42C5-A05F-2367AE5AD975}" type="presOf" srcId="{2E818E1B-1D01-4F46-85DA-0FA2DAC68AF7}" destId="{0228FA93-07B5-485B-AAAE-3EB5F76A5324}" srcOrd="0" destOrd="0" presId="urn:microsoft.com/office/officeart/2018/2/layout/IconVerticalSolidList"/>
    <dgm:cxn modelId="{DEAB1EC6-96AE-4B8B-A5B2-31B0C9CC8E43}" srcId="{2E818E1B-1D01-4F46-85DA-0FA2DAC68AF7}" destId="{69802979-4483-49D1-9F7A-7737D3AF8991}" srcOrd="6" destOrd="0" parTransId="{3D0AD9AF-E141-477D-A45C-62EAC070B0D7}" sibTransId="{FDCA76BB-15A4-49C6-8A39-5C82B2C38F09}"/>
    <dgm:cxn modelId="{2BF0E7F0-9566-435D-BAE3-560BA33DE206}" type="presOf" srcId="{02A472CA-BBED-4988-BE68-D8821D288A96}" destId="{FCF30E17-2664-4B11-98CC-4980CB136775}" srcOrd="0" destOrd="0" presId="urn:microsoft.com/office/officeart/2018/2/layout/IconVerticalSolidList"/>
    <dgm:cxn modelId="{9F22CDF3-412F-4214-A6F6-B452DE608FA9}" srcId="{2E818E1B-1D01-4F46-85DA-0FA2DAC68AF7}" destId="{02A472CA-BBED-4988-BE68-D8821D288A96}" srcOrd="4" destOrd="0" parTransId="{AB80CCE4-32AC-4CF4-AB95-D711651DB866}" sibTransId="{0D3F8A6C-8E88-41D8-93D2-62AD5A5D766F}"/>
    <dgm:cxn modelId="{798BD766-162A-4646-A802-8D8843164A3B}" type="presParOf" srcId="{0228FA93-07B5-485B-AAAE-3EB5F76A5324}" destId="{8CD64A59-7FB8-4890-9769-8C36B4F9BE98}" srcOrd="0" destOrd="0" presId="urn:microsoft.com/office/officeart/2018/2/layout/IconVerticalSolidList"/>
    <dgm:cxn modelId="{9D814CD0-2C0E-4FDC-B9FA-D3F028B04C6C}" type="presParOf" srcId="{8CD64A59-7FB8-4890-9769-8C36B4F9BE98}" destId="{0D532694-1BDD-48CA-81E3-235168CE9F92}" srcOrd="0" destOrd="0" presId="urn:microsoft.com/office/officeart/2018/2/layout/IconVerticalSolidList"/>
    <dgm:cxn modelId="{5BF1B22E-12BD-42F3-A177-37AD83BA49AE}" type="presParOf" srcId="{8CD64A59-7FB8-4890-9769-8C36B4F9BE98}" destId="{2488B8E4-D0A5-4646-A01E-C31B9E514BD3}" srcOrd="1" destOrd="0" presId="urn:microsoft.com/office/officeart/2018/2/layout/IconVerticalSolidList"/>
    <dgm:cxn modelId="{60A69076-B76B-41FD-8182-A51BFA570D18}" type="presParOf" srcId="{8CD64A59-7FB8-4890-9769-8C36B4F9BE98}" destId="{88D0C332-DBF2-4488-914E-E7C0C1C3EC45}" srcOrd="2" destOrd="0" presId="urn:microsoft.com/office/officeart/2018/2/layout/IconVerticalSolidList"/>
    <dgm:cxn modelId="{FD29E180-4EF1-4457-9F39-9476B96C50B6}" type="presParOf" srcId="{8CD64A59-7FB8-4890-9769-8C36B4F9BE98}" destId="{BA394E63-E2A9-40B8-A5A0-3267F2DED2A7}" srcOrd="3" destOrd="0" presId="urn:microsoft.com/office/officeart/2018/2/layout/IconVerticalSolidList"/>
    <dgm:cxn modelId="{C4433211-AC3B-4C16-9EBD-1E802B8D13B1}" type="presParOf" srcId="{0228FA93-07B5-485B-AAAE-3EB5F76A5324}" destId="{102807FB-0829-4DDC-8A0A-7EEC2CBA27B9}" srcOrd="1" destOrd="0" presId="urn:microsoft.com/office/officeart/2018/2/layout/IconVerticalSolidList"/>
    <dgm:cxn modelId="{AB7209DF-40F2-4C77-91C2-551C6FEBDFA1}" type="presParOf" srcId="{0228FA93-07B5-485B-AAAE-3EB5F76A5324}" destId="{1682FDF8-311F-4390-BF9B-77A1270F27C1}" srcOrd="2" destOrd="0" presId="urn:microsoft.com/office/officeart/2018/2/layout/IconVerticalSolidList"/>
    <dgm:cxn modelId="{247A1F0F-A209-4519-8B31-5C8AE6F6781A}" type="presParOf" srcId="{1682FDF8-311F-4390-BF9B-77A1270F27C1}" destId="{F7FDF78F-9911-49E2-AEFD-33FA08922BE8}" srcOrd="0" destOrd="0" presId="urn:microsoft.com/office/officeart/2018/2/layout/IconVerticalSolidList"/>
    <dgm:cxn modelId="{D5911447-03C2-48CF-9AAD-73BC3190E909}" type="presParOf" srcId="{1682FDF8-311F-4390-BF9B-77A1270F27C1}" destId="{7C25FB76-C34B-46BB-A5E6-BC28C55584AC}" srcOrd="1" destOrd="0" presId="urn:microsoft.com/office/officeart/2018/2/layout/IconVerticalSolidList"/>
    <dgm:cxn modelId="{9636CC81-19E7-414A-864F-A6BD42588AC3}" type="presParOf" srcId="{1682FDF8-311F-4390-BF9B-77A1270F27C1}" destId="{77B70C97-E641-4DD3-97D4-1741243A58EE}" srcOrd="2" destOrd="0" presId="urn:microsoft.com/office/officeart/2018/2/layout/IconVerticalSolidList"/>
    <dgm:cxn modelId="{C787AB18-4E39-4894-A1FE-7EB36B0315CF}" type="presParOf" srcId="{1682FDF8-311F-4390-BF9B-77A1270F27C1}" destId="{BD70439C-7519-4DFB-892E-06CBDBA01EE0}" srcOrd="3" destOrd="0" presId="urn:microsoft.com/office/officeart/2018/2/layout/IconVerticalSolidList"/>
    <dgm:cxn modelId="{C3F420CA-6D62-4C75-BA73-940E2CBC9FB3}" type="presParOf" srcId="{0228FA93-07B5-485B-AAAE-3EB5F76A5324}" destId="{679082EB-CF54-431A-9A4A-6EAD498EE031}" srcOrd="3" destOrd="0" presId="urn:microsoft.com/office/officeart/2018/2/layout/IconVerticalSolidList"/>
    <dgm:cxn modelId="{C9A39C99-1889-4DE6-BDDF-C9F275C201E4}" type="presParOf" srcId="{0228FA93-07B5-485B-AAAE-3EB5F76A5324}" destId="{46DA3650-A616-40FA-9CC5-6EB813F9470E}" srcOrd="4" destOrd="0" presId="urn:microsoft.com/office/officeart/2018/2/layout/IconVerticalSolidList"/>
    <dgm:cxn modelId="{8FCE9A0D-BB1E-41F9-9FF0-1A86928E64F8}" type="presParOf" srcId="{46DA3650-A616-40FA-9CC5-6EB813F9470E}" destId="{CDD739FA-F2F3-4FD2-BBDC-3B022973788C}" srcOrd="0" destOrd="0" presId="urn:microsoft.com/office/officeart/2018/2/layout/IconVerticalSolidList"/>
    <dgm:cxn modelId="{DD52468A-83CE-4DC2-A596-F14A0B730490}" type="presParOf" srcId="{46DA3650-A616-40FA-9CC5-6EB813F9470E}" destId="{2B54D93F-B895-4B7E-B2BF-1BED241CB538}" srcOrd="1" destOrd="0" presId="urn:microsoft.com/office/officeart/2018/2/layout/IconVerticalSolidList"/>
    <dgm:cxn modelId="{949B9F58-CA5E-407D-A76A-F87F0E863B4B}" type="presParOf" srcId="{46DA3650-A616-40FA-9CC5-6EB813F9470E}" destId="{32E19812-1A48-4B06-BED3-91E11BAECE09}" srcOrd="2" destOrd="0" presId="urn:microsoft.com/office/officeart/2018/2/layout/IconVerticalSolidList"/>
    <dgm:cxn modelId="{2863AE11-91C6-40DF-85BA-34C9C5CF7BC9}" type="presParOf" srcId="{46DA3650-A616-40FA-9CC5-6EB813F9470E}" destId="{96C99E42-79A5-4548-8C0A-215BD071D28E}" srcOrd="3" destOrd="0" presId="urn:microsoft.com/office/officeart/2018/2/layout/IconVerticalSolidList"/>
    <dgm:cxn modelId="{110DF7EB-5164-495B-B1AB-55485FAFCBFA}" type="presParOf" srcId="{0228FA93-07B5-485B-AAAE-3EB5F76A5324}" destId="{CD7B3578-5A96-42F1-97EA-9B05EAC776FC}" srcOrd="5" destOrd="0" presId="urn:microsoft.com/office/officeart/2018/2/layout/IconVerticalSolidList"/>
    <dgm:cxn modelId="{F9BD2965-3B93-4982-916F-BA87658140AD}" type="presParOf" srcId="{0228FA93-07B5-485B-AAAE-3EB5F76A5324}" destId="{0C2AF17D-8E52-4FEF-8C71-1D1D6D28F071}" srcOrd="6" destOrd="0" presId="urn:microsoft.com/office/officeart/2018/2/layout/IconVerticalSolidList"/>
    <dgm:cxn modelId="{4E1BBB32-5598-42D2-BE15-AC48BDD191C9}" type="presParOf" srcId="{0C2AF17D-8E52-4FEF-8C71-1D1D6D28F071}" destId="{4E80E51A-D35F-4D64-90A1-FBB44EE84EA8}" srcOrd="0" destOrd="0" presId="urn:microsoft.com/office/officeart/2018/2/layout/IconVerticalSolidList"/>
    <dgm:cxn modelId="{FBDCB4FC-6661-4B93-B782-6D60CAF50155}" type="presParOf" srcId="{0C2AF17D-8E52-4FEF-8C71-1D1D6D28F071}" destId="{6B3E311F-96E4-4644-97CD-D57CB4F65EBF}" srcOrd="1" destOrd="0" presId="urn:microsoft.com/office/officeart/2018/2/layout/IconVerticalSolidList"/>
    <dgm:cxn modelId="{AC183AC8-6E2B-48A6-9626-19F2443465CB}" type="presParOf" srcId="{0C2AF17D-8E52-4FEF-8C71-1D1D6D28F071}" destId="{ACF0FF61-9664-44DF-916D-67ACB5AE13A1}" srcOrd="2" destOrd="0" presId="urn:microsoft.com/office/officeart/2018/2/layout/IconVerticalSolidList"/>
    <dgm:cxn modelId="{B264D524-6EB5-495C-975A-158FC0CBBF17}" type="presParOf" srcId="{0C2AF17D-8E52-4FEF-8C71-1D1D6D28F071}" destId="{3CC64E30-7C6A-411F-8656-5045DE88FA4B}" srcOrd="3" destOrd="0" presId="urn:microsoft.com/office/officeart/2018/2/layout/IconVerticalSolidList"/>
    <dgm:cxn modelId="{D712742D-8B4B-471C-B6FF-1357869B4F13}" type="presParOf" srcId="{0228FA93-07B5-485B-AAAE-3EB5F76A5324}" destId="{8226ED9F-B440-46FF-B29C-C47933DF0D91}" srcOrd="7" destOrd="0" presId="urn:microsoft.com/office/officeart/2018/2/layout/IconVerticalSolidList"/>
    <dgm:cxn modelId="{9053EDFB-962A-4084-8782-84365A907D86}" type="presParOf" srcId="{0228FA93-07B5-485B-AAAE-3EB5F76A5324}" destId="{E47FE962-8439-4264-9F27-F8672AB8FC05}" srcOrd="8" destOrd="0" presId="urn:microsoft.com/office/officeart/2018/2/layout/IconVerticalSolidList"/>
    <dgm:cxn modelId="{148884A3-D74F-4CB1-B243-899E24BDD632}" type="presParOf" srcId="{E47FE962-8439-4264-9F27-F8672AB8FC05}" destId="{5B205B8F-ECC2-4913-B70A-4B1658601758}" srcOrd="0" destOrd="0" presId="urn:microsoft.com/office/officeart/2018/2/layout/IconVerticalSolidList"/>
    <dgm:cxn modelId="{316BD55F-6F9C-44E8-AA78-FB999FF4F3BB}" type="presParOf" srcId="{E47FE962-8439-4264-9F27-F8672AB8FC05}" destId="{AC1E4A7B-559C-4FAE-A278-0443231D4FAB}" srcOrd="1" destOrd="0" presId="urn:microsoft.com/office/officeart/2018/2/layout/IconVerticalSolidList"/>
    <dgm:cxn modelId="{6E4B23D9-CE2D-46DD-9C4C-7CC6611EF946}" type="presParOf" srcId="{E47FE962-8439-4264-9F27-F8672AB8FC05}" destId="{EB536D86-3CE1-415E-A423-90D25D057C9C}" srcOrd="2" destOrd="0" presId="urn:microsoft.com/office/officeart/2018/2/layout/IconVerticalSolidList"/>
    <dgm:cxn modelId="{C028CBC2-176A-4F8E-B742-28410E6D218D}" type="presParOf" srcId="{E47FE962-8439-4264-9F27-F8672AB8FC05}" destId="{FCF30E17-2664-4B11-98CC-4980CB136775}" srcOrd="3" destOrd="0" presId="urn:microsoft.com/office/officeart/2018/2/layout/IconVerticalSolidList"/>
    <dgm:cxn modelId="{2859460C-5150-4532-BB6D-BAB2D538980C}" type="presParOf" srcId="{0228FA93-07B5-485B-AAAE-3EB5F76A5324}" destId="{17B28811-1DAA-4F9B-ADB4-BC3587C5B36B}" srcOrd="9" destOrd="0" presId="urn:microsoft.com/office/officeart/2018/2/layout/IconVerticalSolidList"/>
    <dgm:cxn modelId="{AD19129B-2098-423B-8DE8-9CD527A75E5A}" type="presParOf" srcId="{0228FA93-07B5-485B-AAAE-3EB5F76A5324}" destId="{5F86730E-9B95-4AD0-B61E-F75C8AE90B8C}" srcOrd="10" destOrd="0" presId="urn:microsoft.com/office/officeart/2018/2/layout/IconVerticalSolidList"/>
    <dgm:cxn modelId="{FFDF16FB-7EDC-460B-8613-6288B9CEE182}" type="presParOf" srcId="{5F86730E-9B95-4AD0-B61E-F75C8AE90B8C}" destId="{2D47E44D-8785-4C9C-843D-735FD466287B}" srcOrd="0" destOrd="0" presId="urn:microsoft.com/office/officeart/2018/2/layout/IconVerticalSolidList"/>
    <dgm:cxn modelId="{78D64713-6781-4D28-8C38-97098AC633DD}" type="presParOf" srcId="{5F86730E-9B95-4AD0-B61E-F75C8AE90B8C}" destId="{E5C88E01-1F7D-42B7-885D-97AD88B2F743}" srcOrd="1" destOrd="0" presId="urn:microsoft.com/office/officeart/2018/2/layout/IconVerticalSolidList"/>
    <dgm:cxn modelId="{4A231B54-2047-468F-886F-1C68F6D2E432}" type="presParOf" srcId="{5F86730E-9B95-4AD0-B61E-F75C8AE90B8C}" destId="{45FF4ED5-7310-4F1B-A830-EB2525E5C93E}" srcOrd="2" destOrd="0" presId="urn:microsoft.com/office/officeart/2018/2/layout/IconVerticalSolidList"/>
    <dgm:cxn modelId="{B6D2EBA7-B94F-4B0F-A32D-A90F857A87C1}" type="presParOf" srcId="{5F86730E-9B95-4AD0-B61E-F75C8AE90B8C}" destId="{53BB28E3-A7E5-41E3-A448-CFFAB7C08F8F}" srcOrd="3" destOrd="0" presId="urn:microsoft.com/office/officeart/2018/2/layout/IconVerticalSolidList"/>
    <dgm:cxn modelId="{1E8FB73E-E601-4A87-A56E-C045DF6A4F32}" type="presParOf" srcId="{0228FA93-07B5-485B-AAAE-3EB5F76A5324}" destId="{B3A40473-F170-4CFE-968C-F80B7FE613B1}" srcOrd="11" destOrd="0" presId="urn:microsoft.com/office/officeart/2018/2/layout/IconVerticalSolidList"/>
    <dgm:cxn modelId="{B6CFE71B-0E2B-47F1-9962-8AFCC07DE9BA}" type="presParOf" srcId="{0228FA93-07B5-485B-AAAE-3EB5F76A5324}" destId="{0A8AD30B-64A7-4FB8-B9B2-1A84E222F666}" srcOrd="12" destOrd="0" presId="urn:microsoft.com/office/officeart/2018/2/layout/IconVerticalSolidList"/>
    <dgm:cxn modelId="{A381F623-9890-42F9-8B16-A227389D1D06}" type="presParOf" srcId="{0A8AD30B-64A7-4FB8-B9B2-1A84E222F666}" destId="{93525609-EF13-48EE-A556-638B371B17C0}" srcOrd="0" destOrd="0" presId="urn:microsoft.com/office/officeart/2018/2/layout/IconVerticalSolidList"/>
    <dgm:cxn modelId="{ABA7C619-6FE5-4798-ACF4-29E06A5E2C13}" type="presParOf" srcId="{0A8AD30B-64A7-4FB8-B9B2-1A84E222F666}" destId="{D5FC121E-FCAE-4755-8D18-C77F08F0B35F}" srcOrd="1" destOrd="0" presId="urn:microsoft.com/office/officeart/2018/2/layout/IconVerticalSolidList"/>
    <dgm:cxn modelId="{FDBDBEF0-7430-425C-B262-6BE00FA5340F}" type="presParOf" srcId="{0A8AD30B-64A7-4FB8-B9B2-1A84E222F666}" destId="{0939888D-47BA-4FDB-A429-57EBA649536A}" srcOrd="2" destOrd="0" presId="urn:microsoft.com/office/officeart/2018/2/layout/IconVerticalSolidList"/>
    <dgm:cxn modelId="{98A260E4-78FD-4347-AD37-50EAD31B247C}" type="presParOf" srcId="{0A8AD30B-64A7-4FB8-B9B2-1A84E222F666}" destId="{3A4E3E45-8EB9-4838-82FC-D99E444DAFFC}" srcOrd="3" destOrd="0" presId="urn:microsoft.com/office/officeart/2018/2/layout/IconVerticalSolidList"/>
    <dgm:cxn modelId="{4E9702F5-5750-4D1F-B17D-69DAABECAB7A}" type="presParOf" srcId="{0228FA93-07B5-485B-AAAE-3EB5F76A5324}" destId="{30B98841-FDD1-4D00-BDA0-5AF22E15B6D9}" srcOrd="13" destOrd="0" presId="urn:microsoft.com/office/officeart/2018/2/layout/IconVerticalSolidList"/>
    <dgm:cxn modelId="{59F8BBA1-DE02-4CD9-8314-75EF40795EF0}" type="presParOf" srcId="{0228FA93-07B5-485B-AAAE-3EB5F76A5324}" destId="{9CC86924-0030-4CBD-987D-E2ABF746FC90}" srcOrd="14" destOrd="0" presId="urn:microsoft.com/office/officeart/2018/2/layout/IconVerticalSolidList"/>
    <dgm:cxn modelId="{42ECD6C8-56C2-447A-B97B-1610252E047A}" type="presParOf" srcId="{9CC86924-0030-4CBD-987D-E2ABF746FC90}" destId="{B8D00816-38BD-4F88-BC9F-EB4E7443DE68}" srcOrd="0" destOrd="0" presId="urn:microsoft.com/office/officeart/2018/2/layout/IconVerticalSolidList"/>
    <dgm:cxn modelId="{B11DC175-79AD-494F-B952-BA94CEC2AF04}" type="presParOf" srcId="{9CC86924-0030-4CBD-987D-E2ABF746FC90}" destId="{46600DE3-243B-4A59-875B-F411B4B8850B}" srcOrd="1" destOrd="0" presId="urn:microsoft.com/office/officeart/2018/2/layout/IconVerticalSolidList"/>
    <dgm:cxn modelId="{4F596272-0EBF-45ED-A0B7-0CD52DF14AD7}" type="presParOf" srcId="{9CC86924-0030-4CBD-987D-E2ABF746FC90}" destId="{E1E06D34-4B07-43B3-B2F8-91713885BA64}" srcOrd="2" destOrd="0" presId="urn:microsoft.com/office/officeart/2018/2/layout/IconVerticalSolidList"/>
    <dgm:cxn modelId="{69E4C06A-C741-482C-AA13-CDD931664F0E}" type="presParOf" srcId="{9CC86924-0030-4CBD-987D-E2ABF746FC90}" destId="{C8D4EEFB-32A8-46E3-8C9F-32D56B528C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F79FA9-8295-480E-B10E-371E70691A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92D6C3-8CD6-490C-B841-FD34EEB0DF62}">
      <dgm:prSet/>
      <dgm:spPr/>
      <dgm:t>
        <a:bodyPr/>
        <a:lstStyle/>
        <a:p>
          <a:r>
            <a:rPr lang="en-GB" baseline="0"/>
            <a:t>The Binomial Lattice:</a:t>
          </a:r>
          <a:endParaRPr lang="en-US"/>
        </a:p>
      </dgm:t>
    </dgm:pt>
    <dgm:pt modelId="{945736F6-FED2-4D89-828D-4DEFDA840B26}" type="parTrans" cxnId="{F44AEDF7-99E2-43AF-B150-1C137A28AFD6}">
      <dgm:prSet/>
      <dgm:spPr/>
      <dgm:t>
        <a:bodyPr/>
        <a:lstStyle/>
        <a:p>
          <a:endParaRPr lang="en-US"/>
        </a:p>
      </dgm:t>
    </dgm:pt>
    <dgm:pt modelId="{E7212583-BDC9-48C0-9027-C94376F236C4}" type="sibTrans" cxnId="{F44AEDF7-99E2-43AF-B150-1C137A28AFD6}">
      <dgm:prSet/>
      <dgm:spPr/>
      <dgm:t>
        <a:bodyPr/>
        <a:lstStyle/>
        <a:p>
          <a:endParaRPr lang="en-US"/>
        </a:p>
      </dgm:t>
    </dgm:pt>
    <dgm:pt modelId="{6404704E-F6DC-428D-8324-78776CE98780}">
      <dgm:prSet/>
      <dgm:spPr/>
      <dgm:t>
        <a:bodyPr/>
        <a:lstStyle/>
        <a:p>
          <a:r>
            <a:rPr lang="en-GB" baseline="0" dirty="0"/>
            <a:t>Used for valuation of American Options (if company is paying dividends) and for convertible loan notes</a:t>
          </a:r>
          <a:endParaRPr lang="en-US" dirty="0"/>
        </a:p>
      </dgm:t>
    </dgm:pt>
    <dgm:pt modelId="{D7939BC1-9C59-40E0-A4FD-95CDF1D0C70B}" type="parTrans" cxnId="{B704F034-0C25-40DC-8E31-31BBC72192C9}">
      <dgm:prSet/>
      <dgm:spPr/>
      <dgm:t>
        <a:bodyPr/>
        <a:lstStyle/>
        <a:p>
          <a:endParaRPr lang="en-US"/>
        </a:p>
      </dgm:t>
    </dgm:pt>
    <dgm:pt modelId="{B01E92E2-CC4D-4552-BC54-35E4B009C8F0}" type="sibTrans" cxnId="{B704F034-0C25-40DC-8E31-31BBC72192C9}">
      <dgm:prSet/>
      <dgm:spPr/>
      <dgm:t>
        <a:bodyPr/>
        <a:lstStyle/>
        <a:p>
          <a:endParaRPr lang="en-US"/>
        </a:p>
      </dgm:t>
    </dgm:pt>
    <dgm:pt modelId="{AC61FB3C-6B27-4FB9-B636-BA2A71C7715D}">
      <dgm:prSet/>
      <dgm:spPr/>
      <dgm:t>
        <a:bodyPr/>
        <a:lstStyle/>
        <a:p>
          <a:r>
            <a:rPr lang="en-GB" baseline="0"/>
            <a:t>A glimpse into the inner workings of BSOPM</a:t>
          </a:r>
          <a:endParaRPr lang="en-US"/>
        </a:p>
      </dgm:t>
    </dgm:pt>
    <dgm:pt modelId="{417A31FD-FF6D-4392-AB8E-63C58863C051}" type="parTrans" cxnId="{C67344C6-7A72-497C-A918-9F32BAFB1CFE}">
      <dgm:prSet/>
      <dgm:spPr/>
      <dgm:t>
        <a:bodyPr/>
        <a:lstStyle/>
        <a:p>
          <a:endParaRPr lang="en-US"/>
        </a:p>
      </dgm:t>
    </dgm:pt>
    <dgm:pt modelId="{6624BB4A-2162-4481-AC02-AD92EE55E6C2}" type="sibTrans" cxnId="{C67344C6-7A72-497C-A918-9F32BAFB1CFE}">
      <dgm:prSet/>
      <dgm:spPr/>
      <dgm:t>
        <a:bodyPr/>
        <a:lstStyle/>
        <a:p>
          <a:endParaRPr lang="en-US"/>
        </a:p>
      </dgm:t>
    </dgm:pt>
    <dgm:pt modelId="{84E1A5B9-7B36-432A-8F67-2B9DFF9CB7AF}">
      <dgm:prSet/>
      <dgm:spPr/>
      <dgm:t>
        <a:bodyPr/>
        <a:lstStyle/>
        <a:p>
          <a:r>
            <a:rPr lang="en-GB" baseline="0"/>
            <a:t>Start with share price</a:t>
          </a:r>
          <a:endParaRPr lang="en-US"/>
        </a:p>
      </dgm:t>
    </dgm:pt>
    <dgm:pt modelId="{5BA09E7C-68F9-40F0-B576-8815F8CFE9E8}" type="parTrans" cxnId="{53A7E1C6-1385-4F6A-A9B1-BE5FA1012B0C}">
      <dgm:prSet/>
      <dgm:spPr/>
      <dgm:t>
        <a:bodyPr/>
        <a:lstStyle/>
        <a:p>
          <a:endParaRPr lang="en-US"/>
        </a:p>
      </dgm:t>
    </dgm:pt>
    <dgm:pt modelId="{8C1529E8-B3B1-4D1C-B8F4-E92604350768}" type="sibTrans" cxnId="{53A7E1C6-1385-4F6A-A9B1-BE5FA1012B0C}">
      <dgm:prSet/>
      <dgm:spPr/>
      <dgm:t>
        <a:bodyPr/>
        <a:lstStyle/>
        <a:p>
          <a:endParaRPr lang="en-US"/>
        </a:p>
      </dgm:t>
    </dgm:pt>
    <dgm:pt modelId="{E35ECBAB-9858-47EC-9234-EA6CF6A17F7D}">
      <dgm:prSet/>
      <dgm:spPr/>
      <dgm:t>
        <a:bodyPr/>
        <a:lstStyle/>
        <a:p>
          <a:r>
            <a:rPr lang="en-GB" baseline="0" dirty="0"/>
            <a:t>Price moves up or down on each step </a:t>
          </a:r>
          <a:endParaRPr lang="en-US" dirty="0"/>
        </a:p>
      </dgm:t>
    </dgm:pt>
    <dgm:pt modelId="{D80240E8-D042-426B-AD17-7E6943984098}" type="parTrans" cxnId="{E09407EB-840E-472A-88D2-8DF50BE5E8D0}">
      <dgm:prSet/>
      <dgm:spPr/>
      <dgm:t>
        <a:bodyPr/>
        <a:lstStyle/>
        <a:p>
          <a:endParaRPr lang="en-US"/>
        </a:p>
      </dgm:t>
    </dgm:pt>
    <dgm:pt modelId="{327E3B6E-2663-4C90-BAC6-AE9A37965457}" type="sibTrans" cxnId="{E09407EB-840E-472A-88D2-8DF50BE5E8D0}">
      <dgm:prSet/>
      <dgm:spPr/>
      <dgm:t>
        <a:bodyPr/>
        <a:lstStyle/>
        <a:p>
          <a:endParaRPr lang="en-US"/>
        </a:p>
      </dgm:t>
    </dgm:pt>
    <dgm:pt modelId="{9567341D-1336-4FD5-9525-5A8AC1B18D10}">
      <dgm:prSet/>
      <dgm:spPr/>
      <dgm:t>
        <a:bodyPr/>
        <a:lstStyle/>
        <a:p>
          <a:r>
            <a:rPr lang="en-US" dirty="0"/>
            <a:t>In  the example there are ten steps</a:t>
          </a:r>
        </a:p>
      </dgm:t>
    </dgm:pt>
    <dgm:pt modelId="{54B0D75B-664F-4562-9919-83B31F3C7FCE}" type="parTrans" cxnId="{019E1CDA-AFAB-4854-8F3D-1501FD345627}">
      <dgm:prSet/>
      <dgm:spPr/>
      <dgm:t>
        <a:bodyPr/>
        <a:lstStyle/>
        <a:p>
          <a:endParaRPr lang="en-GB"/>
        </a:p>
      </dgm:t>
    </dgm:pt>
    <dgm:pt modelId="{478B301B-4E9D-42E3-9958-3F6C5E296FE2}" type="sibTrans" cxnId="{019E1CDA-AFAB-4854-8F3D-1501FD345627}">
      <dgm:prSet/>
      <dgm:spPr/>
      <dgm:t>
        <a:bodyPr/>
        <a:lstStyle/>
        <a:p>
          <a:endParaRPr lang="en-GB"/>
        </a:p>
      </dgm:t>
    </dgm:pt>
    <dgm:pt modelId="{47DB59E4-B498-48D3-8307-B2A314179A6F}" type="pres">
      <dgm:prSet presAssocID="{F3F79FA9-8295-480E-B10E-371E70691A57}" presName="linear" presStyleCnt="0">
        <dgm:presLayoutVars>
          <dgm:animLvl val="lvl"/>
          <dgm:resizeHandles val="exact"/>
        </dgm:presLayoutVars>
      </dgm:prSet>
      <dgm:spPr/>
    </dgm:pt>
    <dgm:pt modelId="{22C678B4-D567-46BF-849A-004F8107CE00}" type="pres">
      <dgm:prSet presAssocID="{9592D6C3-8CD6-490C-B841-FD34EEB0DF62}" presName="parentText" presStyleLbl="node1" presStyleIdx="0" presStyleCnt="1">
        <dgm:presLayoutVars>
          <dgm:chMax val="0"/>
          <dgm:bulletEnabled val="1"/>
        </dgm:presLayoutVars>
      </dgm:prSet>
      <dgm:spPr/>
    </dgm:pt>
    <dgm:pt modelId="{8B8A6022-84EC-4D4B-A0F1-685A95F6148B}" type="pres">
      <dgm:prSet presAssocID="{9592D6C3-8CD6-490C-B841-FD34EEB0DF62}" presName="childText" presStyleLbl="revTx" presStyleIdx="0" presStyleCnt="1">
        <dgm:presLayoutVars>
          <dgm:bulletEnabled val="1"/>
        </dgm:presLayoutVars>
      </dgm:prSet>
      <dgm:spPr/>
    </dgm:pt>
  </dgm:ptLst>
  <dgm:cxnLst>
    <dgm:cxn modelId="{BB499930-3EF2-4C40-AACE-BF35A93BC1F9}" type="presOf" srcId="{AC61FB3C-6B27-4FB9-B636-BA2A71C7715D}" destId="{8B8A6022-84EC-4D4B-A0F1-685A95F6148B}" srcOrd="0" destOrd="1" presId="urn:microsoft.com/office/officeart/2005/8/layout/vList2"/>
    <dgm:cxn modelId="{56BBBD33-7334-4595-9295-EDA234238391}" type="presOf" srcId="{9592D6C3-8CD6-490C-B841-FD34EEB0DF62}" destId="{22C678B4-D567-46BF-849A-004F8107CE00}" srcOrd="0" destOrd="0" presId="urn:microsoft.com/office/officeart/2005/8/layout/vList2"/>
    <dgm:cxn modelId="{B704F034-0C25-40DC-8E31-31BBC72192C9}" srcId="{9592D6C3-8CD6-490C-B841-FD34EEB0DF62}" destId="{6404704E-F6DC-428D-8324-78776CE98780}" srcOrd="0" destOrd="0" parTransId="{D7939BC1-9C59-40E0-A4FD-95CDF1D0C70B}" sibTransId="{B01E92E2-CC4D-4552-BC54-35E4B009C8F0}"/>
    <dgm:cxn modelId="{A248DE36-052D-4AAD-B183-22D4F3C39A59}" type="presOf" srcId="{6404704E-F6DC-428D-8324-78776CE98780}" destId="{8B8A6022-84EC-4D4B-A0F1-685A95F6148B}" srcOrd="0" destOrd="0" presId="urn:microsoft.com/office/officeart/2005/8/layout/vList2"/>
    <dgm:cxn modelId="{B66D0C8F-10D7-47E2-8ED9-EBD44A17E646}" type="presOf" srcId="{84E1A5B9-7B36-432A-8F67-2B9DFF9CB7AF}" destId="{8B8A6022-84EC-4D4B-A0F1-685A95F6148B}" srcOrd="0" destOrd="2" presId="urn:microsoft.com/office/officeart/2005/8/layout/vList2"/>
    <dgm:cxn modelId="{887CA7C1-E399-4098-BA27-C77875F121C2}" type="presOf" srcId="{F3F79FA9-8295-480E-B10E-371E70691A57}" destId="{47DB59E4-B498-48D3-8307-B2A314179A6F}" srcOrd="0" destOrd="0" presId="urn:microsoft.com/office/officeart/2005/8/layout/vList2"/>
    <dgm:cxn modelId="{C67344C6-7A72-497C-A918-9F32BAFB1CFE}" srcId="{9592D6C3-8CD6-490C-B841-FD34EEB0DF62}" destId="{AC61FB3C-6B27-4FB9-B636-BA2A71C7715D}" srcOrd="1" destOrd="0" parTransId="{417A31FD-FF6D-4392-AB8E-63C58863C051}" sibTransId="{6624BB4A-2162-4481-AC02-AD92EE55E6C2}"/>
    <dgm:cxn modelId="{53A7E1C6-1385-4F6A-A9B1-BE5FA1012B0C}" srcId="{9592D6C3-8CD6-490C-B841-FD34EEB0DF62}" destId="{84E1A5B9-7B36-432A-8F67-2B9DFF9CB7AF}" srcOrd="2" destOrd="0" parTransId="{5BA09E7C-68F9-40F0-B576-8815F8CFE9E8}" sibTransId="{8C1529E8-B3B1-4D1C-B8F4-E92604350768}"/>
    <dgm:cxn modelId="{DBC98BD9-5912-47EF-AA58-D1F2F89167F4}" type="presOf" srcId="{9567341D-1336-4FD5-9525-5A8AC1B18D10}" destId="{8B8A6022-84EC-4D4B-A0F1-685A95F6148B}" srcOrd="0" destOrd="4" presId="urn:microsoft.com/office/officeart/2005/8/layout/vList2"/>
    <dgm:cxn modelId="{019E1CDA-AFAB-4854-8F3D-1501FD345627}" srcId="{9592D6C3-8CD6-490C-B841-FD34EEB0DF62}" destId="{9567341D-1336-4FD5-9525-5A8AC1B18D10}" srcOrd="4" destOrd="0" parTransId="{54B0D75B-664F-4562-9919-83B31F3C7FCE}" sibTransId="{478B301B-4E9D-42E3-9958-3F6C5E296FE2}"/>
    <dgm:cxn modelId="{83C2E6E1-A244-4FCB-9680-2CD443C8C095}" type="presOf" srcId="{E35ECBAB-9858-47EC-9234-EA6CF6A17F7D}" destId="{8B8A6022-84EC-4D4B-A0F1-685A95F6148B}" srcOrd="0" destOrd="3" presId="urn:microsoft.com/office/officeart/2005/8/layout/vList2"/>
    <dgm:cxn modelId="{E09407EB-840E-472A-88D2-8DF50BE5E8D0}" srcId="{9592D6C3-8CD6-490C-B841-FD34EEB0DF62}" destId="{E35ECBAB-9858-47EC-9234-EA6CF6A17F7D}" srcOrd="3" destOrd="0" parTransId="{D80240E8-D042-426B-AD17-7E6943984098}" sibTransId="{327E3B6E-2663-4C90-BAC6-AE9A37965457}"/>
    <dgm:cxn modelId="{F44AEDF7-99E2-43AF-B150-1C137A28AFD6}" srcId="{F3F79FA9-8295-480E-B10E-371E70691A57}" destId="{9592D6C3-8CD6-490C-B841-FD34EEB0DF62}" srcOrd="0" destOrd="0" parTransId="{945736F6-FED2-4D89-828D-4DEFDA840B26}" sibTransId="{E7212583-BDC9-48C0-9027-C94376F236C4}"/>
    <dgm:cxn modelId="{55D2A537-79C0-4380-9E99-E69C45BD0FD6}" type="presParOf" srcId="{47DB59E4-B498-48D3-8307-B2A314179A6F}" destId="{22C678B4-D567-46BF-849A-004F8107CE00}" srcOrd="0" destOrd="0" presId="urn:microsoft.com/office/officeart/2005/8/layout/vList2"/>
    <dgm:cxn modelId="{E4579508-CA79-4107-B720-F410A10AD599}" type="presParOf" srcId="{47DB59E4-B498-48D3-8307-B2A314179A6F}" destId="{8B8A6022-84EC-4D4B-A0F1-685A95F6148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8DEA4C-778E-4711-8C8A-97F1F3BC93A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938BEBD-DDC9-4EDC-BB6F-B2B83480759F}">
      <dgm:prSet/>
      <dgm:spPr>
        <a:solidFill>
          <a:srgbClr val="FF9700"/>
        </a:solidFill>
      </dgm:spPr>
      <dgm:t>
        <a:bodyPr/>
        <a:lstStyle/>
        <a:p>
          <a:r>
            <a:rPr lang="en-GB"/>
            <a:t>e = exponential number 2.71828…</a:t>
          </a:r>
          <a:endParaRPr lang="en-US"/>
        </a:p>
      </dgm:t>
    </dgm:pt>
    <dgm:pt modelId="{7009EECF-DE7E-4A0D-A2DD-A25EF690C7D9}" type="parTrans" cxnId="{B86E9EAF-882C-4403-9AE4-8A32E623246E}">
      <dgm:prSet/>
      <dgm:spPr/>
      <dgm:t>
        <a:bodyPr/>
        <a:lstStyle/>
        <a:p>
          <a:endParaRPr lang="en-US"/>
        </a:p>
      </dgm:t>
    </dgm:pt>
    <dgm:pt modelId="{3CD19F73-83F3-4B23-9586-A9A3B5B77A8B}" type="sibTrans" cxnId="{B86E9EAF-882C-4403-9AE4-8A32E623246E}">
      <dgm:prSet/>
      <dgm:spPr/>
      <dgm:t>
        <a:bodyPr/>
        <a:lstStyle/>
        <a:p>
          <a:endParaRPr lang="en-US"/>
        </a:p>
      </dgm:t>
    </dgm:pt>
    <dgm:pt modelId="{7435C8F5-E430-4CFA-A7EB-B7BFE83BFA5C}">
      <dgm:prSet/>
      <dgm:spPr>
        <a:solidFill>
          <a:srgbClr val="FF9700"/>
        </a:solidFill>
      </dgm:spPr>
      <dgm:t>
        <a:bodyPr/>
        <a:lstStyle/>
        <a:p>
          <a:r>
            <a:rPr lang="en-GB"/>
            <a:t>σ = sigma = volatility</a:t>
          </a:r>
          <a:endParaRPr lang="en-US"/>
        </a:p>
      </dgm:t>
    </dgm:pt>
    <dgm:pt modelId="{A92B5BB6-FB71-456E-B525-4C9967CD953F}" type="parTrans" cxnId="{BEF70E91-9EDB-483D-8CE8-55FFE76C2A8A}">
      <dgm:prSet/>
      <dgm:spPr/>
      <dgm:t>
        <a:bodyPr/>
        <a:lstStyle/>
        <a:p>
          <a:endParaRPr lang="en-US"/>
        </a:p>
      </dgm:t>
    </dgm:pt>
    <dgm:pt modelId="{24EAA126-CC25-4B78-BA63-D57FEFC00526}" type="sibTrans" cxnId="{BEF70E91-9EDB-483D-8CE8-55FFE76C2A8A}">
      <dgm:prSet/>
      <dgm:spPr/>
      <dgm:t>
        <a:bodyPr/>
        <a:lstStyle/>
        <a:p>
          <a:endParaRPr lang="en-US"/>
        </a:p>
      </dgm:t>
    </dgm:pt>
    <dgm:pt modelId="{79DF0F63-A027-4628-B735-069BAA0F740C}">
      <dgm:prSet/>
      <dgm:spPr>
        <a:solidFill>
          <a:srgbClr val="FF9700"/>
        </a:solidFill>
      </dgm:spPr>
      <dgm:t>
        <a:bodyPr/>
        <a:lstStyle/>
        <a:p>
          <a:r>
            <a:rPr lang="en-GB"/>
            <a:t>t = time period in years</a:t>
          </a:r>
          <a:endParaRPr lang="en-US"/>
        </a:p>
      </dgm:t>
    </dgm:pt>
    <dgm:pt modelId="{A6505F00-7380-4728-B1BA-4007A0261E5F}" type="parTrans" cxnId="{A795141B-FB72-481E-B20C-B16527954248}">
      <dgm:prSet/>
      <dgm:spPr/>
      <dgm:t>
        <a:bodyPr/>
        <a:lstStyle/>
        <a:p>
          <a:endParaRPr lang="en-US"/>
        </a:p>
      </dgm:t>
    </dgm:pt>
    <dgm:pt modelId="{EADFC46F-5200-4F6E-AA0F-C7B7D3A72D2D}" type="sibTrans" cxnId="{A795141B-FB72-481E-B20C-B16527954248}">
      <dgm:prSet/>
      <dgm:spPr/>
      <dgm:t>
        <a:bodyPr/>
        <a:lstStyle/>
        <a:p>
          <a:endParaRPr lang="en-US"/>
        </a:p>
      </dgm:t>
    </dgm:pt>
    <dgm:pt modelId="{D10036E7-3F94-4706-82FB-8471F5DF97A1}">
      <dgm:prSet/>
      <dgm:spPr>
        <a:solidFill>
          <a:srgbClr val="FF9700"/>
        </a:solidFill>
      </dgm:spPr>
      <dgm:t>
        <a:bodyPr/>
        <a:lstStyle/>
        <a:p>
          <a:r>
            <a:rPr lang="en-GB" dirty="0"/>
            <a:t>n = number of steps in binomial expansion</a:t>
          </a:r>
          <a:endParaRPr lang="en-US" dirty="0"/>
        </a:p>
      </dgm:t>
    </dgm:pt>
    <dgm:pt modelId="{81808C4C-8555-4BD8-97B0-55C376D431AD}" type="parTrans" cxnId="{B003B5B1-1DC1-44B0-B82D-86DAA02EB8FA}">
      <dgm:prSet/>
      <dgm:spPr/>
      <dgm:t>
        <a:bodyPr/>
        <a:lstStyle/>
        <a:p>
          <a:endParaRPr lang="en-US"/>
        </a:p>
      </dgm:t>
    </dgm:pt>
    <dgm:pt modelId="{55385C91-9B51-497D-8D29-266EB3D442FF}" type="sibTrans" cxnId="{B003B5B1-1DC1-44B0-B82D-86DAA02EB8FA}">
      <dgm:prSet/>
      <dgm:spPr/>
      <dgm:t>
        <a:bodyPr/>
        <a:lstStyle/>
        <a:p>
          <a:endParaRPr lang="en-US"/>
        </a:p>
      </dgm:t>
    </dgm:pt>
    <dgm:pt modelId="{2CA29B05-3317-4F19-B14C-A6BEA97B97BA}">
      <dgm:prSet/>
      <dgm:spPr>
        <a:solidFill>
          <a:srgbClr val="FF9700"/>
        </a:solidFill>
      </dgm:spPr>
      <dgm:t>
        <a:bodyPr/>
        <a:lstStyle/>
        <a:p>
          <a:r>
            <a:rPr lang="en-GB" dirty="0"/>
            <a:t>r = risk-free rate of interest for period t</a:t>
          </a:r>
          <a:endParaRPr lang="en-US" dirty="0"/>
        </a:p>
      </dgm:t>
    </dgm:pt>
    <dgm:pt modelId="{E4060DD6-10F0-496B-A933-B7EBE28C2C1F}" type="parTrans" cxnId="{117D8F14-BAB5-4768-BFAC-D25CB4024C24}">
      <dgm:prSet/>
      <dgm:spPr/>
      <dgm:t>
        <a:bodyPr/>
        <a:lstStyle/>
        <a:p>
          <a:endParaRPr lang="en-US"/>
        </a:p>
      </dgm:t>
    </dgm:pt>
    <dgm:pt modelId="{FBB9769D-FF57-4A38-B32C-AA28D9885D6A}" type="sibTrans" cxnId="{117D8F14-BAB5-4768-BFAC-D25CB4024C24}">
      <dgm:prSet/>
      <dgm:spPr/>
      <dgm:t>
        <a:bodyPr/>
        <a:lstStyle/>
        <a:p>
          <a:endParaRPr lang="en-US"/>
        </a:p>
      </dgm:t>
    </dgm:pt>
    <dgm:pt modelId="{5C7C71B3-CF9B-4FB2-9A5D-9AC0ABD3ED32}" type="pres">
      <dgm:prSet presAssocID="{788DEA4C-778E-4711-8C8A-97F1F3BC93A0}" presName="linear" presStyleCnt="0">
        <dgm:presLayoutVars>
          <dgm:animLvl val="lvl"/>
          <dgm:resizeHandles val="exact"/>
        </dgm:presLayoutVars>
      </dgm:prSet>
      <dgm:spPr/>
    </dgm:pt>
    <dgm:pt modelId="{76124D1E-7B38-4AD2-BD66-B56BC193C65B}" type="pres">
      <dgm:prSet presAssocID="{7938BEBD-DDC9-4EDC-BB6F-B2B83480759F}" presName="parentText" presStyleLbl="node1" presStyleIdx="0" presStyleCnt="5">
        <dgm:presLayoutVars>
          <dgm:chMax val="0"/>
          <dgm:bulletEnabled val="1"/>
        </dgm:presLayoutVars>
      </dgm:prSet>
      <dgm:spPr/>
    </dgm:pt>
    <dgm:pt modelId="{135A1062-C548-473C-A3F0-B1A049154121}" type="pres">
      <dgm:prSet presAssocID="{3CD19F73-83F3-4B23-9586-A9A3B5B77A8B}" presName="spacer" presStyleCnt="0"/>
      <dgm:spPr/>
    </dgm:pt>
    <dgm:pt modelId="{D978E2EF-069B-473C-8B95-935032223601}" type="pres">
      <dgm:prSet presAssocID="{7435C8F5-E430-4CFA-A7EB-B7BFE83BFA5C}" presName="parentText" presStyleLbl="node1" presStyleIdx="1" presStyleCnt="5">
        <dgm:presLayoutVars>
          <dgm:chMax val="0"/>
          <dgm:bulletEnabled val="1"/>
        </dgm:presLayoutVars>
      </dgm:prSet>
      <dgm:spPr/>
    </dgm:pt>
    <dgm:pt modelId="{22FA4F00-06D3-406A-864D-C63E75C1FFE3}" type="pres">
      <dgm:prSet presAssocID="{24EAA126-CC25-4B78-BA63-D57FEFC00526}" presName="spacer" presStyleCnt="0"/>
      <dgm:spPr/>
    </dgm:pt>
    <dgm:pt modelId="{7AC9A436-AD44-466D-B313-E7430F7D623B}" type="pres">
      <dgm:prSet presAssocID="{79DF0F63-A027-4628-B735-069BAA0F740C}" presName="parentText" presStyleLbl="node1" presStyleIdx="2" presStyleCnt="5">
        <dgm:presLayoutVars>
          <dgm:chMax val="0"/>
          <dgm:bulletEnabled val="1"/>
        </dgm:presLayoutVars>
      </dgm:prSet>
      <dgm:spPr/>
    </dgm:pt>
    <dgm:pt modelId="{E0734D71-D158-4E33-BBCF-776FBE04BC0F}" type="pres">
      <dgm:prSet presAssocID="{EADFC46F-5200-4F6E-AA0F-C7B7D3A72D2D}" presName="spacer" presStyleCnt="0"/>
      <dgm:spPr/>
    </dgm:pt>
    <dgm:pt modelId="{38526E90-AFCA-4B00-8112-3E18BDA48B4B}" type="pres">
      <dgm:prSet presAssocID="{D10036E7-3F94-4706-82FB-8471F5DF97A1}" presName="parentText" presStyleLbl="node1" presStyleIdx="3" presStyleCnt="5">
        <dgm:presLayoutVars>
          <dgm:chMax val="0"/>
          <dgm:bulletEnabled val="1"/>
        </dgm:presLayoutVars>
      </dgm:prSet>
      <dgm:spPr/>
    </dgm:pt>
    <dgm:pt modelId="{DB6E302D-F85B-47D3-9532-B2D11AA65858}" type="pres">
      <dgm:prSet presAssocID="{55385C91-9B51-497D-8D29-266EB3D442FF}" presName="spacer" presStyleCnt="0"/>
      <dgm:spPr/>
    </dgm:pt>
    <dgm:pt modelId="{E4E40D49-8CF9-4069-BDBF-692B5B630C96}" type="pres">
      <dgm:prSet presAssocID="{2CA29B05-3317-4F19-B14C-A6BEA97B97BA}" presName="parentText" presStyleLbl="node1" presStyleIdx="4" presStyleCnt="5">
        <dgm:presLayoutVars>
          <dgm:chMax val="0"/>
          <dgm:bulletEnabled val="1"/>
        </dgm:presLayoutVars>
      </dgm:prSet>
      <dgm:spPr/>
    </dgm:pt>
  </dgm:ptLst>
  <dgm:cxnLst>
    <dgm:cxn modelId="{FE006E04-E7FC-4F80-B0E1-84ACDA1ADD2B}" type="presOf" srcId="{2CA29B05-3317-4F19-B14C-A6BEA97B97BA}" destId="{E4E40D49-8CF9-4069-BDBF-692B5B630C96}" srcOrd="0" destOrd="0" presId="urn:microsoft.com/office/officeart/2005/8/layout/vList2"/>
    <dgm:cxn modelId="{117D8F14-BAB5-4768-BFAC-D25CB4024C24}" srcId="{788DEA4C-778E-4711-8C8A-97F1F3BC93A0}" destId="{2CA29B05-3317-4F19-B14C-A6BEA97B97BA}" srcOrd="4" destOrd="0" parTransId="{E4060DD6-10F0-496B-A933-B7EBE28C2C1F}" sibTransId="{FBB9769D-FF57-4A38-B32C-AA28D9885D6A}"/>
    <dgm:cxn modelId="{A795141B-FB72-481E-B20C-B16527954248}" srcId="{788DEA4C-778E-4711-8C8A-97F1F3BC93A0}" destId="{79DF0F63-A027-4628-B735-069BAA0F740C}" srcOrd="2" destOrd="0" parTransId="{A6505F00-7380-4728-B1BA-4007A0261E5F}" sibTransId="{EADFC46F-5200-4F6E-AA0F-C7B7D3A72D2D}"/>
    <dgm:cxn modelId="{8BFA0F78-71EE-479E-A738-27EBEEEDA9A0}" type="presOf" srcId="{788DEA4C-778E-4711-8C8A-97F1F3BC93A0}" destId="{5C7C71B3-CF9B-4FB2-9A5D-9AC0ABD3ED32}" srcOrd="0" destOrd="0" presId="urn:microsoft.com/office/officeart/2005/8/layout/vList2"/>
    <dgm:cxn modelId="{66BB0A7B-5462-4251-906E-B4C332C3A063}" type="presOf" srcId="{7435C8F5-E430-4CFA-A7EB-B7BFE83BFA5C}" destId="{D978E2EF-069B-473C-8B95-935032223601}" srcOrd="0" destOrd="0" presId="urn:microsoft.com/office/officeart/2005/8/layout/vList2"/>
    <dgm:cxn modelId="{6D55237C-9577-4EE1-9AA4-52F59DAAB3F9}" type="presOf" srcId="{7938BEBD-DDC9-4EDC-BB6F-B2B83480759F}" destId="{76124D1E-7B38-4AD2-BD66-B56BC193C65B}" srcOrd="0" destOrd="0" presId="urn:microsoft.com/office/officeart/2005/8/layout/vList2"/>
    <dgm:cxn modelId="{BEF70E91-9EDB-483D-8CE8-55FFE76C2A8A}" srcId="{788DEA4C-778E-4711-8C8A-97F1F3BC93A0}" destId="{7435C8F5-E430-4CFA-A7EB-B7BFE83BFA5C}" srcOrd="1" destOrd="0" parTransId="{A92B5BB6-FB71-456E-B525-4C9967CD953F}" sibTransId="{24EAA126-CC25-4B78-BA63-D57FEFC00526}"/>
    <dgm:cxn modelId="{BDDB5B98-E2F8-4233-8E26-300E362366D1}" type="presOf" srcId="{D10036E7-3F94-4706-82FB-8471F5DF97A1}" destId="{38526E90-AFCA-4B00-8112-3E18BDA48B4B}" srcOrd="0" destOrd="0" presId="urn:microsoft.com/office/officeart/2005/8/layout/vList2"/>
    <dgm:cxn modelId="{B86E9EAF-882C-4403-9AE4-8A32E623246E}" srcId="{788DEA4C-778E-4711-8C8A-97F1F3BC93A0}" destId="{7938BEBD-DDC9-4EDC-BB6F-B2B83480759F}" srcOrd="0" destOrd="0" parTransId="{7009EECF-DE7E-4A0D-A2DD-A25EF690C7D9}" sibTransId="{3CD19F73-83F3-4B23-9586-A9A3B5B77A8B}"/>
    <dgm:cxn modelId="{B003B5B1-1DC1-44B0-B82D-86DAA02EB8FA}" srcId="{788DEA4C-778E-4711-8C8A-97F1F3BC93A0}" destId="{D10036E7-3F94-4706-82FB-8471F5DF97A1}" srcOrd="3" destOrd="0" parTransId="{81808C4C-8555-4BD8-97B0-55C376D431AD}" sibTransId="{55385C91-9B51-497D-8D29-266EB3D442FF}"/>
    <dgm:cxn modelId="{5742E8BF-261D-4C2C-9F4D-9873057883A9}" type="presOf" srcId="{79DF0F63-A027-4628-B735-069BAA0F740C}" destId="{7AC9A436-AD44-466D-B313-E7430F7D623B}" srcOrd="0" destOrd="0" presId="urn:microsoft.com/office/officeart/2005/8/layout/vList2"/>
    <dgm:cxn modelId="{69D73D44-D6A8-40C5-BBB7-729B78A370C4}" type="presParOf" srcId="{5C7C71B3-CF9B-4FB2-9A5D-9AC0ABD3ED32}" destId="{76124D1E-7B38-4AD2-BD66-B56BC193C65B}" srcOrd="0" destOrd="0" presId="urn:microsoft.com/office/officeart/2005/8/layout/vList2"/>
    <dgm:cxn modelId="{00ED6F69-CB53-4E2A-AC94-519FDA854C82}" type="presParOf" srcId="{5C7C71B3-CF9B-4FB2-9A5D-9AC0ABD3ED32}" destId="{135A1062-C548-473C-A3F0-B1A049154121}" srcOrd="1" destOrd="0" presId="urn:microsoft.com/office/officeart/2005/8/layout/vList2"/>
    <dgm:cxn modelId="{9E3B10F2-2EEB-4483-8BFC-CCB4BE9D9442}" type="presParOf" srcId="{5C7C71B3-CF9B-4FB2-9A5D-9AC0ABD3ED32}" destId="{D978E2EF-069B-473C-8B95-935032223601}" srcOrd="2" destOrd="0" presId="urn:microsoft.com/office/officeart/2005/8/layout/vList2"/>
    <dgm:cxn modelId="{5AB18EB8-3C0D-4E90-B069-50A36E9788AF}" type="presParOf" srcId="{5C7C71B3-CF9B-4FB2-9A5D-9AC0ABD3ED32}" destId="{22FA4F00-06D3-406A-864D-C63E75C1FFE3}" srcOrd="3" destOrd="0" presId="urn:microsoft.com/office/officeart/2005/8/layout/vList2"/>
    <dgm:cxn modelId="{3784E433-BAE2-4987-9FB6-987730D7B9B1}" type="presParOf" srcId="{5C7C71B3-CF9B-4FB2-9A5D-9AC0ABD3ED32}" destId="{7AC9A436-AD44-466D-B313-E7430F7D623B}" srcOrd="4" destOrd="0" presId="urn:microsoft.com/office/officeart/2005/8/layout/vList2"/>
    <dgm:cxn modelId="{F7102F1C-FEA8-4D15-B963-2DCFC03BFF93}" type="presParOf" srcId="{5C7C71B3-CF9B-4FB2-9A5D-9AC0ABD3ED32}" destId="{E0734D71-D158-4E33-BBCF-776FBE04BC0F}" srcOrd="5" destOrd="0" presId="urn:microsoft.com/office/officeart/2005/8/layout/vList2"/>
    <dgm:cxn modelId="{79484008-3ADF-4B76-8A8E-E3F801F5E5E1}" type="presParOf" srcId="{5C7C71B3-CF9B-4FB2-9A5D-9AC0ABD3ED32}" destId="{38526E90-AFCA-4B00-8112-3E18BDA48B4B}" srcOrd="6" destOrd="0" presId="urn:microsoft.com/office/officeart/2005/8/layout/vList2"/>
    <dgm:cxn modelId="{62FC9C45-95D4-4610-82D2-88C61D3147D0}" type="presParOf" srcId="{5C7C71B3-CF9B-4FB2-9A5D-9AC0ABD3ED32}" destId="{DB6E302D-F85B-47D3-9532-B2D11AA65858}" srcOrd="7" destOrd="0" presId="urn:microsoft.com/office/officeart/2005/8/layout/vList2"/>
    <dgm:cxn modelId="{EBBFE147-A7C0-4E74-9997-6B7CBF020293}" type="presParOf" srcId="{5C7C71B3-CF9B-4FB2-9A5D-9AC0ABD3ED32}" destId="{E4E40D49-8CF9-4069-BDBF-692B5B630C9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28A83E-99F4-4387-B651-CFA6933BEB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DDCB4E-C81C-4122-A73B-54D05E77C769}">
      <dgm:prSet/>
      <dgm:spPr>
        <a:solidFill>
          <a:srgbClr val="002C5F"/>
        </a:solidFill>
      </dgm:spPr>
      <dgm:t>
        <a:bodyPr/>
        <a:lstStyle/>
        <a:p>
          <a:r>
            <a:rPr lang="en-GB"/>
            <a:t>Comparing Black Scholes with Binomial Lattice:</a:t>
          </a:r>
          <a:endParaRPr lang="en-US"/>
        </a:p>
      </dgm:t>
    </dgm:pt>
    <dgm:pt modelId="{25DA6380-C1F4-4FC4-A3BE-6F9644F8D366}" type="parTrans" cxnId="{7E916764-4207-4494-8A3D-B1E0AC01D78C}">
      <dgm:prSet/>
      <dgm:spPr/>
      <dgm:t>
        <a:bodyPr/>
        <a:lstStyle/>
        <a:p>
          <a:endParaRPr lang="en-US"/>
        </a:p>
      </dgm:t>
    </dgm:pt>
    <dgm:pt modelId="{8212366B-B4D1-4260-B91A-5FEACE7074CD}" type="sibTrans" cxnId="{7E916764-4207-4494-8A3D-B1E0AC01D78C}">
      <dgm:prSet/>
      <dgm:spPr/>
      <dgm:t>
        <a:bodyPr/>
        <a:lstStyle/>
        <a:p>
          <a:endParaRPr lang="en-US"/>
        </a:p>
      </dgm:t>
    </dgm:pt>
    <dgm:pt modelId="{A00EE95C-1DFF-44A8-B4F3-26B3C18C4FD3}">
      <dgm:prSet/>
      <dgm:spPr>
        <a:solidFill>
          <a:srgbClr val="002C5F"/>
        </a:solidFill>
      </dgm:spPr>
      <dgm:t>
        <a:bodyPr/>
        <a:lstStyle/>
        <a:p>
          <a:r>
            <a:rPr lang="en-GB"/>
            <a:t>Black Scholes £2,955,000</a:t>
          </a:r>
          <a:endParaRPr lang="en-US"/>
        </a:p>
      </dgm:t>
    </dgm:pt>
    <dgm:pt modelId="{3CA83324-9950-4445-88EE-CC06367B3211}" type="parTrans" cxnId="{BA43EFDC-C4B8-42AF-B0F6-04C6347324D9}">
      <dgm:prSet/>
      <dgm:spPr/>
      <dgm:t>
        <a:bodyPr/>
        <a:lstStyle/>
        <a:p>
          <a:endParaRPr lang="en-US"/>
        </a:p>
      </dgm:t>
    </dgm:pt>
    <dgm:pt modelId="{A58B9D9A-4672-4A1B-82AB-50D8F25207D1}" type="sibTrans" cxnId="{BA43EFDC-C4B8-42AF-B0F6-04C6347324D9}">
      <dgm:prSet/>
      <dgm:spPr/>
      <dgm:t>
        <a:bodyPr/>
        <a:lstStyle/>
        <a:p>
          <a:endParaRPr lang="en-US"/>
        </a:p>
      </dgm:t>
    </dgm:pt>
    <dgm:pt modelId="{B4272800-FC27-428E-A2EC-EAEBCE675406}">
      <dgm:prSet/>
      <dgm:spPr>
        <a:solidFill>
          <a:srgbClr val="002C5F"/>
        </a:solidFill>
      </dgm:spPr>
      <dgm:t>
        <a:bodyPr/>
        <a:lstStyle/>
        <a:p>
          <a:r>
            <a:rPr lang="en-GB" dirty="0"/>
            <a:t>Binomial Model (10 steps): £2,970,000</a:t>
          </a:r>
          <a:endParaRPr lang="en-US" dirty="0"/>
        </a:p>
      </dgm:t>
    </dgm:pt>
    <dgm:pt modelId="{5BE29F5C-84F9-4F2B-8069-956714A06934}" type="parTrans" cxnId="{8D0D624D-F455-44ED-82A4-2B9E59F425B7}">
      <dgm:prSet/>
      <dgm:spPr/>
      <dgm:t>
        <a:bodyPr/>
        <a:lstStyle/>
        <a:p>
          <a:endParaRPr lang="en-US"/>
        </a:p>
      </dgm:t>
    </dgm:pt>
    <dgm:pt modelId="{74969B60-28F0-4799-8E18-8FE9B47FAE91}" type="sibTrans" cxnId="{8D0D624D-F455-44ED-82A4-2B9E59F425B7}">
      <dgm:prSet/>
      <dgm:spPr/>
      <dgm:t>
        <a:bodyPr/>
        <a:lstStyle/>
        <a:p>
          <a:endParaRPr lang="en-US"/>
        </a:p>
      </dgm:t>
    </dgm:pt>
    <dgm:pt modelId="{C2CD316E-B7A7-49DF-8D5C-EEB593855270}">
      <dgm:prSet/>
      <dgm:spPr>
        <a:solidFill>
          <a:srgbClr val="002C5F"/>
        </a:solidFill>
      </dgm:spPr>
      <dgm:t>
        <a:bodyPr/>
        <a:lstStyle/>
        <a:p>
          <a:r>
            <a:rPr lang="en-US" dirty="0"/>
            <a:t>99.5% </a:t>
          </a:r>
        </a:p>
      </dgm:t>
    </dgm:pt>
    <dgm:pt modelId="{C88B65CB-456A-4B72-81EF-8DC6BEEC0E92}" type="parTrans" cxnId="{C7571B1B-795C-449F-B3E7-596B5B143A62}">
      <dgm:prSet/>
      <dgm:spPr/>
      <dgm:t>
        <a:bodyPr/>
        <a:lstStyle/>
        <a:p>
          <a:endParaRPr lang="en-US"/>
        </a:p>
      </dgm:t>
    </dgm:pt>
    <dgm:pt modelId="{0012FDCD-A2A3-476C-A620-6CB27D08081B}" type="sibTrans" cxnId="{C7571B1B-795C-449F-B3E7-596B5B143A62}">
      <dgm:prSet/>
      <dgm:spPr/>
      <dgm:t>
        <a:bodyPr/>
        <a:lstStyle/>
        <a:p>
          <a:endParaRPr lang="en-US"/>
        </a:p>
      </dgm:t>
    </dgm:pt>
    <dgm:pt modelId="{93548BEF-3530-4AE0-A294-261063E4D540}" type="pres">
      <dgm:prSet presAssocID="{1928A83E-99F4-4387-B651-CFA6933BEB5D}" presName="linear" presStyleCnt="0">
        <dgm:presLayoutVars>
          <dgm:animLvl val="lvl"/>
          <dgm:resizeHandles val="exact"/>
        </dgm:presLayoutVars>
      </dgm:prSet>
      <dgm:spPr/>
    </dgm:pt>
    <dgm:pt modelId="{42F1647C-8C4A-4EB2-A4F7-0969A4EE9D45}" type="pres">
      <dgm:prSet presAssocID="{C1DDCB4E-C81C-4122-A73B-54D05E77C769}" presName="parentText" presStyleLbl="node1" presStyleIdx="0" presStyleCnt="4">
        <dgm:presLayoutVars>
          <dgm:chMax val="0"/>
          <dgm:bulletEnabled val="1"/>
        </dgm:presLayoutVars>
      </dgm:prSet>
      <dgm:spPr/>
    </dgm:pt>
    <dgm:pt modelId="{18C495BE-D467-410F-A6C0-92EAB8F62D3C}" type="pres">
      <dgm:prSet presAssocID="{8212366B-B4D1-4260-B91A-5FEACE7074CD}" presName="spacer" presStyleCnt="0"/>
      <dgm:spPr/>
    </dgm:pt>
    <dgm:pt modelId="{7BEB55C3-BFBE-4CAE-943B-FE466F709F5B}" type="pres">
      <dgm:prSet presAssocID="{A00EE95C-1DFF-44A8-B4F3-26B3C18C4FD3}" presName="parentText" presStyleLbl="node1" presStyleIdx="1" presStyleCnt="4">
        <dgm:presLayoutVars>
          <dgm:chMax val="0"/>
          <dgm:bulletEnabled val="1"/>
        </dgm:presLayoutVars>
      </dgm:prSet>
      <dgm:spPr/>
    </dgm:pt>
    <dgm:pt modelId="{7CA25C04-E760-4498-892A-E0E7BE26B723}" type="pres">
      <dgm:prSet presAssocID="{A58B9D9A-4672-4A1B-82AB-50D8F25207D1}" presName="spacer" presStyleCnt="0"/>
      <dgm:spPr/>
    </dgm:pt>
    <dgm:pt modelId="{57FAE4CC-0FAF-4B98-AB6B-8C26F74C5992}" type="pres">
      <dgm:prSet presAssocID="{B4272800-FC27-428E-A2EC-EAEBCE675406}" presName="parentText" presStyleLbl="node1" presStyleIdx="2" presStyleCnt="4">
        <dgm:presLayoutVars>
          <dgm:chMax val="0"/>
          <dgm:bulletEnabled val="1"/>
        </dgm:presLayoutVars>
      </dgm:prSet>
      <dgm:spPr/>
    </dgm:pt>
    <dgm:pt modelId="{7450368B-7814-4FD8-AFB1-B32408CD9AC2}" type="pres">
      <dgm:prSet presAssocID="{74969B60-28F0-4799-8E18-8FE9B47FAE91}" presName="spacer" presStyleCnt="0"/>
      <dgm:spPr/>
    </dgm:pt>
    <dgm:pt modelId="{CDD97ECD-8311-4554-8D01-17B7A4628ABF}" type="pres">
      <dgm:prSet presAssocID="{C2CD316E-B7A7-49DF-8D5C-EEB593855270}" presName="parentText" presStyleLbl="node1" presStyleIdx="3" presStyleCnt="4">
        <dgm:presLayoutVars>
          <dgm:chMax val="0"/>
          <dgm:bulletEnabled val="1"/>
        </dgm:presLayoutVars>
      </dgm:prSet>
      <dgm:spPr/>
    </dgm:pt>
  </dgm:ptLst>
  <dgm:cxnLst>
    <dgm:cxn modelId="{C7571B1B-795C-449F-B3E7-596B5B143A62}" srcId="{1928A83E-99F4-4387-B651-CFA6933BEB5D}" destId="{C2CD316E-B7A7-49DF-8D5C-EEB593855270}" srcOrd="3" destOrd="0" parTransId="{C88B65CB-456A-4B72-81EF-8DC6BEEC0E92}" sibTransId="{0012FDCD-A2A3-476C-A620-6CB27D08081B}"/>
    <dgm:cxn modelId="{DADA4F1D-BBE4-4499-AAC1-295F17B8E123}" type="presOf" srcId="{A00EE95C-1DFF-44A8-B4F3-26B3C18C4FD3}" destId="{7BEB55C3-BFBE-4CAE-943B-FE466F709F5B}" srcOrd="0" destOrd="0" presId="urn:microsoft.com/office/officeart/2005/8/layout/vList2"/>
    <dgm:cxn modelId="{7E916764-4207-4494-8A3D-B1E0AC01D78C}" srcId="{1928A83E-99F4-4387-B651-CFA6933BEB5D}" destId="{C1DDCB4E-C81C-4122-A73B-54D05E77C769}" srcOrd="0" destOrd="0" parTransId="{25DA6380-C1F4-4FC4-A3BE-6F9644F8D366}" sibTransId="{8212366B-B4D1-4260-B91A-5FEACE7074CD}"/>
    <dgm:cxn modelId="{8D0D624D-F455-44ED-82A4-2B9E59F425B7}" srcId="{1928A83E-99F4-4387-B651-CFA6933BEB5D}" destId="{B4272800-FC27-428E-A2EC-EAEBCE675406}" srcOrd="2" destOrd="0" parTransId="{5BE29F5C-84F9-4F2B-8069-956714A06934}" sibTransId="{74969B60-28F0-4799-8E18-8FE9B47FAE91}"/>
    <dgm:cxn modelId="{AC33858F-BB1A-45B2-A73E-0D947DBCFEB0}" type="presOf" srcId="{B4272800-FC27-428E-A2EC-EAEBCE675406}" destId="{57FAE4CC-0FAF-4B98-AB6B-8C26F74C5992}" srcOrd="0" destOrd="0" presId="urn:microsoft.com/office/officeart/2005/8/layout/vList2"/>
    <dgm:cxn modelId="{16027A9A-5B11-42F4-99CB-A8B7D3EE0752}" type="presOf" srcId="{C1DDCB4E-C81C-4122-A73B-54D05E77C769}" destId="{42F1647C-8C4A-4EB2-A4F7-0969A4EE9D45}" srcOrd="0" destOrd="0" presId="urn:microsoft.com/office/officeart/2005/8/layout/vList2"/>
    <dgm:cxn modelId="{9C5217C9-76B0-4323-AF10-1DABC1D34C83}" type="presOf" srcId="{1928A83E-99F4-4387-B651-CFA6933BEB5D}" destId="{93548BEF-3530-4AE0-A294-261063E4D540}" srcOrd="0" destOrd="0" presId="urn:microsoft.com/office/officeart/2005/8/layout/vList2"/>
    <dgm:cxn modelId="{BA43EFDC-C4B8-42AF-B0F6-04C6347324D9}" srcId="{1928A83E-99F4-4387-B651-CFA6933BEB5D}" destId="{A00EE95C-1DFF-44A8-B4F3-26B3C18C4FD3}" srcOrd="1" destOrd="0" parTransId="{3CA83324-9950-4445-88EE-CC06367B3211}" sibTransId="{A58B9D9A-4672-4A1B-82AB-50D8F25207D1}"/>
    <dgm:cxn modelId="{C2FC24F3-3D58-4875-AECB-9356D8939E54}" type="presOf" srcId="{C2CD316E-B7A7-49DF-8D5C-EEB593855270}" destId="{CDD97ECD-8311-4554-8D01-17B7A4628ABF}" srcOrd="0" destOrd="0" presId="urn:microsoft.com/office/officeart/2005/8/layout/vList2"/>
    <dgm:cxn modelId="{331D5B94-DF4C-4C7A-AEBA-81FB7D5E10B0}" type="presParOf" srcId="{93548BEF-3530-4AE0-A294-261063E4D540}" destId="{42F1647C-8C4A-4EB2-A4F7-0969A4EE9D45}" srcOrd="0" destOrd="0" presId="urn:microsoft.com/office/officeart/2005/8/layout/vList2"/>
    <dgm:cxn modelId="{4DB89ADE-B20C-4FE6-8AF9-64DEE14797CB}" type="presParOf" srcId="{93548BEF-3530-4AE0-A294-261063E4D540}" destId="{18C495BE-D467-410F-A6C0-92EAB8F62D3C}" srcOrd="1" destOrd="0" presId="urn:microsoft.com/office/officeart/2005/8/layout/vList2"/>
    <dgm:cxn modelId="{314ED7D5-FAE6-4B8B-930A-0D90434E1EEB}" type="presParOf" srcId="{93548BEF-3530-4AE0-A294-261063E4D540}" destId="{7BEB55C3-BFBE-4CAE-943B-FE466F709F5B}" srcOrd="2" destOrd="0" presId="urn:microsoft.com/office/officeart/2005/8/layout/vList2"/>
    <dgm:cxn modelId="{5E5DC53F-1B9A-431E-A34A-C91996473145}" type="presParOf" srcId="{93548BEF-3530-4AE0-A294-261063E4D540}" destId="{7CA25C04-E760-4498-892A-E0E7BE26B723}" srcOrd="3" destOrd="0" presId="urn:microsoft.com/office/officeart/2005/8/layout/vList2"/>
    <dgm:cxn modelId="{695718E0-52DF-433F-A32C-01FFFDC1EBF0}" type="presParOf" srcId="{93548BEF-3530-4AE0-A294-261063E4D540}" destId="{57FAE4CC-0FAF-4B98-AB6B-8C26F74C5992}" srcOrd="4" destOrd="0" presId="urn:microsoft.com/office/officeart/2005/8/layout/vList2"/>
    <dgm:cxn modelId="{04081100-5013-456F-991E-8EFC672DDCB9}" type="presParOf" srcId="{93548BEF-3530-4AE0-A294-261063E4D540}" destId="{7450368B-7814-4FD8-AFB1-B32408CD9AC2}" srcOrd="5" destOrd="0" presId="urn:microsoft.com/office/officeart/2005/8/layout/vList2"/>
    <dgm:cxn modelId="{C4B627F2-97FB-4455-B263-08BB2394675A}" type="presParOf" srcId="{93548BEF-3530-4AE0-A294-261063E4D540}" destId="{CDD97ECD-8311-4554-8D01-17B7A4628AB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A8D43A-F567-4A15-88AC-1C70450CEBE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B76059C-7570-427B-A721-9BF95C7183DB}">
      <dgm:prSet/>
      <dgm:spPr>
        <a:solidFill>
          <a:srgbClr val="002B5E"/>
        </a:solidFill>
      </dgm:spPr>
      <dgm:t>
        <a:bodyPr/>
        <a:lstStyle/>
        <a:p>
          <a:r>
            <a:rPr lang="en-US" dirty="0"/>
            <a:t>What is goodwill?</a:t>
          </a:r>
        </a:p>
      </dgm:t>
    </dgm:pt>
    <dgm:pt modelId="{C954D096-225F-4C95-8665-30B025463F3B}" type="parTrans" cxnId="{63345F6D-9704-4E45-9DF7-935179D4446F}">
      <dgm:prSet/>
      <dgm:spPr/>
      <dgm:t>
        <a:bodyPr/>
        <a:lstStyle/>
        <a:p>
          <a:endParaRPr lang="en-US"/>
        </a:p>
      </dgm:t>
    </dgm:pt>
    <dgm:pt modelId="{C300C31C-67CA-4BEF-9A1A-1CBD0FC66B41}" type="sibTrans" cxnId="{63345F6D-9704-4E45-9DF7-935179D4446F}">
      <dgm:prSet/>
      <dgm:spPr/>
      <dgm:t>
        <a:bodyPr/>
        <a:lstStyle/>
        <a:p>
          <a:endParaRPr lang="en-US"/>
        </a:p>
      </dgm:t>
    </dgm:pt>
    <dgm:pt modelId="{F7F10D80-32AC-4A78-BB5E-1477E64AE0FD}">
      <dgm:prSet/>
      <dgm:spPr>
        <a:solidFill>
          <a:srgbClr val="002B5E"/>
        </a:solidFill>
      </dgm:spPr>
      <dgm:t>
        <a:bodyPr/>
        <a:lstStyle/>
        <a:p>
          <a:r>
            <a:rPr lang="en-US" dirty="0"/>
            <a:t>Treatment of Overdue tax</a:t>
          </a:r>
        </a:p>
      </dgm:t>
    </dgm:pt>
    <dgm:pt modelId="{F3E7CCE1-6159-492A-B944-45FFDE06D685}" type="parTrans" cxnId="{EE626B21-6A0D-45E6-AB61-B9C8A99ECC56}">
      <dgm:prSet/>
      <dgm:spPr/>
      <dgm:t>
        <a:bodyPr/>
        <a:lstStyle/>
        <a:p>
          <a:endParaRPr lang="en-US"/>
        </a:p>
      </dgm:t>
    </dgm:pt>
    <dgm:pt modelId="{CE97F4FC-4F59-4EB2-B29F-F27FFD9C2CAF}" type="sibTrans" cxnId="{EE626B21-6A0D-45E6-AB61-B9C8A99ECC56}">
      <dgm:prSet/>
      <dgm:spPr/>
      <dgm:t>
        <a:bodyPr/>
        <a:lstStyle/>
        <a:p>
          <a:endParaRPr lang="en-US"/>
        </a:p>
      </dgm:t>
    </dgm:pt>
    <dgm:pt modelId="{323F4A9A-0CE0-45E3-A343-CE467EF527F6}">
      <dgm:prSet/>
      <dgm:spPr>
        <a:solidFill>
          <a:srgbClr val="002B5E"/>
        </a:solidFill>
      </dgm:spPr>
      <dgm:t>
        <a:bodyPr/>
        <a:lstStyle/>
        <a:p>
          <a:r>
            <a:rPr lang="en-US" dirty="0"/>
            <a:t>Valuing Voting Shares</a:t>
          </a:r>
        </a:p>
      </dgm:t>
    </dgm:pt>
    <dgm:pt modelId="{E28002BD-CE88-4F45-8C29-79040EBA1B14}" type="parTrans" cxnId="{6A11DD22-FC24-4423-81C4-EB56042C4412}">
      <dgm:prSet/>
      <dgm:spPr/>
      <dgm:t>
        <a:bodyPr/>
        <a:lstStyle/>
        <a:p>
          <a:endParaRPr lang="en-US"/>
        </a:p>
      </dgm:t>
    </dgm:pt>
    <dgm:pt modelId="{C5E1EAEC-18B3-4A87-A239-55C166B206E6}" type="sibTrans" cxnId="{6A11DD22-FC24-4423-81C4-EB56042C4412}">
      <dgm:prSet/>
      <dgm:spPr/>
      <dgm:t>
        <a:bodyPr/>
        <a:lstStyle/>
        <a:p>
          <a:endParaRPr lang="en-US"/>
        </a:p>
      </dgm:t>
    </dgm:pt>
    <dgm:pt modelId="{211D96F9-941D-482C-9AD0-8698EE5988CA}">
      <dgm:prSet/>
      <dgm:spPr>
        <a:solidFill>
          <a:srgbClr val="002B5E"/>
        </a:solidFill>
      </dgm:spPr>
      <dgm:t>
        <a:bodyPr/>
        <a:lstStyle/>
        <a:p>
          <a:r>
            <a:rPr lang="en-US" dirty="0"/>
            <a:t>Deferred consideration and value</a:t>
          </a:r>
        </a:p>
      </dgm:t>
    </dgm:pt>
    <dgm:pt modelId="{61F519C4-299F-4E84-8501-87B20A5CA561}" type="parTrans" cxnId="{AA4468C6-4119-4C51-BA75-F7F1E7459930}">
      <dgm:prSet/>
      <dgm:spPr/>
      <dgm:t>
        <a:bodyPr/>
        <a:lstStyle/>
        <a:p>
          <a:endParaRPr lang="en-US"/>
        </a:p>
      </dgm:t>
    </dgm:pt>
    <dgm:pt modelId="{0D13181F-C1AD-4351-8A66-78523FDD791A}" type="sibTrans" cxnId="{AA4468C6-4119-4C51-BA75-F7F1E7459930}">
      <dgm:prSet/>
      <dgm:spPr/>
      <dgm:t>
        <a:bodyPr/>
        <a:lstStyle/>
        <a:p>
          <a:endParaRPr lang="en-US"/>
        </a:p>
      </dgm:t>
    </dgm:pt>
    <dgm:pt modelId="{401CF54D-8A1C-4854-A899-8DEF4A5D92F9}">
      <dgm:prSet/>
      <dgm:spPr>
        <a:solidFill>
          <a:srgbClr val="002B5E"/>
        </a:solidFill>
      </dgm:spPr>
      <dgm:t>
        <a:bodyPr/>
        <a:lstStyle/>
        <a:p>
          <a:r>
            <a:rPr lang="en-US" dirty="0"/>
            <a:t>International Valuation Standards </a:t>
          </a:r>
        </a:p>
      </dgm:t>
    </dgm:pt>
    <dgm:pt modelId="{6DCB29D0-1645-4B3A-BAF8-843252EA71EE}" type="parTrans" cxnId="{71247C19-0DAB-4240-9EAF-645E47D01332}">
      <dgm:prSet/>
      <dgm:spPr/>
      <dgm:t>
        <a:bodyPr/>
        <a:lstStyle/>
        <a:p>
          <a:endParaRPr lang="en-US"/>
        </a:p>
      </dgm:t>
    </dgm:pt>
    <dgm:pt modelId="{B42B1555-97DA-493C-AE4A-4F76F9BE9B51}" type="sibTrans" cxnId="{71247C19-0DAB-4240-9EAF-645E47D01332}">
      <dgm:prSet/>
      <dgm:spPr/>
      <dgm:t>
        <a:bodyPr/>
        <a:lstStyle/>
        <a:p>
          <a:endParaRPr lang="en-US"/>
        </a:p>
      </dgm:t>
    </dgm:pt>
    <dgm:pt modelId="{69377E92-1609-4E4A-B736-152BFC4A6ADE}">
      <dgm:prSet/>
      <dgm:spPr>
        <a:solidFill>
          <a:srgbClr val="002B5E"/>
        </a:solidFill>
      </dgm:spPr>
      <dgm:t>
        <a:bodyPr/>
        <a:lstStyle/>
        <a:p>
          <a:r>
            <a:rPr lang="en-GB" dirty="0"/>
            <a:t> Shareholder Disputes</a:t>
          </a:r>
          <a:endParaRPr lang="en-US" dirty="0"/>
        </a:p>
      </dgm:t>
    </dgm:pt>
    <dgm:pt modelId="{4583012D-4391-4DC1-8C50-2EF56C1FD0C4}" type="parTrans" cxnId="{0650456E-17A2-4B01-8840-300F91CA35D9}">
      <dgm:prSet/>
      <dgm:spPr/>
      <dgm:t>
        <a:bodyPr/>
        <a:lstStyle/>
        <a:p>
          <a:endParaRPr lang="en-US"/>
        </a:p>
      </dgm:t>
    </dgm:pt>
    <dgm:pt modelId="{E946665B-B4DB-424D-A2B2-E53B8EEC84A3}" type="sibTrans" cxnId="{0650456E-17A2-4B01-8840-300F91CA35D9}">
      <dgm:prSet/>
      <dgm:spPr/>
      <dgm:t>
        <a:bodyPr/>
        <a:lstStyle/>
        <a:p>
          <a:endParaRPr lang="en-US"/>
        </a:p>
      </dgm:t>
    </dgm:pt>
    <dgm:pt modelId="{F42BD3D7-DB5E-41DF-8505-A745ABD3E02D}">
      <dgm:prSet/>
      <dgm:spPr>
        <a:solidFill>
          <a:srgbClr val="002B5E"/>
        </a:solidFill>
      </dgm:spPr>
      <dgm:t>
        <a:bodyPr/>
        <a:lstStyle/>
        <a:p>
          <a:r>
            <a:rPr lang="en-GB" dirty="0"/>
            <a:t>Growth shares </a:t>
          </a:r>
          <a:endParaRPr lang="en-US" dirty="0"/>
        </a:p>
      </dgm:t>
    </dgm:pt>
    <dgm:pt modelId="{522BEC43-CBD5-4B3D-8BF8-28F9EF5E0C40}" type="parTrans" cxnId="{B0593B96-E632-42C6-BEA4-60009AFBBF20}">
      <dgm:prSet/>
      <dgm:spPr/>
      <dgm:t>
        <a:bodyPr/>
        <a:lstStyle/>
        <a:p>
          <a:endParaRPr lang="en-US"/>
        </a:p>
      </dgm:t>
    </dgm:pt>
    <dgm:pt modelId="{53C4AB56-E47F-4650-9E68-BB29EC70C7C9}" type="sibTrans" cxnId="{B0593B96-E632-42C6-BEA4-60009AFBBF20}">
      <dgm:prSet/>
      <dgm:spPr/>
      <dgm:t>
        <a:bodyPr/>
        <a:lstStyle/>
        <a:p>
          <a:endParaRPr lang="en-US"/>
        </a:p>
      </dgm:t>
    </dgm:pt>
    <dgm:pt modelId="{011A89F9-6079-4631-B306-67A8E1FDBCC3}" type="pres">
      <dgm:prSet presAssocID="{94A8D43A-F567-4A15-88AC-1C70450CEBE0}" presName="linear" presStyleCnt="0">
        <dgm:presLayoutVars>
          <dgm:animLvl val="lvl"/>
          <dgm:resizeHandles val="exact"/>
        </dgm:presLayoutVars>
      </dgm:prSet>
      <dgm:spPr/>
    </dgm:pt>
    <dgm:pt modelId="{539CD78D-B4B4-4597-8ABE-44FD7008DAAA}" type="pres">
      <dgm:prSet presAssocID="{0B76059C-7570-427B-A721-9BF95C7183DB}" presName="parentText" presStyleLbl="node1" presStyleIdx="0" presStyleCnt="7">
        <dgm:presLayoutVars>
          <dgm:chMax val="0"/>
          <dgm:bulletEnabled val="1"/>
        </dgm:presLayoutVars>
      </dgm:prSet>
      <dgm:spPr/>
    </dgm:pt>
    <dgm:pt modelId="{EB266E93-163C-46FB-8101-12E09845DDE0}" type="pres">
      <dgm:prSet presAssocID="{C300C31C-67CA-4BEF-9A1A-1CBD0FC66B41}" presName="spacer" presStyleCnt="0"/>
      <dgm:spPr/>
    </dgm:pt>
    <dgm:pt modelId="{1B85374D-4C4F-4B83-B4EA-2730BA843C53}" type="pres">
      <dgm:prSet presAssocID="{F7F10D80-32AC-4A78-BB5E-1477E64AE0FD}" presName="parentText" presStyleLbl="node1" presStyleIdx="1" presStyleCnt="7">
        <dgm:presLayoutVars>
          <dgm:chMax val="0"/>
          <dgm:bulletEnabled val="1"/>
        </dgm:presLayoutVars>
      </dgm:prSet>
      <dgm:spPr/>
    </dgm:pt>
    <dgm:pt modelId="{94CAE4F4-BA9B-4B8D-A7C0-B4BC8BFB2F18}" type="pres">
      <dgm:prSet presAssocID="{CE97F4FC-4F59-4EB2-B29F-F27FFD9C2CAF}" presName="spacer" presStyleCnt="0"/>
      <dgm:spPr/>
    </dgm:pt>
    <dgm:pt modelId="{1EA33AED-E4E6-4505-BDE9-80874EA77A3F}" type="pres">
      <dgm:prSet presAssocID="{323F4A9A-0CE0-45E3-A343-CE467EF527F6}" presName="parentText" presStyleLbl="node1" presStyleIdx="2" presStyleCnt="7">
        <dgm:presLayoutVars>
          <dgm:chMax val="0"/>
          <dgm:bulletEnabled val="1"/>
        </dgm:presLayoutVars>
      </dgm:prSet>
      <dgm:spPr/>
    </dgm:pt>
    <dgm:pt modelId="{BA8C7796-A6F2-4AC5-B5F2-B292AB22E06F}" type="pres">
      <dgm:prSet presAssocID="{C5E1EAEC-18B3-4A87-A239-55C166B206E6}" presName="spacer" presStyleCnt="0"/>
      <dgm:spPr/>
    </dgm:pt>
    <dgm:pt modelId="{8E92C8BA-760F-452C-B4DC-6CAF1B8A88B2}" type="pres">
      <dgm:prSet presAssocID="{211D96F9-941D-482C-9AD0-8698EE5988CA}" presName="parentText" presStyleLbl="node1" presStyleIdx="3" presStyleCnt="7">
        <dgm:presLayoutVars>
          <dgm:chMax val="0"/>
          <dgm:bulletEnabled val="1"/>
        </dgm:presLayoutVars>
      </dgm:prSet>
      <dgm:spPr/>
    </dgm:pt>
    <dgm:pt modelId="{B614AB61-C482-4A7D-B4C6-9969A7E1B937}" type="pres">
      <dgm:prSet presAssocID="{0D13181F-C1AD-4351-8A66-78523FDD791A}" presName="spacer" presStyleCnt="0"/>
      <dgm:spPr/>
    </dgm:pt>
    <dgm:pt modelId="{9FB5B2E5-8BD8-4B38-BFFE-518466DCEAD7}" type="pres">
      <dgm:prSet presAssocID="{401CF54D-8A1C-4854-A899-8DEF4A5D92F9}" presName="parentText" presStyleLbl="node1" presStyleIdx="4" presStyleCnt="7">
        <dgm:presLayoutVars>
          <dgm:chMax val="0"/>
          <dgm:bulletEnabled val="1"/>
        </dgm:presLayoutVars>
      </dgm:prSet>
      <dgm:spPr/>
    </dgm:pt>
    <dgm:pt modelId="{E0BC8DCB-6DC3-4E60-8DEC-A1733CC72063}" type="pres">
      <dgm:prSet presAssocID="{B42B1555-97DA-493C-AE4A-4F76F9BE9B51}" presName="spacer" presStyleCnt="0"/>
      <dgm:spPr/>
    </dgm:pt>
    <dgm:pt modelId="{563FCCEF-7371-48B7-ACE8-3A8C554C2832}" type="pres">
      <dgm:prSet presAssocID="{69377E92-1609-4E4A-B736-152BFC4A6ADE}" presName="parentText" presStyleLbl="node1" presStyleIdx="5" presStyleCnt="7" custLinFactNeighborY="-34389">
        <dgm:presLayoutVars>
          <dgm:chMax val="0"/>
          <dgm:bulletEnabled val="1"/>
        </dgm:presLayoutVars>
      </dgm:prSet>
      <dgm:spPr/>
    </dgm:pt>
    <dgm:pt modelId="{D29C3C3F-06DB-4DFB-8632-073B133EAE1B}" type="pres">
      <dgm:prSet presAssocID="{E946665B-B4DB-424D-A2B2-E53B8EEC84A3}" presName="spacer" presStyleCnt="0"/>
      <dgm:spPr/>
    </dgm:pt>
    <dgm:pt modelId="{CBEBC6E7-79FA-490E-844B-FE935BBF4758}" type="pres">
      <dgm:prSet presAssocID="{F42BD3D7-DB5E-41DF-8505-A745ABD3E02D}" presName="parentText" presStyleLbl="node1" presStyleIdx="6" presStyleCnt="7" custLinFactNeighborY="63756">
        <dgm:presLayoutVars>
          <dgm:chMax val="0"/>
          <dgm:bulletEnabled val="1"/>
        </dgm:presLayoutVars>
      </dgm:prSet>
      <dgm:spPr/>
    </dgm:pt>
  </dgm:ptLst>
  <dgm:cxnLst>
    <dgm:cxn modelId="{71247C19-0DAB-4240-9EAF-645E47D01332}" srcId="{94A8D43A-F567-4A15-88AC-1C70450CEBE0}" destId="{401CF54D-8A1C-4854-A899-8DEF4A5D92F9}" srcOrd="4" destOrd="0" parTransId="{6DCB29D0-1645-4B3A-BAF8-843252EA71EE}" sibTransId="{B42B1555-97DA-493C-AE4A-4F76F9BE9B51}"/>
    <dgm:cxn modelId="{EE626B21-6A0D-45E6-AB61-B9C8A99ECC56}" srcId="{94A8D43A-F567-4A15-88AC-1C70450CEBE0}" destId="{F7F10D80-32AC-4A78-BB5E-1477E64AE0FD}" srcOrd="1" destOrd="0" parTransId="{F3E7CCE1-6159-492A-B944-45FFDE06D685}" sibTransId="{CE97F4FC-4F59-4EB2-B29F-F27FFD9C2CAF}"/>
    <dgm:cxn modelId="{6A11DD22-FC24-4423-81C4-EB56042C4412}" srcId="{94A8D43A-F567-4A15-88AC-1C70450CEBE0}" destId="{323F4A9A-0CE0-45E3-A343-CE467EF527F6}" srcOrd="2" destOrd="0" parTransId="{E28002BD-CE88-4F45-8C29-79040EBA1B14}" sibTransId="{C5E1EAEC-18B3-4A87-A239-55C166B206E6}"/>
    <dgm:cxn modelId="{2BF3D838-8537-4C9B-827B-8E566C512823}" type="presOf" srcId="{94A8D43A-F567-4A15-88AC-1C70450CEBE0}" destId="{011A89F9-6079-4631-B306-67A8E1FDBCC3}" srcOrd="0" destOrd="0" presId="urn:microsoft.com/office/officeart/2005/8/layout/vList2"/>
    <dgm:cxn modelId="{9025F43B-BFA2-44A4-845F-241870FCB175}" type="presOf" srcId="{0B76059C-7570-427B-A721-9BF95C7183DB}" destId="{539CD78D-B4B4-4597-8ABE-44FD7008DAAA}" srcOrd="0" destOrd="0" presId="urn:microsoft.com/office/officeart/2005/8/layout/vList2"/>
    <dgm:cxn modelId="{3965C568-3D78-48FF-8154-6CEED8BAFC65}" type="presOf" srcId="{211D96F9-941D-482C-9AD0-8698EE5988CA}" destId="{8E92C8BA-760F-452C-B4DC-6CAF1B8A88B2}" srcOrd="0" destOrd="0" presId="urn:microsoft.com/office/officeart/2005/8/layout/vList2"/>
    <dgm:cxn modelId="{63345F6D-9704-4E45-9DF7-935179D4446F}" srcId="{94A8D43A-F567-4A15-88AC-1C70450CEBE0}" destId="{0B76059C-7570-427B-A721-9BF95C7183DB}" srcOrd="0" destOrd="0" parTransId="{C954D096-225F-4C95-8665-30B025463F3B}" sibTransId="{C300C31C-67CA-4BEF-9A1A-1CBD0FC66B41}"/>
    <dgm:cxn modelId="{0650456E-17A2-4B01-8840-300F91CA35D9}" srcId="{94A8D43A-F567-4A15-88AC-1C70450CEBE0}" destId="{69377E92-1609-4E4A-B736-152BFC4A6ADE}" srcOrd="5" destOrd="0" parTransId="{4583012D-4391-4DC1-8C50-2EF56C1FD0C4}" sibTransId="{E946665B-B4DB-424D-A2B2-E53B8EEC84A3}"/>
    <dgm:cxn modelId="{3E750476-0ECF-4811-ACD9-1B15DE673B9B}" type="presOf" srcId="{401CF54D-8A1C-4854-A899-8DEF4A5D92F9}" destId="{9FB5B2E5-8BD8-4B38-BFFE-518466DCEAD7}" srcOrd="0" destOrd="0" presId="urn:microsoft.com/office/officeart/2005/8/layout/vList2"/>
    <dgm:cxn modelId="{B0593B96-E632-42C6-BEA4-60009AFBBF20}" srcId="{94A8D43A-F567-4A15-88AC-1C70450CEBE0}" destId="{F42BD3D7-DB5E-41DF-8505-A745ABD3E02D}" srcOrd="6" destOrd="0" parTransId="{522BEC43-CBD5-4B3D-8BF8-28F9EF5E0C40}" sibTransId="{53C4AB56-E47F-4650-9E68-BB29EC70C7C9}"/>
    <dgm:cxn modelId="{32FD67A2-30FC-44BA-8C0B-BDFAB6FB76F1}" type="presOf" srcId="{F42BD3D7-DB5E-41DF-8505-A745ABD3E02D}" destId="{CBEBC6E7-79FA-490E-844B-FE935BBF4758}" srcOrd="0" destOrd="0" presId="urn:microsoft.com/office/officeart/2005/8/layout/vList2"/>
    <dgm:cxn modelId="{020151BB-90F9-4367-AE8D-AC900B8B85A6}" type="presOf" srcId="{323F4A9A-0CE0-45E3-A343-CE467EF527F6}" destId="{1EA33AED-E4E6-4505-BDE9-80874EA77A3F}" srcOrd="0" destOrd="0" presId="urn:microsoft.com/office/officeart/2005/8/layout/vList2"/>
    <dgm:cxn modelId="{AA4468C6-4119-4C51-BA75-F7F1E7459930}" srcId="{94A8D43A-F567-4A15-88AC-1C70450CEBE0}" destId="{211D96F9-941D-482C-9AD0-8698EE5988CA}" srcOrd="3" destOrd="0" parTransId="{61F519C4-299F-4E84-8501-87B20A5CA561}" sibTransId="{0D13181F-C1AD-4351-8A66-78523FDD791A}"/>
    <dgm:cxn modelId="{E081CFC9-8C29-469E-B083-A473FEF5EA28}" type="presOf" srcId="{69377E92-1609-4E4A-B736-152BFC4A6ADE}" destId="{563FCCEF-7371-48B7-ACE8-3A8C554C2832}" srcOrd="0" destOrd="0" presId="urn:microsoft.com/office/officeart/2005/8/layout/vList2"/>
    <dgm:cxn modelId="{6A2E75D2-4E71-445B-91C3-76CE8B35AD79}" type="presOf" srcId="{F7F10D80-32AC-4A78-BB5E-1477E64AE0FD}" destId="{1B85374D-4C4F-4B83-B4EA-2730BA843C53}" srcOrd="0" destOrd="0" presId="urn:microsoft.com/office/officeart/2005/8/layout/vList2"/>
    <dgm:cxn modelId="{886D0F8D-02E2-4ABA-923A-513ED7665210}" type="presParOf" srcId="{011A89F9-6079-4631-B306-67A8E1FDBCC3}" destId="{539CD78D-B4B4-4597-8ABE-44FD7008DAAA}" srcOrd="0" destOrd="0" presId="urn:microsoft.com/office/officeart/2005/8/layout/vList2"/>
    <dgm:cxn modelId="{069500A0-C0C3-424F-B230-8A9320F62C7F}" type="presParOf" srcId="{011A89F9-6079-4631-B306-67A8E1FDBCC3}" destId="{EB266E93-163C-46FB-8101-12E09845DDE0}" srcOrd="1" destOrd="0" presId="urn:microsoft.com/office/officeart/2005/8/layout/vList2"/>
    <dgm:cxn modelId="{4B9434F1-40F7-48F1-8F14-75ED9131272B}" type="presParOf" srcId="{011A89F9-6079-4631-B306-67A8E1FDBCC3}" destId="{1B85374D-4C4F-4B83-B4EA-2730BA843C53}" srcOrd="2" destOrd="0" presId="urn:microsoft.com/office/officeart/2005/8/layout/vList2"/>
    <dgm:cxn modelId="{07023C85-4C69-4020-AF4C-0117A4ADFE76}" type="presParOf" srcId="{011A89F9-6079-4631-B306-67A8E1FDBCC3}" destId="{94CAE4F4-BA9B-4B8D-A7C0-B4BC8BFB2F18}" srcOrd="3" destOrd="0" presId="urn:microsoft.com/office/officeart/2005/8/layout/vList2"/>
    <dgm:cxn modelId="{6F09335F-24AA-4804-9A9A-AD00CD81834E}" type="presParOf" srcId="{011A89F9-6079-4631-B306-67A8E1FDBCC3}" destId="{1EA33AED-E4E6-4505-BDE9-80874EA77A3F}" srcOrd="4" destOrd="0" presId="urn:microsoft.com/office/officeart/2005/8/layout/vList2"/>
    <dgm:cxn modelId="{350117D8-DA2A-4374-9784-78D2FCE1884B}" type="presParOf" srcId="{011A89F9-6079-4631-B306-67A8E1FDBCC3}" destId="{BA8C7796-A6F2-4AC5-B5F2-B292AB22E06F}" srcOrd="5" destOrd="0" presId="urn:microsoft.com/office/officeart/2005/8/layout/vList2"/>
    <dgm:cxn modelId="{EBBEEECC-0675-4446-B7D2-FF612B3D5431}" type="presParOf" srcId="{011A89F9-6079-4631-B306-67A8E1FDBCC3}" destId="{8E92C8BA-760F-452C-B4DC-6CAF1B8A88B2}" srcOrd="6" destOrd="0" presId="urn:microsoft.com/office/officeart/2005/8/layout/vList2"/>
    <dgm:cxn modelId="{5006D110-432E-405F-BE9A-38184267B91A}" type="presParOf" srcId="{011A89F9-6079-4631-B306-67A8E1FDBCC3}" destId="{B614AB61-C482-4A7D-B4C6-9969A7E1B937}" srcOrd="7" destOrd="0" presId="urn:microsoft.com/office/officeart/2005/8/layout/vList2"/>
    <dgm:cxn modelId="{71CB3C09-153E-40D9-AA04-B81747B4AA96}" type="presParOf" srcId="{011A89F9-6079-4631-B306-67A8E1FDBCC3}" destId="{9FB5B2E5-8BD8-4B38-BFFE-518466DCEAD7}" srcOrd="8" destOrd="0" presId="urn:microsoft.com/office/officeart/2005/8/layout/vList2"/>
    <dgm:cxn modelId="{B1E99D39-3457-4815-8F26-2C8B01C48A94}" type="presParOf" srcId="{011A89F9-6079-4631-B306-67A8E1FDBCC3}" destId="{E0BC8DCB-6DC3-4E60-8DEC-A1733CC72063}" srcOrd="9" destOrd="0" presId="urn:microsoft.com/office/officeart/2005/8/layout/vList2"/>
    <dgm:cxn modelId="{067F300A-FB76-410D-8895-AA9D9C96B359}" type="presParOf" srcId="{011A89F9-6079-4631-B306-67A8E1FDBCC3}" destId="{563FCCEF-7371-48B7-ACE8-3A8C554C2832}" srcOrd="10" destOrd="0" presId="urn:microsoft.com/office/officeart/2005/8/layout/vList2"/>
    <dgm:cxn modelId="{89035AEF-DE6C-4218-924F-589400FBC29C}" type="presParOf" srcId="{011A89F9-6079-4631-B306-67A8E1FDBCC3}" destId="{D29C3C3F-06DB-4DFB-8632-073B133EAE1B}" srcOrd="11" destOrd="0" presId="urn:microsoft.com/office/officeart/2005/8/layout/vList2"/>
    <dgm:cxn modelId="{CBCA59F4-FCFF-4B2B-ABCA-32E952A1E338}" type="presParOf" srcId="{011A89F9-6079-4631-B306-67A8E1FDBCC3}" destId="{CBEBC6E7-79FA-490E-844B-FE935BBF4758}"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3291ED-5233-47F8-A0DD-AAB5E1C8C8BB}"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7BFC34FD-67F5-4C24-862D-51CB0837742B}">
      <dgm:prSet/>
      <dgm:spPr>
        <a:solidFill>
          <a:srgbClr val="FF9700"/>
        </a:solidFill>
      </dgm:spPr>
      <dgm:t>
        <a:bodyPr/>
        <a:lstStyle/>
        <a:p>
          <a:r>
            <a:rPr lang="en-GB"/>
            <a:t>Theoretical Underpinnings</a:t>
          </a:r>
          <a:endParaRPr lang="en-US"/>
        </a:p>
      </dgm:t>
    </dgm:pt>
    <dgm:pt modelId="{040AC706-85FF-41B9-8E34-1458E9CAC296}" type="parTrans" cxnId="{E461FA6A-16F7-4C47-9C02-E66E4583948F}">
      <dgm:prSet/>
      <dgm:spPr/>
      <dgm:t>
        <a:bodyPr/>
        <a:lstStyle/>
        <a:p>
          <a:endParaRPr lang="en-US"/>
        </a:p>
      </dgm:t>
    </dgm:pt>
    <dgm:pt modelId="{4024E9C9-588E-436A-BB17-6799D2751A2F}" type="sibTrans" cxnId="{E461FA6A-16F7-4C47-9C02-E66E4583948F}">
      <dgm:prSet/>
      <dgm:spPr/>
      <dgm:t>
        <a:bodyPr/>
        <a:lstStyle/>
        <a:p>
          <a:endParaRPr lang="en-US"/>
        </a:p>
      </dgm:t>
    </dgm:pt>
    <dgm:pt modelId="{2276F685-BE7F-4B13-85A9-C011B6A7FCB7}">
      <dgm:prSet/>
      <dgm:spPr>
        <a:solidFill>
          <a:srgbClr val="FF9700"/>
        </a:solidFill>
      </dgm:spPr>
      <dgm:t>
        <a:bodyPr/>
        <a:lstStyle/>
        <a:p>
          <a:r>
            <a:rPr lang="en-GB" dirty="0"/>
            <a:t>A model for options on shares in listed companies</a:t>
          </a:r>
          <a:endParaRPr lang="en-US" dirty="0"/>
        </a:p>
      </dgm:t>
    </dgm:pt>
    <dgm:pt modelId="{04EDC28B-7C17-4D79-AAA2-0013BDB4A57C}" type="parTrans" cxnId="{1BE41213-BBFA-42E9-A590-D7B17647B970}">
      <dgm:prSet/>
      <dgm:spPr/>
      <dgm:t>
        <a:bodyPr/>
        <a:lstStyle/>
        <a:p>
          <a:endParaRPr lang="en-US"/>
        </a:p>
      </dgm:t>
    </dgm:pt>
    <dgm:pt modelId="{1DC2BBCE-37D2-47EF-AD4A-1B1DE6B86768}" type="sibTrans" cxnId="{1BE41213-BBFA-42E9-A590-D7B17647B970}">
      <dgm:prSet/>
      <dgm:spPr/>
      <dgm:t>
        <a:bodyPr/>
        <a:lstStyle/>
        <a:p>
          <a:endParaRPr lang="en-US"/>
        </a:p>
      </dgm:t>
    </dgm:pt>
    <dgm:pt modelId="{1D6674B1-8E7C-4795-B602-226D850B68E6}">
      <dgm:prSet/>
      <dgm:spPr>
        <a:solidFill>
          <a:srgbClr val="FF9700"/>
        </a:solidFill>
      </dgm:spPr>
      <dgm:t>
        <a:bodyPr/>
        <a:lstStyle/>
        <a:p>
          <a:r>
            <a:rPr lang="en-GB" dirty="0"/>
            <a:t>No equity growth factor in the model</a:t>
          </a:r>
          <a:endParaRPr lang="en-US" dirty="0"/>
        </a:p>
      </dgm:t>
    </dgm:pt>
    <dgm:pt modelId="{FFEB0B93-C983-4AA5-A933-606A318BCC99}" type="parTrans" cxnId="{B5859B41-B0C9-4E0E-8D8B-09DAD864DE51}">
      <dgm:prSet/>
      <dgm:spPr/>
      <dgm:t>
        <a:bodyPr/>
        <a:lstStyle/>
        <a:p>
          <a:endParaRPr lang="en-US"/>
        </a:p>
      </dgm:t>
    </dgm:pt>
    <dgm:pt modelId="{47D0B1A5-D8F9-4B71-A74C-D1FAF9FC84B9}" type="sibTrans" cxnId="{B5859B41-B0C9-4E0E-8D8B-09DAD864DE51}">
      <dgm:prSet/>
      <dgm:spPr/>
      <dgm:t>
        <a:bodyPr/>
        <a:lstStyle/>
        <a:p>
          <a:endParaRPr lang="en-US"/>
        </a:p>
      </dgm:t>
    </dgm:pt>
    <dgm:pt modelId="{EFDBCDBD-8894-4002-9A2C-F3D6E9BE2C01}">
      <dgm:prSet/>
      <dgm:spPr>
        <a:solidFill>
          <a:srgbClr val="FF9700"/>
        </a:solidFill>
      </dgm:spPr>
      <dgm:t>
        <a:bodyPr/>
        <a:lstStyle/>
        <a:p>
          <a:r>
            <a:rPr lang="en-GB"/>
            <a:t>The concept of dynamic hedging</a:t>
          </a:r>
          <a:endParaRPr lang="en-US"/>
        </a:p>
      </dgm:t>
    </dgm:pt>
    <dgm:pt modelId="{B741B310-F70A-46CE-A95C-764C1A9D2E57}" type="parTrans" cxnId="{66F46576-F88C-4E79-B3DE-8281E3C50C09}">
      <dgm:prSet/>
      <dgm:spPr/>
      <dgm:t>
        <a:bodyPr/>
        <a:lstStyle/>
        <a:p>
          <a:endParaRPr lang="en-US"/>
        </a:p>
      </dgm:t>
    </dgm:pt>
    <dgm:pt modelId="{8AAE47BB-D18E-43DA-B7D7-89A96B3201C2}" type="sibTrans" cxnId="{66F46576-F88C-4E79-B3DE-8281E3C50C09}">
      <dgm:prSet/>
      <dgm:spPr/>
      <dgm:t>
        <a:bodyPr/>
        <a:lstStyle/>
        <a:p>
          <a:endParaRPr lang="en-US"/>
        </a:p>
      </dgm:t>
    </dgm:pt>
    <dgm:pt modelId="{7906E6C4-622C-4AC2-9577-9595D51F65C7}" type="pres">
      <dgm:prSet presAssocID="{463291ED-5233-47F8-A0DD-AAB5E1C8C8BB}" presName="outerComposite" presStyleCnt="0">
        <dgm:presLayoutVars>
          <dgm:chMax val="5"/>
          <dgm:dir/>
          <dgm:resizeHandles val="exact"/>
        </dgm:presLayoutVars>
      </dgm:prSet>
      <dgm:spPr/>
    </dgm:pt>
    <dgm:pt modelId="{AD9AB6ED-B535-438F-9075-CD835B0E13CD}" type="pres">
      <dgm:prSet presAssocID="{463291ED-5233-47F8-A0DD-AAB5E1C8C8BB}" presName="dummyMaxCanvas" presStyleCnt="0">
        <dgm:presLayoutVars/>
      </dgm:prSet>
      <dgm:spPr/>
    </dgm:pt>
    <dgm:pt modelId="{A99E2C4F-E029-4B9E-A222-7107DA8245D1}" type="pres">
      <dgm:prSet presAssocID="{463291ED-5233-47F8-A0DD-AAB5E1C8C8BB}" presName="FourNodes_1" presStyleLbl="node1" presStyleIdx="0" presStyleCnt="4">
        <dgm:presLayoutVars>
          <dgm:bulletEnabled val="1"/>
        </dgm:presLayoutVars>
      </dgm:prSet>
      <dgm:spPr/>
    </dgm:pt>
    <dgm:pt modelId="{2B4F7936-FF43-48BF-8332-531FE2DA5BBF}" type="pres">
      <dgm:prSet presAssocID="{463291ED-5233-47F8-A0DD-AAB5E1C8C8BB}" presName="FourNodes_2" presStyleLbl="node1" presStyleIdx="1" presStyleCnt="4">
        <dgm:presLayoutVars>
          <dgm:bulletEnabled val="1"/>
        </dgm:presLayoutVars>
      </dgm:prSet>
      <dgm:spPr/>
    </dgm:pt>
    <dgm:pt modelId="{11A77270-5ACB-4515-B700-05DB7C22E488}" type="pres">
      <dgm:prSet presAssocID="{463291ED-5233-47F8-A0DD-AAB5E1C8C8BB}" presName="FourNodes_3" presStyleLbl="node1" presStyleIdx="2" presStyleCnt="4">
        <dgm:presLayoutVars>
          <dgm:bulletEnabled val="1"/>
        </dgm:presLayoutVars>
      </dgm:prSet>
      <dgm:spPr/>
    </dgm:pt>
    <dgm:pt modelId="{ED97FC6C-0A28-47CE-99BE-23D378AC1CBA}" type="pres">
      <dgm:prSet presAssocID="{463291ED-5233-47F8-A0DD-AAB5E1C8C8BB}" presName="FourNodes_4" presStyleLbl="node1" presStyleIdx="3" presStyleCnt="4">
        <dgm:presLayoutVars>
          <dgm:bulletEnabled val="1"/>
        </dgm:presLayoutVars>
      </dgm:prSet>
      <dgm:spPr/>
    </dgm:pt>
    <dgm:pt modelId="{0BCEB4F9-49CB-4F7D-956C-C2C6AD21E032}" type="pres">
      <dgm:prSet presAssocID="{463291ED-5233-47F8-A0DD-AAB5E1C8C8BB}" presName="FourConn_1-2" presStyleLbl="fgAccFollowNode1" presStyleIdx="0" presStyleCnt="3">
        <dgm:presLayoutVars>
          <dgm:bulletEnabled val="1"/>
        </dgm:presLayoutVars>
      </dgm:prSet>
      <dgm:spPr/>
    </dgm:pt>
    <dgm:pt modelId="{B3D7AFCF-6219-4136-80B5-E831830BF90F}" type="pres">
      <dgm:prSet presAssocID="{463291ED-5233-47F8-A0DD-AAB5E1C8C8BB}" presName="FourConn_2-3" presStyleLbl="fgAccFollowNode1" presStyleIdx="1" presStyleCnt="3">
        <dgm:presLayoutVars>
          <dgm:bulletEnabled val="1"/>
        </dgm:presLayoutVars>
      </dgm:prSet>
      <dgm:spPr/>
    </dgm:pt>
    <dgm:pt modelId="{DB3F8737-3EF4-46AE-A57C-02BF2CF7A87F}" type="pres">
      <dgm:prSet presAssocID="{463291ED-5233-47F8-A0DD-AAB5E1C8C8BB}" presName="FourConn_3-4" presStyleLbl="fgAccFollowNode1" presStyleIdx="2" presStyleCnt="3">
        <dgm:presLayoutVars>
          <dgm:bulletEnabled val="1"/>
        </dgm:presLayoutVars>
      </dgm:prSet>
      <dgm:spPr/>
    </dgm:pt>
    <dgm:pt modelId="{B153390C-6564-49FB-A350-17854BA89DD4}" type="pres">
      <dgm:prSet presAssocID="{463291ED-5233-47F8-A0DD-AAB5E1C8C8BB}" presName="FourNodes_1_text" presStyleLbl="node1" presStyleIdx="3" presStyleCnt="4">
        <dgm:presLayoutVars>
          <dgm:bulletEnabled val="1"/>
        </dgm:presLayoutVars>
      </dgm:prSet>
      <dgm:spPr/>
    </dgm:pt>
    <dgm:pt modelId="{75B8354D-A052-47AC-8213-A856108E3610}" type="pres">
      <dgm:prSet presAssocID="{463291ED-5233-47F8-A0DD-AAB5E1C8C8BB}" presName="FourNodes_2_text" presStyleLbl="node1" presStyleIdx="3" presStyleCnt="4">
        <dgm:presLayoutVars>
          <dgm:bulletEnabled val="1"/>
        </dgm:presLayoutVars>
      </dgm:prSet>
      <dgm:spPr/>
    </dgm:pt>
    <dgm:pt modelId="{3A70503D-4926-4314-B488-F10E3C7AFA5E}" type="pres">
      <dgm:prSet presAssocID="{463291ED-5233-47F8-A0DD-AAB5E1C8C8BB}" presName="FourNodes_3_text" presStyleLbl="node1" presStyleIdx="3" presStyleCnt="4">
        <dgm:presLayoutVars>
          <dgm:bulletEnabled val="1"/>
        </dgm:presLayoutVars>
      </dgm:prSet>
      <dgm:spPr/>
    </dgm:pt>
    <dgm:pt modelId="{C0AC9EC1-B628-445B-9610-AE504D0A12FE}" type="pres">
      <dgm:prSet presAssocID="{463291ED-5233-47F8-A0DD-AAB5E1C8C8BB}" presName="FourNodes_4_text" presStyleLbl="node1" presStyleIdx="3" presStyleCnt="4">
        <dgm:presLayoutVars>
          <dgm:bulletEnabled val="1"/>
        </dgm:presLayoutVars>
      </dgm:prSet>
      <dgm:spPr/>
    </dgm:pt>
  </dgm:ptLst>
  <dgm:cxnLst>
    <dgm:cxn modelId="{1BE41213-BBFA-42E9-A590-D7B17647B970}" srcId="{463291ED-5233-47F8-A0DD-AAB5E1C8C8BB}" destId="{2276F685-BE7F-4B13-85A9-C011B6A7FCB7}" srcOrd="1" destOrd="0" parTransId="{04EDC28B-7C17-4D79-AAA2-0013BDB4A57C}" sibTransId="{1DC2BBCE-37D2-47EF-AD4A-1B1DE6B86768}"/>
    <dgm:cxn modelId="{67DB0928-D31C-464B-B972-C35BDFD2D445}" type="presOf" srcId="{1DC2BBCE-37D2-47EF-AD4A-1B1DE6B86768}" destId="{B3D7AFCF-6219-4136-80B5-E831830BF90F}" srcOrd="0" destOrd="0" presId="urn:microsoft.com/office/officeart/2005/8/layout/vProcess5"/>
    <dgm:cxn modelId="{EC313437-B3D2-4C15-9D8C-DF2732367198}" type="presOf" srcId="{1D6674B1-8E7C-4795-B602-226D850B68E6}" destId="{11A77270-5ACB-4515-B700-05DB7C22E488}" srcOrd="0" destOrd="0" presId="urn:microsoft.com/office/officeart/2005/8/layout/vProcess5"/>
    <dgm:cxn modelId="{B5859B41-B0C9-4E0E-8D8B-09DAD864DE51}" srcId="{463291ED-5233-47F8-A0DD-AAB5E1C8C8BB}" destId="{1D6674B1-8E7C-4795-B602-226D850B68E6}" srcOrd="2" destOrd="0" parTransId="{FFEB0B93-C983-4AA5-A933-606A318BCC99}" sibTransId="{47D0B1A5-D8F9-4B71-A74C-D1FAF9FC84B9}"/>
    <dgm:cxn modelId="{E461FA6A-16F7-4C47-9C02-E66E4583948F}" srcId="{463291ED-5233-47F8-A0DD-AAB5E1C8C8BB}" destId="{7BFC34FD-67F5-4C24-862D-51CB0837742B}" srcOrd="0" destOrd="0" parTransId="{040AC706-85FF-41B9-8E34-1458E9CAC296}" sibTransId="{4024E9C9-588E-436A-BB17-6799D2751A2F}"/>
    <dgm:cxn modelId="{E85E9055-B2AF-40B2-94FE-0E7AB8704175}" type="presOf" srcId="{2276F685-BE7F-4B13-85A9-C011B6A7FCB7}" destId="{2B4F7936-FF43-48BF-8332-531FE2DA5BBF}" srcOrd="0" destOrd="0" presId="urn:microsoft.com/office/officeart/2005/8/layout/vProcess5"/>
    <dgm:cxn modelId="{66F46576-F88C-4E79-B3DE-8281E3C50C09}" srcId="{463291ED-5233-47F8-A0DD-AAB5E1C8C8BB}" destId="{EFDBCDBD-8894-4002-9A2C-F3D6E9BE2C01}" srcOrd="3" destOrd="0" parTransId="{B741B310-F70A-46CE-A95C-764C1A9D2E57}" sibTransId="{8AAE47BB-D18E-43DA-B7D7-89A96B3201C2}"/>
    <dgm:cxn modelId="{2EE66D92-7A1F-4391-B46C-AC3A9ED54CA6}" type="presOf" srcId="{1D6674B1-8E7C-4795-B602-226D850B68E6}" destId="{3A70503D-4926-4314-B488-F10E3C7AFA5E}" srcOrd="1" destOrd="0" presId="urn:microsoft.com/office/officeart/2005/8/layout/vProcess5"/>
    <dgm:cxn modelId="{23A0B697-0907-4220-97D9-46AD3D0F39B9}" type="presOf" srcId="{EFDBCDBD-8894-4002-9A2C-F3D6E9BE2C01}" destId="{C0AC9EC1-B628-445B-9610-AE504D0A12FE}" srcOrd="1" destOrd="0" presId="urn:microsoft.com/office/officeart/2005/8/layout/vProcess5"/>
    <dgm:cxn modelId="{80BFF09C-5CFA-4A5C-8A28-41E96D1FB735}" type="presOf" srcId="{47D0B1A5-D8F9-4B71-A74C-D1FAF9FC84B9}" destId="{DB3F8737-3EF4-46AE-A57C-02BF2CF7A87F}" srcOrd="0" destOrd="0" presId="urn:microsoft.com/office/officeart/2005/8/layout/vProcess5"/>
    <dgm:cxn modelId="{22F692A5-A00A-44D0-87CA-F163BF899B17}" type="presOf" srcId="{7BFC34FD-67F5-4C24-862D-51CB0837742B}" destId="{A99E2C4F-E029-4B9E-A222-7107DA8245D1}" srcOrd="0" destOrd="0" presId="urn:microsoft.com/office/officeart/2005/8/layout/vProcess5"/>
    <dgm:cxn modelId="{52387AD0-6FEA-49B8-9A83-C1CBA2F26395}" type="presOf" srcId="{EFDBCDBD-8894-4002-9A2C-F3D6E9BE2C01}" destId="{ED97FC6C-0A28-47CE-99BE-23D378AC1CBA}" srcOrd="0" destOrd="0" presId="urn:microsoft.com/office/officeart/2005/8/layout/vProcess5"/>
    <dgm:cxn modelId="{DF3068DD-9528-4531-94A2-E2443EDCCCC1}" type="presOf" srcId="{2276F685-BE7F-4B13-85A9-C011B6A7FCB7}" destId="{75B8354D-A052-47AC-8213-A856108E3610}" srcOrd="1" destOrd="0" presId="urn:microsoft.com/office/officeart/2005/8/layout/vProcess5"/>
    <dgm:cxn modelId="{B80BA6E9-8475-456F-897F-4C261035EB62}" type="presOf" srcId="{7BFC34FD-67F5-4C24-862D-51CB0837742B}" destId="{B153390C-6564-49FB-A350-17854BA89DD4}" srcOrd="1" destOrd="0" presId="urn:microsoft.com/office/officeart/2005/8/layout/vProcess5"/>
    <dgm:cxn modelId="{4FE388EB-6CB5-4418-943E-24F50F13031B}" type="presOf" srcId="{463291ED-5233-47F8-A0DD-AAB5E1C8C8BB}" destId="{7906E6C4-622C-4AC2-9577-9595D51F65C7}" srcOrd="0" destOrd="0" presId="urn:microsoft.com/office/officeart/2005/8/layout/vProcess5"/>
    <dgm:cxn modelId="{035013FF-E855-4B71-8630-D9377DA8BFF8}" type="presOf" srcId="{4024E9C9-588E-436A-BB17-6799D2751A2F}" destId="{0BCEB4F9-49CB-4F7D-956C-C2C6AD21E032}" srcOrd="0" destOrd="0" presId="urn:microsoft.com/office/officeart/2005/8/layout/vProcess5"/>
    <dgm:cxn modelId="{CCEEEC3D-F88E-471E-B196-F4748D5657CC}" type="presParOf" srcId="{7906E6C4-622C-4AC2-9577-9595D51F65C7}" destId="{AD9AB6ED-B535-438F-9075-CD835B0E13CD}" srcOrd="0" destOrd="0" presId="urn:microsoft.com/office/officeart/2005/8/layout/vProcess5"/>
    <dgm:cxn modelId="{013E5409-6A38-44CB-B6AB-2A1D11FEBC1C}" type="presParOf" srcId="{7906E6C4-622C-4AC2-9577-9595D51F65C7}" destId="{A99E2C4F-E029-4B9E-A222-7107DA8245D1}" srcOrd="1" destOrd="0" presId="urn:microsoft.com/office/officeart/2005/8/layout/vProcess5"/>
    <dgm:cxn modelId="{4C5110FC-4EEB-4340-9516-E80ADFF7357F}" type="presParOf" srcId="{7906E6C4-622C-4AC2-9577-9595D51F65C7}" destId="{2B4F7936-FF43-48BF-8332-531FE2DA5BBF}" srcOrd="2" destOrd="0" presId="urn:microsoft.com/office/officeart/2005/8/layout/vProcess5"/>
    <dgm:cxn modelId="{35F697A5-C2F7-4716-B0FA-73B365E799C6}" type="presParOf" srcId="{7906E6C4-622C-4AC2-9577-9595D51F65C7}" destId="{11A77270-5ACB-4515-B700-05DB7C22E488}" srcOrd="3" destOrd="0" presId="urn:microsoft.com/office/officeart/2005/8/layout/vProcess5"/>
    <dgm:cxn modelId="{6CC8462B-5074-480F-86CF-049BE2B24D58}" type="presParOf" srcId="{7906E6C4-622C-4AC2-9577-9595D51F65C7}" destId="{ED97FC6C-0A28-47CE-99BE-23D378AC1CBA}" srcOrd="4" destOrd="0" presId="urn:microsoft.com/office/officeart/2005/8/layout/vProcess5"/>
    <dgm:cxn modelId="{6CD77A44-495E-45F3-A80C-128EA39FE466}" type="presParOf" srcId="{7906E6C4-622C-4AC2-9577-9595D51F65C7}" destId="{0BCEB4F9-49CB-4F7D-956C-C2C6AD21E032}" srcOrd="5" destOrd="0" presId="urn:microsoft.com/office/officeart/2005/8/layout/vProcess5"/>
    <dgm:cxn modelId="{3F2415EC-E913-4220-B712-001070064B3A}" type="presParOf" srcId="{7906E6C4-622C-4AC2-9577-9595D51F65C7}" destId="{B3D7AFCF-6219-4136-80B5-E831830BF90F}" srcOrd="6" destOrd="0" presId="urn:microsoft.com/office/officeart/2005/8/layout/vProcess5"/>
    <dgm:cxn modelId="{97090C7E-FC0B-42A2-A6FB-6214244BE42E}" type="presParOf" srcId="{7906E6C4-622C-4AC2-9577-9595D51F65C7}" destId="{DB3F8737-3EF4-46AE-A57C-02BF2CF7A87F}" srcOrd="7" destOrd="0" presId="urn:microsoft.com/office/officeart/2005/8/layout/vProcess5"/>
    <dgm:cxn modelId="{C5887791-8A65-4502-B520-13971E34960D}" type="presParOf" srcId="{7906E6C4-622C-4AC2-9577-9595D51F65C7}" destId="{B153390C-6564-49FB-A350-17854BA89DD4}" srcOrd="8" destOrd="0" presId="urn:microsoft.com/office/officeart/2005/8/layout/vProcess5"/>
    <dgm:cxn modelId="{3C922506-39CA-4EA6-91EB-6175F15B88E7}" type="presParOf" srcId="{7906E6C4-622C-4AC2-9577-9595D51F65C7}" destId="{75B8354D-A052-47AC-8213-A856108E3610}" srcOrd="9" destOrd="0" presId="urn:microsoft.com/office/officeart/2005/8/layout/vProcess5"/>
    <dgm:cxn modelId="{B103CA92-837B-481E-B4DD-53D6619B7FFD}" type="presParOf" srcId="{7906E6C4-622C-4AC2-9577-9595D51F65C7}" destId="{3A70503D-4926-4314-B488-F10E3C7AFA5E}" srcOrd="10" destOrd="0" presId="urn:microsoft.com/office/officeart/2005/8/layout/vProcess5"/>
    <dgm:cxn modelId="{7000B98C-7FCC-4E63-9CED-D154B5881961}" type="presParOf" srcId="{7906E6C4-622C-4AC2-9577-9595D51F65C7}" destId="{C0AC9EC1-B628-445B-9610-AE504D0A12F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F9D221-AA7A-4565-9270-2BB483D5A7D8}"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68B34CC-2ABE-44D0-8735-57C98AD510C3}">
      <dgm:prSet/>
      <dgm:spPr/>
      <dgm:t>
        <a:bodyPr/>
        <a:lstStyle/>
        <a:p>
          <a:r>
            <a:rPr lang="en-GB"/>
            <a:t>Assess the volatility of guideline public companies</a:t>
          </a:r>
          <a:endParaRPr lang="en-US"/>
        </a:p>
      </dgm:t>
    </dgm:pt>
    <dgm:pt modelId="{30407AC7-37B2-4958-A3DC-3EEB4E88F468}" type="parTrans" cxnId="{255D3DF7-1457-430C-9E38-11603A93F521}">
      <dgm:prSet/>
      <dgm:spPr/>
      <dgm:t>
        <a:bodyPr/>
        <a:lstStyle/>
        <a:p>
          <a:endParaRPr lang="en-US"/>
        </a:p>
      </dgm:t>
    </dgm:pt>
    <dgm:pt modelId="{60A79DFA-8206-4C49-9617-64B3E2A884F9}" type="sibTrans" cxnId="{255D3DF7-1457-430C-9E38-11603A93F521}">
      <dgm:prSet/>
      <dgm:spPr/>
      <dgm:t>
        <a:bodyPr/>
        <a:lstStyle/>
        <a:p>
          <a:endParaRPr lang="en-US"/>
        </a:p>
      </dgm:t>
    </dgm:pt>
    <dgm:pt modelId="{1242EE8C-163D-46C5-85B5-3053771A25E3}">
      <dgm:prSet/>
      <dgm:spPr/>
      <dgm:t>
        <a:bodyPr/>
        <a:lstStyle/>
        <a:p>
          <a:r>
            <a:rPr lang="en-GB"/>
            <a:t>If using daily data, multiply by the square root of     252  = 15.9</a:t>
          </a:r>
          <a:endParaRPr lang="en-US"/>
        </a:p>
      </dgm:t>
    </dgm:pt>
    <dgm:pt modelId="{725C7F9A-E81E-4715-BB53-209F95CD8973}" type="parTrans" cxnId="{AA3E86CA-78E4-45BA-847C-21AA500BD122}">
      <dgm:prSet/>
      <dgm:spPr/>
      <dgm:t>
        <a:bodyPr/>
        <a:lstStyle/>
        <a:p>
          <a:endParaRPr lang="en-US"/>
        </a:p>
      </dgm:t>
    </dgm:pt>
    <dgm:pt modelId="{BB4D7894-5FB1-48BC-9710-B8F4CDDFF43A}" type="sibTrans" cxnId="{AA3E86CA-78E4-45BA-847C-21AA500BD122}">
      <dgm:prSet/>
      <dgm:spPr/>
      <dgm:t>
        <a:bodyPr/>
        <a:lstStyle/>
        <a:p>
          <a:endParaRPr lang="en-US"/>
        </a:p>
      </dgm:t>
    </dgm:pt>
    <dgm:pt modelId="{095BCE6F-3598-4A25-B8CB-2EDD45A0EFD6}">
      <dgm:prSet/>
      <dgm:spPr/>
      <dgm:t>
        <a:bodyPr/>
        <a:lstStyle/>
        <a:p>
          <a:r>
            <a:rPr lang="en-GB"/>
            <a:t>If using weekly data, multiply by the square root of    52  =   7.2</a:t>
          </a:r>
          <a:endParaRPr lang="en-US"/>
        </a:p>
      </dgm:t>
    </dgm:pt>
    <dgm:pt modelId="{7C548B94-5800-41DB-993B-2D8F1799545D}" type="parTrans" cxnId="{83C232EC-FB09-4BE7-B62A-EE6F540D576A}">
      <dgm:prSet/>
      <dgm:spPr/>
      <dgm:t>
        <a:bodyPr/>
        <a:lstStyle/>
        <a:p>
          <a:endParaRPr lang="en-US"/>
        </a:p>
      </dgm:t>
    </dgm:pt>
    <dgm:pt modelId="{A5610004-0362-45EE-8299-11689334CD5B}" type="sibTrans" cxnId="{83C232EC-FB09-4BE7-B62A-EE6F540D576A}">
      <dgm:prSet/>
      <dgm:spPr/>
      <dgm:t>
        <a:bodyPr/>
        <a:lstStyle/>
        <a:p>
          <a:endParaRPr lang="en-US"/>
        </a:p>
      </dgm:t>
    </dgm:pt>
    <dgm:pt modelId="{A1964743-AB11-42BA-8EDF-D3D35BC4CE56}">
      <dgm:prSet/>
      <dgm:spPr/>
      <dgm:t>
        <a:bodyPr/>
        <a:lstStyle/>
        <a:p>
          <a:r>
            <a:rPr lang="en-GB"/>
            <a:t>If using monthly data, multiply by the square root of 12  =   3.5</a:t>
          </a:r>
          <a:endParaRPr lang="en-US"/>
        </a:p>
      </dgm:t>
    </dgm:pt>
    <dgm:pt modelId="{B423A1AF-3203-425F-8647-30284FA2B4F3}" type="parTrans" cxnId="{7017FAFA-58B8-4375-848F-9D9E177E4027}">
      <dgm:prSet/>
      <dgm:spPr/>
      <dgm:t>
        <a:bodyPr/>
        <a:lstStyle/>
        <a:p>
          <a:endParaRPr lang="en-US"/>
        </a:p>
      </dgm:t>
    </dgm:pt>
    <dgm:pt modelId="{2B538366-10D7-4C7C-829F-4B023FD38C2E}" type="sibTrans" cxnId="{7017FAFA-58B8-4375-848F-9D9E177E4027}">
      <dgm:prSet/>
      <dgm:spPr/>
      <dgm:t>
        <a:bodyPr/>
        <a:lstStyle/>
        <a:p>
          <a:endParaRPr lang="en-US"/>
        </a:p>
      </dgm:t>
    </dgm:pt>
    <dgm:pt modelId="{ADE8ED56-3D69-4236-8BD8-17A928BD81ED}" type="pres">
      <dgm:prSet presAssocID="{2DF9D221-AA7A-4565-9270-2BB483D5A7D8}" presName="root" presStyleCnt="0">
        <dgm:presLayoutVars>
          <dgm:dir/>
          <dgm:resizeHandles val="exact"/>
        </dgm:presLayoutVars>
      </dgm:prSet>
      <dgm:spPr/>
    </dgm:pt>
    <dgm:pt modelId="{3299D5EB-804C-41DC-A83B-1575F2320A9E}" type="pres">
      <dgm:prSet presAssocID="{868B34CC-2ABE-44D0-8735-57C98AD510C3}" presName="compNode" presStyleCnt="0"/>
      <dgm:spPr/>
    </dgm:pt>
    <dgm:pt modelId="{D5FFBA05-8DB7-42FE-A246-B665BB428343}" type="pres">
      <dgm:prSet presAssocID="{868B34CC-2ABE-44D0-8735-57C98AD510C3}" presName="bgRect" presStyleLbl="bgShp" presStyleIdx="0" presStyleCnt="4"/>
      <dgm:spPr/>
    </dgm:pt>
    <dgm:pt modelId="{CFEF40A8-EA96-4403-853A-6EBE4D9E0E52}" type="pres">
      <dgm:prSet presAssocID="{868B34CC-2ABE-44D0-8735-57C98AD510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F6402D33-15E1-48F6-938F-5B5F3B7B9AEB}" type="pres">
      <dgm:prSet presAssocID="{868B34CC-2ABE-44D0-8735-57C98AD510C3}" presName="spaceRect" presStyleCnt="0"/>
      <dgm:spPr/>
    </dgm:pt>
    <dgm:pt modelId="{C3797E8C-D0F9-482B-8A91-03724FE6F886}" type="pres">
      <dgm:prSet presAssocID="{868B34CC-2ABE-44D0-8735-57C98AD510C3}" presName="parTx" presStyleLbl="revTx" presStyleIdx="0" presStyleCnt="4">
        <dgm:presLayoutVars>
          <dgm:chMax val="0"/>
          <dgm:chPref val="0"/>
        </dgm:presLayoutVars>
      </dgm:prSet>
      <dgm:spPr/>
    </dgm:pt>
    <dgm:pt modelId="{BABD32FC-8363-460F-A2EA-5A2B896A3145}" type="pres">
      <dgm:prSet presAssocID="{60A79DFA-8206-4C49-9617-64B3E2A884F9}" presName="sibTrans" presStyleCnt="0"/>
      <dgm:spPr/>
    </dgm:pt>
    <dgm:pt modelId="{6F941A96-6BEE-4016-A7D1-0632FD9C9422}" type="pres">
      <dgm:prSet presAssocID="{1242EE8C-163D-46C5-85B5-3053771A25E3}" presName="compNode" presStyleCnt="0"/>
      <dgm:spPr/>
    </dgm:pt>
    <dgm:pt modelId="{4D8FCBE7-F4F2-49D8-8FAC-212F3D3F1805}" type="pres">
      <dgm:prSet presAssocID="{1242EE8C-163D-46C5-85B5-3053771A25E3}" presName="bgRect" presStyleLbl="bgShp" presStyleIdx="1" presStyleCnt="4"/>
      <dgm:spPr/>
    </dgm:pt>
    <dgm:pt modelId="{A4303B13-0BA1-439E-9AAB-5C9A5C52BB58}" type="pres">
      <dgm:prSet presAssocID="{1242EE8C-163D-46C5-85B5-3053771A25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3A62187F-1DBF-4D33-9FF6-6DBFEEE45E3A}" type="pres">
      <dgm:prSet presAssocID="{1242EE8C-163D-46C5-85B5-3053771A25E3}" presName="spaceRect" presStyleCnt="0"/>
      <dgm:spPr/>
    </dgm:pt>
    <dgm:pt modelId="{24E08B08-C4FA-4092-9094-D3D12A8F17EB}" type="pres">
      <dgm:prSet presAssocID="{1242EE8C-163D-46C5-85B5-3053771A25E3}" presName="parTx" presStyleLbl="revTx" presStyleIdx="1" presStyleCnt="4">
        <dgm:presLayoutVars>
          <dgm:chMax val="0"/>
          <dgm:chPref val="0"/>
        </dgm:presLayoutVars>
      </dgm:prSet>
      <dgm:spPr/>
    </dgm:pt>
    <dgm:pt modelId="{16A7FE96-DF83-486B-ACC2-A9D473303D3C}" type="pres">
      <dgm:prSet presAssocID="{BB4D7894-5FB1-48BC-9710-B8F4CDDFF43A}" presName="sibTrans" presStyleCnt="0"/>
      <dgm:spPr/>
    </dgm:pt>
    <dgm:pt modelId="{BF686C0E-EEE4-4B46-B096-366E76280887}" type="pres">
      <dgm:prSet presAssocID="{095BCE6F-3598-4A25-B8CB-2EDD45A0EFD6}" presName="compNode" presStyleCnt="0"/>
      <dgm:spPr/>
    </dgm:pt>
    <dgm:pt modelId="{75E0FBE5-A459-41C1-85A1-4ED294BDCAC3}" type="pres">
      <dgm:prSet presAssocID="{095BCE6F-3598-4A25-B8CB-2EDD45A0EFD6}" presName="bgRect" presStyleLbl="bgShp" presStyleIdx="2" presStyleCnt="4"/>
      <dgm:spPr/>
    </dgm:pt>
    <dgm:pt modelId="{FEE2F9FA-818C-4D39-9C0C-B978B651FE68}" type="pres">
      <dgm:prSet presAssocID="{095BCE6F-3598-4A25-B8CB-2EDD45A0EF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59CB63C-D41C-485C-8F8F-A7CDE6E9DF23}" type="pres">
      <dgm:prSet presAssocID="{095BCE6F-3598-4A25-B8CB-2EDD45A0EFD6}" presName="spaceRect" presStyleCnt="0"/>
      <dgm:spPr/>
    </dgm:pt>
    <dgm:pt modelId="{D4E8E6FA-5B72-434D-9718-B9EDE0B42A48}" type="pres">
      <dgm:prSet presAssocID="{095BCE6F-3598-4A25-B8CB-2EDD45A0EFD6}" presName="parTx" presStyleLbl="revTx" presStyleIdx="2" presStyleCnt="4">
        <dgm:presLayoutVars>
          <dgm:chMax val="0"/>
          <dgm:chPref val="0"/>
        </dgm:presLayoutVars>
      </dgm:prSet>
      <dgm:spPr/>
    </dgm:pt>
    <dgm:pt modelId="{82F43A2E-0BB9-44D5-A679-43207D2F345F}" type="pres">
      <dgm:prSet presAssocID="{A5610004-0362-45EE-8299-11689334CD5B}" presName="sibTrans" presStyleCnt="0"/>
      <dgm:spPr/>
    </dgm:pt>
    <dgm:pt modelId="{5AFEE008-0C6E-444A-97CC-9A987D596594}" type="pres">
      <dgm:prSet presAssocID="{A1964743-AB11-42BA-8EDF-D3D35BC4CE56}" presName="compNode" presStyleCnt="0"/>
      <dgm:spPr/>
    </dgm:pt>
    <dgm:pt modelId="{18166131-9BBB-4771-959F-CFE76F77AFC2}" type="pres">
      <dgm:prSet presAssocID="{A1964743-AB11-42BA-8EDF-D3D35BC4CE56}" presName="bgRect" presStyleLbl="bgShp" presStyleIdx="3" presStyleCnt="4"/>
      <dgm:spPr/>
    </dgm:pt>
    <dgm:pt modelId="{D0E3B851-D13C-4459-9E8E-A78074B98B65}" type="pres">
      <dgm:prSet presAssocID="{A1964743-AB11-42BA-8EDF-D3D35BC4CE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Pie Chart"/>
        </a:ext>
      </dgm:extLst>
    </dgm:pt>
    <dgm:pt modelId="{47C3409B-E446-4B16-A17F-1E2EE5B9AB0C}" type="pres">
      <dgm:prSet presAssocID="{A1964743-AB11-42BA-8EDF-D3D35BC4CE56}" presName="spaceRect" presStyleCnt="0"/>
      <dgm:spPr/>
    </dgm:pt>
    <dgm:pt modelId="{5BFF666D-1D52-4579-9313-71A74F5DAEC1}" type="pres">
      <dgm:prSet presAssocID="{A1964743-AB11-42BA-8EDF-D3D35BC4CE56}" presName="parTx" presStyleLbl="revTx" presStyleIdx="3" presStyleCnt="4">
        <dgm:presLayoutVars>
          <dgm:chMax val="0"/>
          <dgm:chPref val="0"/>
        </dgm:presLayoutVars>
      </dgm:prSet>
      <dgm:spPr/>
    </dgm:pt>
  </dgm:ptLst>
  <dgm:cxnLst>
    <dgm:cxn modelId="{84858811-56E0-4D83-807F-4F1F257F359F}" type="presOf" srcId="{868B34CC-2ABE-44D0-8735-57C98AD510C3}" destId="{C3797E8C-D0F9-482B-8A91-03724FE6F886}" srcOrd="0" destOrd="0" presId="urn:microsoft.com/office/officeart/2018/2/layout/IconVerticalSolidList"/>
    <dgm:cxn modelId="{7D21F43E-61F7-4336-BA1F-D547A096A6D3}" type="presOf" srcId="{2DF9D221-AA7A-4565-9270-2BB483D5A7D8}" destId="{ADE8ED56-3D69-4236-8BD8-17A928BD81ED}" srcOrd="0" destOrd="0" presId="urn:microsoft.com/office/officeart/2018/2/layout/IconVerticalSolidList"/>
    <dgm:cxn modelId="{AA3E86CA-78E4-45BA-847C-21AA500BD122}" srcId="{2DF9D221-AA7A-4565-9270-2BB483D5A7D8}" destId="{1242EE8C-163D-46C5-85B5-3053771A25E3}" srcOrd="1" destOrd="0" parTransId="{725C7F9A-E81E-4715-BB53-209F95CD8973}" sibTransId="{BB4D7894-5FB1-48BC-9710-B8F4CDDFF43A}"/>
    <dgm:cxn modelId="{6C5F73CD-9D1B-446F-AD8F-FB8EA995573D}" type="presOf" srcId="{A1964743-AB11-42BA-8EDF-D3D35BC4CE56}" destId="{5BFF666D-1D52-4579-9313-71A74F5DAEC1}" srcOrd="0" destOrd="0" presId="urn:microsoft.com/office/officeart/2018/2/layout/IconVerticalSolidList"/>
    <dgm:cxn modelId="{0621CBD5-5F90-4F3B-9984-CFDF2691293B}" type="presOf" srcId="{095BCE6F-3598-4A25-B8CB-2EDD45A0EFD6}" destId="{D4E8E6FA-5B72-434D-9718-B9EDE0B42A48}" srcOrd="0" destOrd="0" presId="urn:microsoft.com/office/officeart/2018/2/layout/IconVerticalSolidList"/>
    <dgm:cxn modelId="{83C232EC-FB09-4BE7-B62A-EE6F540D576A}" srcId="{2DF9D221-AA7A-4565-9270-2BB483D5A7D8}" destId="{095BCE6F-3598-4A25-B8CB-2EDD45A0EFD6}" srcOrd="2" destOrd="0" parTransId="{7C548B94-5800-41DB-993B-2D8F1799545D}" sibTransId="{A5610004-0362-45EE-8299-11689334CD5B}"/>
    <dgm:cxn modelId="{05D341EC-F18B-4156-AA43-B0F0A4D5EA86}" type="presOf" srcId="{1242EE8C-163D-46C5-85B5-3053771A25E3}" destId="{24E08B08-C4FA-4092-9094-D3D12A8F17EB}" srcOrd="0" destOrd="0" presId="urn:microsoft.com/office/officeart/2018/2/layout/IconVerticalSolidList"/>
    <dgm:cxn modelId="{255D3DF7-1457-430C-9E38-11603A93F521}" srcId="{2DF9D221-AA7A-4565-9270-2BB483D5A7D8}" destId="{868B34CC-2ABE-44D0-8735-57C98AD510C3}" srcOrd="0" destOrd="0" parTransId="{30407AC7-37B2-4958-A3DC-3EEB4E88F468}" sibTransId="{60A79DFA-8206-4C49-9617-64B3E2A884F9}"/>
    <dgm:cxn modelId="{7017FAFA-58B8-4375-848F-9D9E177E4027}" srcId="{2DF9D221-AA7A-4565-9270-2BB483D5A7D8}" destId="{A1964743-AB11-42BA-8EDF-D3D35BC4CE56}" srcOrd="3" destOrd="0" parTransId="{B423A1AF-3203-425F-8647-30284FA2B4F3}" sibTransId="{2B538366-10D7-4C7C-829F-4B023FD38C2E}"/>
    <dgm:cxn modelId="{96ED00FC-7B64-4E94-9179-DD426D3D3FBE}" type="presParOf" srcId="{ADE8ED56-3D69-4236-8BD8-17A928BD81ED}" destId="{3299D5EB-804C-41DC-A83B-1575F2320A9E}" srcOrd="0" destOrd="0" presId="urn:microsoft.com/office/officeart/2018/2/layout/IconVerticalSolidList"/>
    <dgm:cxn modelId="{C0B6D1CA-12A0-4F3E-97F3-94105C0C5C79}" type="presParOf" srcId="{3299D5EB-804C-41DC-A83B-1575F2320A9E}" destId="{D5FFBA05-8DB7-42FE-A246-B665BB428343}" srcOrd="0" destOrd="0" presId="urn:microsoft.com/office/officeart/2018/2/layout/IconVerticalSolidList"/>
    <dgm:cxn modelId="{B1D553AA-21E1-45B3-B782-895AF7A757C5}" type="presParOf" srcId="{3299D5EB-804C-41DC-A83B-1575F2320A9E}" destId="{CFEF40A8-EA96-4403-853A-6EBE4D9E0E52}" srcOrd="1" destOrd="0" presId="urn:microsoft.com/office/officeart/2018/2/layout/IconVerticalSolidList"/>
    <dgm:cxn modelId="{5BE38DF5-AF99-4C08-91CE-1E75706E4567}" type="presParOf" srcId="{3299D5EB-804C-41DC-A83B-1575F2320A9E}" destId="{F6402D33-15E1-48F6-938F-5B5F3B7B9AEB}" srcOrd="2" destOrd="0" presId="urn:microsoft.com/office/officeart/2018/2/layout/IconVerticalSolidList"/>
    <dgm:cxn modelId="{F9BB6540-5C8F-4D9A-A86B-ADAE0C4B08ED}" type="presParOf" srcId="{3299D5EB-804C-41DC-A83B-1575F2320A9E}" destId="{C3797E8C-D0F9-482B-8A91-03724FE6F886}" srcOrd="3" destOrd="0" presId="urn:microsoft.com/office/officeart/2018/2/layout/IconVerticalSolidList"/>
    <dgm:cxn modelId="{1C5AAD53-30E5-4BA1-9DFE-CABA4FC84720}" type="presParOf" srcId="{ADE8ED56-3D69-4236-8BD8-17A928BD81ED}" destId="{BABD32FC-8363-460F-A2EA-5A2B896A3145}" srcOrd="1" destOrd="0" presId="urn:microsoft.com/office/officeart/2018/2/layout/IconVerticalSolidList"/>
    <dgm:cxn modelId="{7DFD899C-8014-4294-AFD4-3510C5729F82}" type="presParOf" srcId="{ADE8ED56-3D69-4236-8BD8-17A928BD81ED}" destId="{6F941A96-6BEE-4016-A7D1-0632FD9C9422}" srcOrd="2" destOrd="0" presId="urn:microsoft.com/office/officeart/2018/2/layout/IconVerticalSolidList"/>
    <dgm:cxn modelId="{F075943B-4F6B-4BD3-A746-858401DB84E2}" type="presParOf" srcId="{6F941A96-6BEE-4016-A7D1-0632FD9C9422}" destId="{4D8FCBE7-F4F2-49D8-8FAC-212F3D3F1805}" srcOrd="0" destOrd="0" presId="urn:microsoft.com/office/officeart/2018/2/layout/IconVerticalSolidList"/>
    <dgm:cxn modelId="{671FEFBD-644B-4611-BA0B-996ACD345B6E}" type="presParOf" srcId="{6F941A96-6BEE-4016-A7D1-0632FD9C9422}" destId="{A4303B13-0BA1-439E-9AAB-5C9A5C52BB58}" srcOrd="1" destOrd="0" presId="urn:microsoft.com/office/officeart/2018/2/layout/IconVerticalSolidList"/>
    <dgm:cxn modelId="{D67A3871-37FA-4885-A496-E1438E0D50DA}" type="presParOf" srcId="{6F941A96-6BEE-4016-A7D1-0632FD9C9422}" destId="{3A62187F-1DBF-4D33-9FF6-6DBFEEE45E3A}" srcOrd="2" destOrd="0" presId="urn:microsoft.com/office/officeart/2018/2/layout/IconVerticalSolidList"/>
    <dgm:cxn modelId="{B26C5745-7710-4EB5-9C27-37D5339F420D}" type="presParOf" srcId="{6F941A96-6BEE-4016-A7D1-0632FD9C9422}" destId="{24E08B08-C4FA-4092-9094-D3D12A8F17EB}" srcOrd="3" destOrd="0" presId="urn:microsoft.com/office/officeart/2018/2/layout/IconVerticalSolidList"/>
    <dgm:cxn modelId="{C335F2A4-BF84-4AF6-96D7-1A3F6026FEA7}" type="presParOf" srcId="{ADE8ED56-3D69-4236-8BD8-17A928BD81ED}" destId="{16A7FE96-DF83-486B-ACC2-A9D473303D3C}" srcOrd="3" destOrd="0" presId="urn:microsoft.com/office/officeart/2018/2/layout/IconVerticalSolidList"/>
    <dgm:cxn modelId="{FF94FFF8-EA9F-44EF-AA98-BF65A4618407}" type="presParOf" srcId="{ADE8ED56-3D69-4236-8BD8-17A928BD81ED}" destId="{BF686C0E-EEE4-4B46-B096-366E76280887}" srcOrd="4" destOrd="0" presId="urn:microsoft.com/office/officeart/2018/2/layout/IconVerticalSolidList"/>
    <dgm:cxn modelId="{182F97AD-904E-49BF-8EF5-811D231AB55A}" type="presParOf" srcId="{BF686C0E-EEE4-4B46-B096-366E76280887}" destId="{75E0FBE5-A459-41C1-85A1-4ED294BDCAC3}" srcOrd="0" destOrd="0" presId="urn:microsoft.com/office/officeart/2018/2/layout/IconVerticalSolidList"/>
    <dgm:cxn modelId="{20212BC4-E2BF-414F-BEC8-B335696AC0AB}" type="presParOf" srcId="{BF686C0E-EEE4-4B46-B096-366E76280887}" destId="{FEE2F9FA-818C-4D39-9C0C-B978B651FE68}" srcOrd="1" destOrd="0" presId="urn:microsoft.com/office/officeart/2018/2/layout/IconVerticalSolidList"/>
    <dgm:cxn modelId="{9534374E-E38E-4E64-BA0A-370AEA97F888}" type="presParOf" srcId="{BF686C0E-EEE4-4B46-B096-366E76280887}" destId="{659CB63C-D41C-485C-8F8F-A7CDE6E9DF23}" srcOrd="2" destOrd="0" presId="urn:microsoft.com/office/officeart/2018/2/layout/IconVerticalSolidList"/>
    <dgm:cxn modelId="{B3CB5F9C-361C-44B1-9CA9-57D746644E5D}" type="presParOf" srcId="{BF686C0E-EEE4-4B46-B096-366E76280887}" destId="{D4E8E6FA-5B72-434D-9718-B9EDE0B42A48}" srcOrd="3" destOrd="0" presId="urn:microsoft.com/office/officeart/2018/2/layout/IconVerticalSolidList"/>
    <dgm:cxn modelId="{C7F8E6DE-C918-4C87-A8A3-1DB93F9B2AA4}" type="presParOf" srcId="{ADE8ED56-3D69-4236-8BD8-17A928BD81ED}" destId="{82F43A2E-0BB9-44D5-A679-43207D2F345F}" srcOrd="5" destOrd="0" presId="urn:microsoft.com/office/officeart/2018/2/layout/IconVerticalSolidList"/>
    <dgm:cxn modelId="{6A1FB0B2-3C04-49E0-AABA-1B99013C893D}" type="presParOf" srcId="{ADE8ED56-3D69-4236-8BD8-17A928BD81ED}" destId="{5AFEE008-0C6E-444A-97CC-9A987D596594}" srcOrd="6" destOrd="0" presId="urn:microsoft.com/office/officeart/2018/2/layout/IconVerticalSolidList"/>
    <dgm:cxn modelId="{5AC28CBA-ACC6-4A32-B5CB-C31A1B9BF760}" type="presParOf" srcId="{5AFEE008-0C6E-444A-97CC-9A987D596594}" destId="{18166131-9BBB-4771-959F-CFE76F77AFC2}" srcOrd="0" destOrd="0" presId="urn:microsoft.com/office/officeart/2018/2/layout/IconVerticalSolidList"/>
    <dgm:cxn modelId="{7C44163E-00A6-4936-BD7D-A79ADB9BF740}" type="presParOf" srcId="{5AFEE008-0C6E-444A-97CC-9A987D596594}" destId="{D0E3B851-D13C-4459-9E8E-A78074B98B65}" srcOrd="1" destOrd="0" presId="urn:microsoft.com/office/officeart/2018/2/layout/IconVerticalSolidList"/>
    <dgm:cxn modelId="{290821E8-5AE1-490C-8E63-63660AFCDDBE}" type="presParOf" srcId="{5AFEE008-0C6E-444A-97CC-9A987D596594}" destId="{47C3409B-E446-4B16-A17F-1E2EE5B9AB0C}" srcOrd="2" destOrd="0" presId="urn:microsoft.com/office/officeart/2018/2/layout/IconVerticalSolidList"/>
    <dgm:cxn modelId="{BD81D24C-25FA-4521-8D6D-AA21553553FE}" type="presParOf" srcId="{5AFEE008-0C6E-444A-97CC-9A987D596594}" destId="{5BFF666D-1D52-4579-9313-71A74F5DAE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00EA1-2244-4330-82BB-C6364BADF0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042408-7092-4161-BBF9-D0D2B1B7F59A}">
      <dgm:prSet/>
      <dgm:spPr/>
      <dgm:t>
        <a:bodyPr/>
        <a:lstStyle/>
        <a:p>
          <a:r>
            <a:rPr lang="en-GB"/>
            <a:t>Valuing Goodwill</a:t>
          </a:r>
          <a:endParaRPr lang="en-US"/>
        </a:p>
      </dgm:t>
    </dgm:pt>
    <dgm:pt modelId="{DBFD6C9E-4F1B-4FE0-A9E1-37BBE16CF99F}" type="parTrans" cxnId="{E8732F43-A3E0-4889-9AC2-072B161D76B4}">
      <dgm:prSet/>
      <dgm:spPr/>
      <dgm:t>
        <a:bodyPr/>
        <a:lstStyle/>
        <a:p>
          <a:endParaRPr lang="en-US"/>
        </a:p>
      </dgm:t>
    </dgm:pt>
    <dgm:pt modelId="{7DE9153F-C620-438E-83F0-F8E32610038E}" type="sibTrans" cxnId="{E8732F43-A3E0-4889-9AC2-072B161D76B4}">
      <dgm:prSet/>
      <dgm:spPr/>
      <dgm:t>
        <a:bodyPr/>
        <a:lstStyle/>
        <a:p>
          <a:endParaRPr lang="en-US"/>
        </a:p>
      </dgm:t>
    </dgm:pt>
    <dgm:pt modelId="{8AF76893-0F4A-4AEA-BAE6-7034F8AE3910}">
      <dgm:prSet/>
      <dgm:spPr/>
      <dgm:t>
        <a:bodyPr/>
        <a:lstStyle/>
        <a:p>
          <a:r>
            <a:rPr lang="en-GB"/>
            <a:t>Direct Valuation:</a:t>
          </a:r>
          <a:endParaRPr lang="en-US"/>
        </a:p>
      </dgm:t>
    </dgm:pt>
    <dgm:pt modelId="{ECABE939-702A-46B8-A9D9-B14FF5F29A11}" type="parTrans" cxnId="{3DF914F5-8022-4C03-824D-728D35A6AABA}">
      <dgm:prSet/>
      <dgm:spPr/>
      <dgm:t>
        <a:bodyPr/>
        <a:lstStyle/>
        <a:p>
          <a:endParaRPr lang="en-US"/>
        </a:p>
      </dgm:t>
    </dgm:pt>
    <dgm:pt modelId="{8A852130-1C25-47BA-8B15-5FE619A5A529}" type="sibTrans" cxnId="{3DF914F5-8022-4C03-824D-728D35A6AABA}">
      <dgm:prSet/>
      <dgm:spPr/>
      <dgm:t>
        <a:bodyPr/>
        <a:lstStyle/>
        <a:p>
          <a:endParaRPr lang="en-US"/>
        </a:p>
      </dgm:t>
    </dgm:pt>
    <dgm:pt modelId="{E3A34A46-9096-4DA1-933D-01C798D72CEA}">
      <dgm:prSet/>
      <dgm:spPr/>
      <dgm:t>
        <a:bodyPr/>
        <a:lstStyle/>
        <a:p>
          <a:r>
            <a:rPr lang="en-GB"/>
            <a:t>Insurance brokers</a:t>
          </a:r>
          <a:endParaRPr lang="en-US"/>
        </a:p>
      </dgm:t>
    </dgm:pt>
    <dgm:pt modelId="{22641D1C-9BB6-4A16-8112-8411C72D2A4A}" type="parTrans" cxnId="{2ADBF4D7-24EE-4EE1-9261-22080B408276}">
      <dgm:prSet/>
      <dgm:spPr/>
      <dgm:t>
        <a:bodyPr/>
        <a:lstStyle/>
        <a:p>
          <a:endParaRPr lang="en-US"/>
        </a:p>
      </dgm:t>
    </dgm:pt>
    <dgm:pt modelId="{C8FD2280-3A02-4FF7-AA0F-3A09E7924AA1}" type="sibTrans" cxnId="{2ADBF4D7-24EE-4EE1-9261-22080B408276}">
      <dgm:prSet/>
      <dgm:spPr/>
      <dgm:t>
        <a:bodyPr/>
        <a:lstStyle/>
        <a:p>
          <a:endParaRPr lang="en-US"/>
        </a:p>
      </dgm:t>
    </dgm:pt>
    <dgm:pt modelId="{9A33AD08-1469-4C7A-B6A1-F526E2288875}">
      <dgm:prSet/>
      <dgm:spPr/>
      <dgm:t>
        <a:bodyPr/>
        <a:lstStyle/>
        <a:p>
          <a:r>
            <a:rPr lang="en-GB"/>
            <a:t>Accountants</a:t>
          </a:r>
          <a:endParaRPr lang="en-US"/>
        </a:p>
      </dgm:t>
    </dgm:pt>
    <dgm:pt modelId="{AFEC7BA9-FB16-4F87-87C1-5F23BD4F4525}" type="parTrans" cxnId="{08745989-7F9E-4E2F-A7FF-774DC824AECE}">
      <dgm:prSet/>
      <dgm:spPr/>
      <dgm:t>
        <a:bodyPr/>
        <a:lstStyle/>
        <a:p>
          <a:endParaRPr lang="en-US"/>
        </a:p>
      </dgm:t>
    </dgm:pt>
    <dgm:pt modelId="{FC44A959-861D-4C06-8378-4BDF54BE2E3C}" type="sibTrans" cxnId="{08745989-7F9E-4E2F-A7FF-774DC824AECE}">
      <dgm:prSet/>
      <dgm:spPr/>
      <dgm:t>
        <a:bodyPr/>
        <a:lstStyle/>
        <a:p>
          <a:endParaRPr lang="en-US"/>
        </a:p>
      </dgm:t>
    </dgm:pt>
    <dgm:pt modelId="{AEA7559C-237B-4DE3-B2A9-81F10C64D36B}">
      <dgm:prSet/>
      <dgm:spPr/>
      <dgm:t>
        <a:bodyPr/>
        <a:lstStyle/>
        <a:p>
          <a:r>
            <a:rPr lang="en-GB"/>
            <a:t>Independent financial advisers</a:t>
          </a:r>
          <a:endParaRPr lang="en-US"/>
        </a:p>
      </dgm:t>
    </dgm:pt>
    <dgm:pt modelId="{FD713E80-2BAF-497A-94F4-20B0233CFE3D}" type="parTrans" cxnId="{EAC4107C-D177-40ED-94F8-7115907DCEA8}">
      <dgm:prSet/>
      <dgm:spPr/>
      <dgm:t>
        <a:bodyPr/>
        <a:lstStyle/>
        <a:p>
          <a:endParaRPr lang="en-US"/>
        </a:p>
      </dgm:t>
    </dgm:pt>
    <dgm:pt modelId="{D4BCD03E-F1CF-489D-8562-6FBFC39BDE12}" type="sibTrans" cxnId="{EAC4107C-D177-40ED-94F8-7115907DCEA8}">
      <dgm:prSet/>
      <dgm:spPr/>
      <dgm:t>
        <a:bodyPr/>
        <a:lstStyle/>
        <a:p>
          <a:endParaRPr lang="en-US"/>
        </a:p>
      </dgm:t>
    </dgm:pt>
    <dgm:pt modelId="{87B7FBE0-5431-4B6F-9042-A2420112194C}">
      <dgm:prSet/>
      <dgm:spPr/>
      <dgm:t>
        <a:bodyPr/>
        <a:lstStyle/>
        <a:p>
          <a:r>
            <a:rPr lang="en-GB"/>
            <a:t>Pharmacists</a:t>
          </a:r>
          <a:endParaRPr lang="en-US"/>
        </a:p>
      </dgm:t>
    </dgm:pt>
    <dgm:pt modelId="{BCDF9ECE-A6AE-4013-882E-935AF11E23BF}" type="parTrans" cxnId="{B19CAEE7-CFCD-4AAE-9D24-49C317097BF6}">
      <dgm:prSet/>
      <dgm:spPr/>
      <dgm:t>
        <a:bodyPr/>
        <a:lstStyle/>
        <a:p>
          <a:endParaRPr lang="en-US"/>
        </a:p>
      </dgm:t>
    </dgm:pt>
    <dgm:pt modelId="{AA1EEDDF-DD76-4F41-AD91-95E333F11909}" type="sibTrans" cxnId="{B19CAEE7-CFCD-4AAE-9D24-49C317097BF6}">
      <dgm:prSet/>
      <dgm:spPr/>
      <dgm:t>
        <a:bodyPr/>
        <a:lstStyle/>
        <a:p>
          <a:endParaRPr lang="en-US"/>
        </a:p>
      </dgm:t>
    </dgm:pt>
    <dgm:pt modelId="{0D73DBAE-1897-4DF7-A113-5D714161D809}">
      <dgm:prSet/>
      <dgm:spPr/>
      <dgm:t>
        <a:bodyPr/>
        <a:lstStyle/>
        <a:p>
          <a:r>
            <a:rPr lang="en-GB"/>
            <a:t>Some other retail sectors </a:t>
          </a:r>
          <a:endParaRPr lang="en-US"/>
        </a:p>
      </dgm:t>
    </dgm:pt>
    <dgm:pt modelId="{94390A47-00E0-4633-B770-1E9589F9A7BB}" type="parTrans" cxnId="{E39FB035-153E-4FA3-A449-5F969B67308A}">
      <dgm:prSet/>
      <dgm:spPr/>
      <dgm:t>
        <a:bodyPr/>
        <a:lstStyle/>
        <a:p>
          <a:endParaRPr lang="en-US"/>
        </a:p>
      </dgm:t>
    </dgm:pt>
    <dgm:pt modelId="{BB7EE5FA-FDA4-43CF-9C43-4C7949825140}" type="sibTrans" cxnId="{E39FB035-153E-4FA3-A449-5F969B67308A}">
      <dgm:prSet/>
      <dgm:spPr/>
      <dgm:t>
        <a:bodyPr/>
        <a:lstStyle/>
        <a:p>
          <a:endParaRPr lang="en-US"/>
        </a:p>
      </dgm:t>
    </dgm:pt>
    <dgm:pt modelId="{493276BF-DF61-42EB-81BC-8EC583E70496}" type="pres">
      <dgm:prSet presAssocID="{3F700EA1-2244-4330-82BB-C6364BADF0B5}" presName="root" presStyleCnt="0">
        <dgm:presLayoutVars>
          <dgm:dir/>
          <dgm:resizeHandles val="exact"/>
        </dgm:presLayoutVars>
      </dgm:prSet>
      <dgm:spPr/>
    </dgm:pt>
    <dgm:pt modelId="{A9503FDB-60BC-466D-B61F-7D37A71ECBBB}" type="pres">
      <dgm:prSet presAssocID="{16042408-7092-4161-BBF9-D0D2B1B7F59A}" presName="compNode" presStyleCnt="0"/>
      <dgm:spPr/>
    </dgm:pt>
    <dgm:pt modelId="{0F50E539-121A-482C-89C3-269E5B00EC02}" type="pres">
      <dgm:prSet presAssocID="{16042408-7092-4161-BBF9-D0D2B1B7F59A}" presName="bgRect" presStyleLbl="bgShp" presStyleIdx="0" presStyleCnt="7"/>
      <dgm:spPr/>
    </dgm:pt>
    <dgm:pt modelId="{B993A50C-C16A-4F23-9A66-1C71D64A65AD}" type="pres">
      <dgm:prSet presAssocID="{16042408-7092-4161-BBF9-D0D2B1B7F59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7AD4F66-1DD2-4C28-B8F4-1CAB4926932D}" type="pres">
      <dgm:prSet presAssocID="{16042408-7092-4161-BBF9-D0D2B1B7F59A}" presName="spaceRect" presStyleCnt="0"/>
      <dgm:spPr/>
    </dgm:pt>
    <dgm:pt modelId="{91ADED2A-1C03-4FC3-B395-80074E92B113}" type="pres">
      <dgm:prSet presAssocID="{16042408-7092-4161-BBF9-D0D2B1B7F59A}" presName="parTx" presStyleLbl="revTx" presStyleIdx="0" presStyleCnt="7">
        <dgm:presLayoutVars>
          <dgm:chMax val="0"/>
          <dgm:chPref val="0"/>
        </dgm:presLayoutVars>
      </dgm:prSet>
      <dgm:spPr/>
    </dgm:pt>
    <dgm:pt modelId="{CF62F9FE-B2C6-48CC-AB65-A6E344C0554B}" type="pres">
      <dgm:prSet presAssocID="{7DE9153F-C620-438E-83F0-F8E32610038E}" presName="sibTrans" presStyleCnt="0"/>
      <dgm:spPr/>
    </dgm:pt>
    <dgm:pt modelId="{A177B7AB-0D56-47C6-892E-D11DB8425E5A}" type="pres">
      <dgm:prSet presAssocID="{8AF76893-0F4A-4AEA-BAE6-7034F8AE3910}" presName="compNode" presStyleCnt="0"/>
      <dgm:spPr/>
    </dgm:pt>
    <dgm:pt modelId="{E9C4444D-590A-478A-ACDD-D108AD49F704}" type="pres">
      <dgm:prSet presAssocID="{8AF76893-0F4A-4AEA-BAE6-7034F8AE3910}" presName="bgRect" presStyleLbl="bgShp" presStyleIdx="1" presStyleCnt="7"/>
      <dgm:spPr/>
    </dgm:pt>
    <dgm:pt modelId="{0B78D133-3426-44C3-8E85-A514CF1481FA}" type="pres">
      <dgm:prSet presAssocID="{8AF76893-0F4A-4AEA-BAE6-7034F8AE391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AF55D567-15E0-4013-A656-D7561D692B6E}" type="pres">
      <dgm:prSet presAssocID="{8AF76893-0F4A-4AEA-BAE6-7034F8AE3910}" presName="spaceRect" presStyleCnt="0"/>
      <dgm:spPr/>
    </dgm:pt>
    <dgm:pt modelId="{738CB858-C64F-4A19-B2A8-41FC9148420C}" type="pres">
      <dgm:prSet presAssocID="{8AF76893-0F4A-4AEA-BAE6-7034F8AE3910}" presName="parTx" presStyleLbl="revTx" presStyleIdx="1" presStyleCnt="7">
        <dgm:presLayoutVars>
          <dgm:chMax val="0"/>
          <dgm:chPref val="0"/>
        </dgm:presLayoutVars>
      </dgm:prSet>
      <dgm:spPr/>
    </dgm:pt>
    <dgm:pt modelId="{A118C4A8-9F94-4375-BDAB-F25C6D3CE809}" type="pres">
      <dgm:prSet presAssocID="{8A852130-1C25-47BA-8B15-5FE619A5A529}" presName="sibTrans" presStyleCnt="0"/>
      <dgm:spPr/>
    </dgm:pt>
    <dgm:pt modelId="{946D44E0-2A13-4811-8561-E2DD4F6430F0}" type="pres">
      <dgm:prSet presAssocID="{E3A34A46-9096-4DA1-933D-01C798D72CEA}" presName="compNode" presStyleCnt="0"/>
      <dgm:spPr/>
    </dgm:pt>
    <dgm:pt modelId="{5255F437-A573-43B5-94CC-78F93C461DC5}" type="pres">
      <dgm:prSet presAssocID="{E3A34A46-9096-4DA1-933D-01C798D72CEA}" presName="bgRect" presStyleLbl="bgShp" presStyleIdx="2" presStyleCnt="7"/>
      <dgm:spPr/>
    </dgm:pt>
    <dgm:pt modelId="{E0787827-7995-4605-8F1F-6ACB972DD05C}" type="pres">
      <dgm:prSet presAssocID="{E3A34A46-9096-4DA1-933D-01C798D72CE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68F2FD28-C6E1-4324-89FF-52DC222258AF}" type="pres">
      <dgm:prSet presAssocID="{E3A34A46-9096-4DA1-933D-01C798D72CEA}" presName="spaceRect" presStyleCnt="0"/>
      <dgm:spPr/>
    </dgm:pt>
    <dgm:pt modelId="{9C01958D-9531-4780-BA4A-4760EF754DCB}" type="pres">
      <dgm:prSet presAssocID="{E3A34A46-9096-4DA1-933D-01C798D72CEA}" presName="parTx" presStyleLbl="revTx" presStyleIdx="2" presStyleCnt="7">
        <dgm:presLayoutVars>
          <dgm:chMax val="0"/>
          <dgm:chPref val="0"/>
        </dgm:presLayoutVars>
      </dgm:prSet>
      <dgm:spPr/>
    </dgm:pt>
    <dgm:pt modelId="{357AE0F1-ADC8-42C6-8C6D-204B4EB161A9}" type="pres">
      <dgm:prSet presAssocID="{C8FD2280-3A02-4FF7-AA0F-3A09E7924AA1}" presName="sibTrans" presStyleCnt="0"/>
      <dgm:spPr/>
    </dgm:pt>
    <dgm:pt modelId="{63D534E2-6C45-4B24-A4E9-E14F4598C698}" type="pres">
      <dgm:prSet presAssocID="{9A33AD08-1469-4C7A-B6A1-F526E2288875}" presName="compNode" presStyleCnt="0"/>
      <dgm:spPr/>
    </dgm:pt>
    <dgm:pt modelId="{084C656C-5337-4600-A982-1A50697D3612}" type="pres">
      <dgm:prSet presAssocID="{9A33AD08-1469-4C7A-B6A1-F526E2288875}" presName="bgRect" presStyleLbl="bgShp" presStyleIdx="3" presStyleCnt="7"/>
      <dgm:spPr/>
    </dgm:pt>
    <dgm:pt modelId="{9FC362FF-2808-41FB-89B0-ED900657B9DD}" type="pres">
      <dgm:prSet presAssocID="{9A33AD08-1469-4C7A-B6A1-F526E228887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E7C2C05C-7A58-430A-B5FC-61BF0B652EAA}" type="pres">
      <dgm:prSet presAssocID="{9A33AD08-1469-4C7A-B6A1-F526E2288875}" presName="spaceRect" presStyleCnt="0"/>
      <dgm:spPr/>
    </dgm:pt>
    <dgm:pt modelId="{6F65F80C-530E-47ED-A807-2AA683B812A6}" type="pres">
      <dgm:prSet presAssocID="{9A33AD08-1469-4C7A-B6A1-F526E2288875}" presName="parTx" presStyleLbl="revTx" presStyleIdx="3" presStyleCnt="7">
        <dgm:presLayoutVars>
          <dgm:chMax val="0"/>
          <dgm:chPref val="0"/>
        </dgm:presLayoutVars>
      </dgm:prSet>
      <dgm:spPr/>
    </dgm:pt>
    <dgm:pt modelId="{2A8654C7-D30E-4449-AF04-B5203B5C3EFB}" type="pres">
      <dgm:prSet presAssocID="{FC44A959-861D-4C06-8378-4BDF54BE2E3C}" presName="sibTrans" presStyleCnt="0"/>
      <dgm:spPr/>
    </dgm:pt>
    <dgm:pt modelId="{23FC56BD-902D-4E72-B66A-302B8215BCC4}" type="pres">
      <dgm:prSet presAssocID="{AEA7559C-237B-4DE3-B2A9-81F10C64D36B}" presName="compNode" presStyleCnt="0"/>
      <dgm:spPr/>
    </dgm:pt>
    <dgm:pt modelId="{3FAD211D-5B02-40F2-8248-EC9950ED064F}" type="pres">
      <dgm:prSet presAssocID="{AEA7559C-237B-4DE3-B2A9-81F10C64D36B}" presName="bgRect" presStyleLbl="bgShp" presStyleIdx="4" presStyleCnt="7"/>
      <dgm:spPr/>
    </dgm:pt>
    <dgm:pt modelId="{FE5B20F0-2270-4887-9034-8D9C756D3B34}" type="pres">
      <dgm:prSet presAssocID="{AEA7559C-237B-4DE3-B2A9-81F10C64D36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8F41984B-734F-4E5A-864F-49F754155FB0}" type="pres">
      <dgm:prSet presAssocID="{AEA7559C-237B-4DE3-B2A9-81F10C64D36B}" presName="spaceRect" presStyleCnt="0"/>
      <dgm:spPr/>
    </dgm:pt>
    <dgm:pt modelId="{4C43880B-AD29-4750-AE68-C4B53B99DC4F}" type="pres">
      <dgm:prSet presAssocID="{AEA7559C-237B-4DE3-B2A9-81F10C64D36B}" presName="parTx" presStyleLbl="revTx" presStyleIdx="4" presStyleCnt="7">
        <dgm:presLayoutVars>
          <dgm:chMax val="0"/>
          <dgm:chPref val="0"/>
        </dgm:presLayoutVars>
      </dgm:prSet>
      <dgm:spPr/>
    </dgm:pt>
    <dgm:pt modelId="{69B0B003-0AC8-4F33-8021-F0809880BAFC}" type="pres">
      <dgm:prSet presAssocID="{D4BCD03E-F1CF-489D-8562-6FBFC39BDE12}" presName="sibTrans" presStyleCnt="0"/>
      <dgm:spPr/>
    </dgm:pt>
    <dgm:pt modelId="{0005FFB7-308F-43CE-829A-8B7C80E48385}" type="pres">
      <dgm:prSet presAssocID="{87B7FBE0-5431-4B6F-9042-A2420112194C}" presName="compNode" presStyleCnt="0"/>
      <dgm:spPr/>
    </dgm:pt>
    <dgm:pt modelId="{565D5B25-DC47-45ED-BBD5-4452E5627335}" type="pres">
      <dgm:prSet presAssocID="{87B7FBE0-5431-4B6F-9042-A2420112194C}" presName="bgRect" presStyleLbl="bgShp" presStyleIdx="5" presStyleCnt="7"/>
      <dgm:spPr/>
    </dgm:pt>
    <dgm:pt modelId="{F1C5F304-136A-47E8-8EE6-A5409150045B}" type="pres">
      <dgm:prSet presAssocID="{87B7FBE0-5431-4B6F-9042-A2420112194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5B494933-600B-44F2-98A8-4E8199DF9665}" type="pres">
      <dgm:prSet presAssocID="{87B7FBE0-5431-4B6F-9042-A2420112194C}" presName="spaceRect" presStyleCnt="0"/>
      <dgm:spPr/>
    </dgm:pt>
    <dgm:pt modelId="{AF9FC21D-49E9-47B0-9E57-95DB2455CB83}" type="pres">
      <dgm:prSet presAssocID="{87B7FBE0-5431-4B6F-9042-A2420112194C}" presName="parTx" presStyleLbl="revTx" presStyleIdx="5" presStyleCnt="7">
        <dgm:presLayoutVars>
          <dgm:chMax val="0"/>
          <dgm:chPref val="0"/>
        </dgm:presLayoutVars>
      </dgm:prSet>
      <dgm:spPr/>
    </dgm:pt>
    <dgm:pt modelId="{E112BA03-4D7E-4B02-BAC1-8438334B08ED}" type="pres">
      <dgm:prSet presAssocID="{AA1EEDDF-DD76-4F41-AD91-95E333F11909}" presName="sibTrans" presStyleCnt="0"/>
      <dgm:spPr/>
    </dgm:pt>
    <dgm:pt modelId="{AF7785B2-D388-44D8-B166-5B2FDD421AC2}" type="pres">
      <dgm:prSet presAssocID="{0D73DBAE-1897-4DF7-A113-5D714161D809}" presName="compNode" presStyleCnt="0"/>
      <dgm:spPr/>
    </dgm:pt>
    <dgm:pt modelId="{485FDFD6-CEEA-49CE-9A86-63AD57B2BFA8}" type="pres">
      <dgm:prSet presAssocID="{0D73DBAE-1897-4DF7-A113-5D714161D809}" presName="bgRect" presStyleLbl="bgShp" presStyleIdx="6" presStyleCnt="7"/>
      <dgm:spPr/>
    </dgm:pt>
    <dgm:pt modelId="{A6A4DB3A-11E6-4CDE-92AF-910D958F4F9C}" type="pres">
      <dgm:prSet presAssocID="{0D73DBAE-1897-4DF7-A113-5D714161D80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re"/>
        </a:ext>
      </dgm:extLst>
    </dgm:pt>
    <dgm:pt modelId="{5165941B-147A-4B9D-B170-5FEB52C1EC6A}" type="pres">
      <dgm:prSet presAssocID="{0D73DBAE-1897-4DF7-A113-5D714161D809}" presName="spaceRect" presStyleCnt="0"/>
      <dgm:spPr/>
    </dgm:pt>
    <dgm:pt modelId="{F0122E1B-A289-4566-A29C-6574145BF4FB}" type="pres">
      <dgm:prSet presAssocID="{0D73DBAE-1897-4DF7-A113-5D714161D809}" presName="parTx" presStyleLbl="revTx" presStyleIdx="6" presStyleCnt="7">
        <dgm:presLayoutVars>
          <dgm:chMax val="0"/>
          <dgm:chPref val="0"/>
        </dgm:presLayoutVars>
      </dgm:prSet>
      <dgm:spPr/>
    </dgm:pt>
  </dgm:ptLst>
  <dgm:cxnLst>
    <dgm:cxn modelId="{7B48FF13-3547-4854-B69A-D1A075C82FAD}" type="presOf" srcId="{8AF76893-0F4A-4AEA-BAE6-7034F8AE3910}" destId="{738CB858-C64F-4A19-B2A8-41FC9148420C}" srcOrd="0" destOrd="0" presId="urn:microsoft.com/office/officeart/2018/2/layout/IconVerticalSolidList"/>
    <dgm:cxn modelId="{EC479C33-D22B-4ECE-A7EB-787870FC84BA}" type="presOf" srcId="{87B7FBE0-5431-4B6F-9042-A2420112194C}" destId="{AF9FC21D-49E9-47B0-9E57-95DB2455CB83}" srcOrd="0" destOrd="0" presId="urn:microsoft.com/office/officeart/2018/2/layout/IconVerticalSolidList"/>
    <dgm:cxn modelId="{E39FB035-153E-4FA3-A449-5F969B67308A}" srcId="{3F700EA1-2244-4330-82BB-C6364BADF0B5}" destId="{0D73DBAE-1897-4DF7-A113-5D714161D809}" srcOrd="6" destOrd="0" parTransId="{94390A47-00E0-4633-B770-1E9589F9A7BB}" sibTransId="{BB7EE5FA-FDA4-43CF-9C43-4C7949825140}"/>
    <dgm:cxn modelId="{E8732F43-A3E0-4889-9AC2-072B161D76B4}" srcId="{3F700EA1-2244-4330-82BB-C6364BADF0B5}" destId="{16042408-7092-4161-BBF9-D0D2B1B7F59A}" srcOrd="0" destOrd="0" parTransId="{DBFD6C9E-4F1B-4FE0-A9E1-37BBE16CF99F}" sibTransId="{7DE9153F-C620-438E-83F0-F8E32610038E}"/>
    <dgm:cxn modelId="{C70FE646-B646-454A-B982-8F4D9358C8AD}" type="presOf" srcId="{AEA7559C-237B-4DE3-B2A9-81F10C64D36B}" destId="{4C43880B-AD29-4750-AE68-C4B53B99DC4F}" srcOrd="0" destOrd="0" presId="urn:microsoft.com/office/officeart/2018/2/layout/IconVerticalSolidList"/>
    <dgm:cxn modelId="{6FF10575-3FCB-449F-8DF7-847B9CF20B70}" type="presOf" srcId="{16042408-7092-4161-BBF9-D0D2B1B7F59A}" destId="{91ADED2A-1C03-4FC3-B395-80074E92B113}" srcOrd="0" destOrd="0" presId="urn:microsoft.com/office/officeart/2018/2/layout/IconVerticalSolidList"/>
    <dgm:cxn modelId="{EAC4107C-D177-40ED-94F8-7115907DCEA8}" srcId="{3F700EA1-2244-4330-82BB-C6364BADF0B5}" destId="{AEA7559C-237B-4DE3-B2A9-81F10C64D36B}" srcOrd="4" destOrd="0" parTransId="{FD713E80-2BAF-497A-94F4-20B0233CFE3D}" sibTransId="{D4BCD03E-F1CF-489D-8562-6FBFC39BDE12}"/>
    <dgm:cxn modelId="{08745989-7F9E-4E2F-A7FF-774DC824AECE}" srcId="{3F700EA1-2244-4330-82BB-C6364BADF0B5}" destId="{9A33AD08-1469-4C7A-B6A1-F526E2288875}" srcOrd="3" destOrd="0" parTransId="{AFEC7BA9-FB16-4F87-87C1-5F23BD4F4525}" sibTransId="{FC44A959-861D-4C06-8378-4BDF54BE2E3C}"/>
    <dgm:cxn modelId="{09B72EAC-25A5-4BE0-B4D0-9B4C93FC695B}" type="presOf" srcId="{3F700EA1-2244-4330-82BB-C6364BADF0B5}" destId="{493276BF-DF61-42EB-81BC-8EC583E70496}" srcOrd="0" destOrd="0" presId="urn:microsoft.com/office/officeart/2018/2/layout/IconVerticalSolidList"/>
    <dgm:cxn modelId="{E0E6C7B0-8232-4673-8016-088A7A73B389}" type="presOf" srcId="{0D73DBAE-1897-4DF7-A113-5D714161D809}" destId="{F0122E1B-A289-4566-A29C-6574145BF4FB}" srcOrd="0" destOrd="0" presId="urn:microsoft.com/office/officeart/2018/2/layout/IconVerticalSolidList"/>
    <dgm:cxn modelId="{E61432C3-5538-41ED-B465-EB2554217FFD}" type="presOf" srcId="{E3A34A46-9096-4DA1-933D-01C798D72CEA}" destId="{9C01958D-9531-4780-BA4A-4760EF754DCB}" srcOrd="0" destOrd="0" presId="urn:microsoft.com/office/officeart/2018/2/layout/IconVerticalSolidList"/>
    <dgm:cxn modelId="{2ADBF4D7-24EE-4EE1-9261-22080B408276}" srcId="{3F700EA1-2244-4330-82BB-C6364BADF0B5}" destId="{E3A34A46-9096-4DA1-933D-01C798D72CEA}" srcOrd="2" destOrd="0" parTransId="{22641D1C-9BB6-4A16-8112-8411C72D2A4A}" sibTransId="{C8FD2280-3A02-4FF7-AA0F-3A09E7924AA1}"/>
    <dgm:cxn modelId="{B19CAEE7-CFCD-4AAE-9D24-49C317097BF6}" srcId="{3F700EA1-2244-4330-82BB-C6364BADF0B5}" destId="{87B7FBE0-5431-4B6F-9042-A2420112194C}" srcOrd="5" destOrd="0" parTransId="{BCDF9ECE-A6AE-4013-882E-935AF11E23BF}" sibTransId="{AA1EEDDF-DD76-4F41-AD91-95E333F11909}"/>
    <dgm:cxn modelId="{3DF914F5-8022-4C03-824D-728D35A6AABA}" srcId="{3F700EA1-2244-4330-82BB-C6364BADF0B5}" destId="{8AF76893-0F4A-4AEA-BAE6-7034F8AE3910}" srcOrd="1" destOrd="0" parTransId="{ECABE939-702A-46B8-A9D9-B14FF5F29A11}" sibTransId="{8A852130-1C25-47BA-8B15-5FE619A5A529}"/>
    <dgm:cxn modelId="{F834E1F9-FD6E-4F1F-BA25-2D7D3449955E}" type="presOf" srcId="{9A33AD08-1469-4C7A-B6A1-F526E2288875}" destId="{6F65F80C-530E-47ED-A807-2AA683B812A6}" srcOrd="0" destOrd="0" presId="urn:microsoft.com/office/officeart/2018/2/layout/IconVerticalSolidList"/>
    <dgm:cxn modelId="{26D643EC-D7E5-40DF-9465-1E6D394CA67D}" type="presParOf" srcId="{493276BF-DF61-42EB-81BC-8EC583E70496}" destId="{A9503FDB-60BC-466D-B61F-7D37A71ECBBB}" srcOrd="0" destOrd="0" presId="urn:microsoft.com/office/officeart/2018/2/layout/IconVerticalSolidList"/>
    <dgm:cxn modelId="{AD8916AD-E87D-4D56-9DB4-7A34FBBA67D0}" type="presParOf" srcId="{A9503FDB-60BC-466D-B61F-7D37A71ECBBB}" destId="{0F50E539-121A-482C-89C3-269E5B00EC02}" srcOrd="0" destOrd="0" presId="urn:microsoft.com/office/officeart/2018/2/layout/IconVerticalSolidList"/>
    <dgm:cxn modelId="{04317E7F-26B8-437B-B8EC-7712FDD2DD38}" type="presParOf" srcId="{A9503FDB-60BC-466D-B61F-7D37A71ECBBB}" destId="{B993A50C-C16A-4F23-9A66-1C71D64A65AD}" srcOrd="1" destOrd="0" presId="urn:microsoft.com/office/officeart/2018/2/layout/IconVerticalSolidList"/>
    <dgm:cxn modelId="{E49DC3D8-4E16-45D4-880A-F0260EBB72AC}" type="presParOf" srcId="{A9503FDB-60BC-466D-B61F-7D37A71ECBBB}" destId="{E7AD4F66-1DD2-4C28-B8F4-1CAB4926932D}" srcOrd="2" destOrd="0" presId="urn:microsoft.com/office/officeart/2018/2/layout/IconVerticalSolidList"/>
    <dgm:cxn modelId="{C4CA3125-9622-4196-9E72-279252CA1D11}" type="presParOf" srcId="{A9503FDB-60BC-466D-B61F-7D37A71ECBBB}" destId="{91ADED2A-1C03-4FC3-B395-80074E92B113}" srcOrd="3" destOrd="0" presId="urn:microsoft.com/office/officeart/2018/2/layout/IconVerticalSolidList"/>
    <dgm:cxn modelId="{A3B73484-09FB-4275-8C4C-63141FE2D440}" type="presParOf" srcId="{493276BF-DF61-42EB-81BC-8EC583E70496}" destId="{CF62F9FE-B2C6-48CC-AB65-A6E344C0554B}" srcOrd="1" destOrd="0" presId="urn:microsoft.com/office/officeart/2018/2/layout/IconVerticalSolidList"/>
    <dgm:cxn modelId="{041002F1-17EC-405E-AD16-BFEDF09C66ED}" type="presParOf" srcId="{493276BF-DF61-42EB-81BC-8EC583E70496}" destId="{A177B7AB-0D56-47C6-892E-D11DB8425E5A}" srcOrd="2" destOrd="0" presId="urn:microsoft.com/office/officeart/2018/2/layout/IconVerticalSolidList"/>
    <dgm:cxn modelId="{155A85EC-81D4-4DD6-B973-A47FEBE727EC}" type="presParOf" srcId="{A177B7AB-0D56-47C6-892E-D11DB8425E5A}" destId="{E9C4444D-590A-478A-ACDD-D108AD49F704}" srcOrd="0" destOrd="0" presId="urn:microsoft.com/office/officeart/2018/2/layout/IconVerticalSolidList"/>
    <dgm:cxn modelId="{EFF4764E-A793-4185-8E6E-364F4503520B}" type="presParOf" srcId="{A177B7AB-0D56-47C6-892E-D11DB8425E5A}" destId="{0B78D133-3426-44C3-8E85-A514CF1481FA}" srcOrd="1" destOrd="0" presId="urn:microsoft.com/office/officeart/2018/2/layout/IconVerticalSolidList"/>
    <dgm:cxn modelId="{96EF3F58-84D1-4BD2-B373-9B5CBD551BFE}" type="presParOf" srcId="{A177B7AB-0D56-47C6-892E-D11DB8425E5A}" destId="{AF55D567-15E0-4013-A656-D7561D692B6E}" srcOrd="2" destOrd="0" presId="urn:microsoft.com/office/officeart/2018/2/layout/IconVerticalSolidList"/>
    <dgm:cxn modelId="{3A18F71E-BB10-463A-81F1-02658BAC03C7}" type="presParOf" srcId="{A177B7AB-0D56-47C6-892E-D11DB8425E5A}" destId="{738CB858-C64F-4A19-B2A8-41FC9148420C}" srcOrd="3" destOrd="0" presId="urn:microsoft.com/office/officeart/2018/2/layout/IconVerticalSolidList"/>
    <dgm:cxn modelId="{54359727-FA2E-4AD8-8FD5-7096F520B81E}" type="presParOf" srcId="{493276BF-DF61-42EB-81BC-8EC583E70496}" destId="{A118C4A8-9F94-4375-BDAB-F25C6D3CE809}" srcOrd="3" destOrd="0" presId="urn:microsoft.com/office/officeart/2018/2/layout/IconVerticalSolidList"/>
    <dgm:cxn modelId="{802BFE82-BD02-4E30-BE96-22285CCDBAAE}" type="presParOf" srcId="{493276BF-DF61-42EB-81BC-8EC583E70496}" destId="{946D44E0-2A13-4811-8561-E2DD4F6430F0}" srcOrd="4" destOrd="0" presId="urn:microsoft.com/office/officeart/2018/2/layout/IconVerticalSolidList"/>
    <dgm:cxn modelId="{1E894D66-B059-48FB-9053-27DFDA62F612}" type="presParOf" srcId="{946D44E0-2A13-4811-8561-E2DD4F6430F0}" destId="{5255F437-A573-43B5-94CC-78F93C461DC5}" srcOrd="0" destOrd="0" presId="urn:microsoft.com/office/officeart/2018/2/layout/IconVerticalSolidList"/>
    <dgm:cxn modelId="{53AD24CB-1F3B-4C5D-9898-0B69817224BD}" type="presParOf" srcId="{946D44E0-2A13-4811-8561-E2DD4F6430F0}" destId="{E0787827-7995-4605-8F1F-6ACB972DD05C}" srcOrd="1" destOrd="0" presId="urn:microsoft.com/office/officeart/2018/2/layout/IconVerticalSolidList"/>
    <dgm:cxn modelId="{622220C4-A214-4B17-A79A-139329F5B4CF}" type="presParOf" srcId="{946D44E0-2A13-4811-8561-E2DD4F6430F0}" destId="{68F2FD28-C6E1-4324-89FF-52DC222258AF}" srcOrd="2" destOrd="0" presId="urn:microsoft.com/office/officeart/2018/2/layout/IconVerticalSolidList"/>
    <dgm:cxn modelId="{8F87D67D-DEAE-425B-96DA-354155E1C652}" type="presParOf" srcId="{946D44E0-2A13-4811-8561-E2DD4F6430F0}" destId="{9C01958D-9531-4780-BA4A-4760EF754DCB}" srcOrd="3" destOrd="0" presId="urn:microsoft.com/office/officeart/2018/2/layout/IconVerticalSolidList"/>
    <dgm:cxn modelId="{5EAD6129-051C-4270-A811-BCAE0C6EA8E1}" type="presParOf" srcId="{493276BF-DF61-42EB-81BC-8EC583E70496}" destId="{357AE0F1-ADC8-42C6-8C6D-204B4EB161A9}" srcOrd="5" destOrd="0" presId="urn:microsoft.com/office/officeart/2018/2/layout/IconVerticalSolidList"/>
    <dgm:cxn modelId="{3DD3FB5B-EB24-457D-97D9-8718FF5F74B1}" type="presParOf" srcId="{493276BF-DF61-42EB-81BC-8EC583E70496}" destId="{63D534E2-6C45-4B24-A4E9-E14F4598C698}" srcOrd="6" destOrd="0" presId="urn:microsoft.com/office/officeart/2018/2/layout/IconVerticalSolidList"/>
    <dgm:cxn modelId="{6201593C-F6A0-4DE3-A61C-E298678BFE74}" type="presParOf" srcId="{63D534E2-6C45-4B24-A4E9-E14F4598C698}" destId="{084C656C-5337-4600-A982-1A50697D3612}" srcOrd="0" destOrd="0" presId="urn:microsoft.com/office/officeart/2018/2/layout/IconVerticalSolidList"/>
    <dgm:cxn modelId="{A735C288-7586-40B4-9D78-348BE6602FD9}" type="presParOf" srcId="{63D534E2-6C45-4B24-A4E9-E14F4598C698}" destId="{9FC362FF-2808-41FB-89B0-ED900657B9DD}" srcOrd="1" destOrd="0" presId="urn:microsoft.com/office/officeart/2018/2/layout/IconVerticalSolidList"/>
    <dgm:cxn modelId="{90946BF7-ECBB-4974-BD30-904D3AFD6B7F}" type="presParOf" srcId="{63D534E2-6C45-4B24-A4E9-E14F4598C698}" destId="{E7C2C05C-7A58-430A-B5FC-61BF0B652EAA}" srcOrd="2" destOrd="0" presId="urn:microsoft.com/office/officeart/2018/2/layout/IconVerticalSolidList"/>
    <dgm:cxn modelId="{A019E4B7-6645-4154-8148-38436D6473C1}" type="presParOf" srcId="{63D534E2-6C45-4B24-A4E9-E14F4598C698}" destId="{6F65F80C-530E-47ED-A807-2AA683B812A6}" srcOrd="3" destOrd="0" presId="urn:microsoft.com/office/officeart/2018/2/layout/IconVerticalSolidList"/>
    <dgm:cxn modelId="{77FCF047-589C-4C96-AC7F-B13B85FA680A}" type="presParOf" srcId="{493276BF-DF61-42EB-81BC-8EC583E70496}" destId="{2A8654C7-D30E-4449-AF04-B5203B5C3EFB}" srcOrd="7" destOrd="0" presId="urn:microsoft.com/office/officeart/2018/2/layout/IconVerticalSolidList"/>
    <dgm:cxn modelId="{A23769D3-6D53-4FB3-BBF5-49E1AF4F3B2B}" type="presParOf" srcId="{493276BF-DF61-42EB-81BC-8EC583E70496}" destId="{23FC56BD-902D-4E72-B66A-302B8215BCC4}" srcOrd="8" destOrd="0" presId="urn:microsoft.com/office/officeart/2018/2/layout/IconVerticalSolidList"/>
    <dgm:cxn modelId="{1437DFCA-0512-4BDC-AE9C-265DAF394DCF}" type="presParOf" srcId="{23FC56BD-902D-4E72-B66A-302B8215BCC4}" destId="{3FAD211D-5B02-40F2-8248-EC9950ED064F}" srcOrd="0" destOrd="0" presId="urn:microsoft.com/office/officeart/2018/2/layout/IconVerticalSolidList"/>
    <dgm:cxn modelId="{1DEBA0E4-5C13-4BE6-9104-1C7F09BE23CE}" type="presParOf" srcId="{23FC56BD-902D-4E72-B66A-302B8215BCC4}" destId="{FE5B20F0-2270-4887-9034-8D9C756D3B34}" srcOrd="1" destOrd="0" presId="urn:microsoft.com/office/officeart/2018/2/layout/IconVerticalSolidList"/>
    <dgm:cxn modelId="{618CF437-2480-496D-83AE-33910B08F673}" type="presParOf" srcId="{23FC56BD-902D-4E72-B66A-302B8215BCC4}" destId="{8F41984B-734F-4E5A-864F-49F754155FB0}" srcOrd="2" destOrd="0" presId="urn:microsoft.com/office/officeart/2018/2/layout/IconVerticalSolidList"/>
    <dgm:cxn modelId="{C6030FE9-07AA-40CE-93E5-A04D611C2E6B}" type="presParOf" srcId="{23FC56BD-902D-4E72-B66A-302B8215BCC4}" destId="{4C43880B-AD29-4750-AE68-C4B53B99DC4F}" srcOrd="3" destOrd="0" presId="urn:microsoft.com/office/officeart/2018/2/layout/IconVerticalSolidList"/>
    <dgm:cxn modelId="{52D922F7-2C30-4552-B013-BACD996F1371}" type="presParOf" srcId="{493276BF-DF61-42EB-81BC-8EC583E70496}" destId="{69B0B003-0AC8-4F33-8021-F0809880BAFC}" srcOrd="9" destOrd="0" presId="urn:microsoft.com/office/officeart/2018/2/layout/IconVerticalSolidList"/>
    <dgm:cxn modelId="{E1CE9B06-41C8-430F-A78D-13590E86CD68}" type="presParOf" srcId="{493276BF-DF61-42EB-81BC-8EC583E70496}" destId="{0005FFB7-308F-43CE-829A-8B7C80E48385}" srcOrd="10" destOrd="0" presId="urn:microsoft.com/office/officeart/2018/2/layout/IconVerticalSolidList"/>
    <dgm:cxn modelId="{73C5EB4B-FB9F-49AC-88F4-E64B0219AD27}" type="presParOf" srcId="{0005FFB7-308F-43CE-829A-8B7C80E48385}" destId="{565D5B25-DC47-45ED-BBD5-4452E5627335}" srcOrd="0" destOrd="0" presId="urn:microsoft.com/office/officeart/2018/2/layout/IconVerticalSolidList"/>
    <dgm:cxn modelId="{2C76FC45-87B7-48BB-8BF8-624B7FF05032}" type="presParOf" srcId="{0005FFB7-308F-43CE-829A-8B7C80E48385}" destId="{F1C5F304-136A-47E8-8EE6-A5409150045B}" srcOrd="1" destOrd="0" presId="urn:microsoft.com/office/officeart/2018/2/layout/IconVerticalSolidList"/>
    <dgm:cxn modelId="{BF0C88FE-C525-467A-B4D8-AF977AC4505C}" type="presParOf" srcId="{0005FFB7-308F-43CE-829A-8B7C80E48385}" destId="{5B494933-600B-44F2-98A8-4E8199DF9665}" srcOrd="2" destOrd="0" presId="urn:microsoft.com/office/officeart/2018/2/layout/IconVerticalSolidList"/>
    <dgm:cxn modelId="{725B8200-A38A-4A4E-A9E9-E5BFDCCE64CC}" type="presParOf" srcId="{0005FFB7-308F-43CE-829A-8B7C80E48385}" destId="{AF9FC21D-49E9-47B0-9E57-95DB2455CB83}" srcOrd="3" destOrd="0" presId="urn:microsoft.com/office/officeart/2018/2/layout/IconVerticalSolidList"/>
    <dgm:cxn modelId="{ECFA4336-21A3-4D17-A216-BCDC1D077FFE}" type="presParOf" srcId="{493276BF-DF61-42EB-81BC-8EC583E70496}" destId="{E112BA03-4D7E-4B02-BAC1-8438334B08ED}" srcOrd="11" destOrd="0" presId="urn:microsoft.com/office/officeart/2018/2/layout/IconVerticalSolidList"/>
    <dgm:cxn modelId="{FEEBFCBC-0523-48E2-8C38-2459ECB1E7B6}" type="presParOf" srcId="{493276BF-DF61-42EB-81BC-8EC583E70496}" destId="{AF7785B2-D388-44D8-B166-5B2FDD421AC2}" srcOrd="12" destOrd="0" presId="urn:microsoft.com/office/officeart/2018/2/layout/IconVerticalSolidList"/>
    <dgm:cxn modelId="{8D30CF7A-D698-429A-A709-8C578D79FEAC}" type="presParOf" srcId="{AF7785B2-D388-44D8-B166-5B2FDD421AC2}" destId="{485FDFD6-CEEA-49CE-9A86-63AD57B2BFA8}" srcOrd="0" destOrd="0" presId="urn:microsoft.com/office/officeart/2018/2/layout/IconVerticalSolidList"/>
    <dgm:cxn modelId="{C2BB63B2-34C5-42B0-A4D3-5DFA9D7E4805}" type="presParOf" srcId="{AF7785B2-D388-44D8-B166-5B2FDD421AC2}" destId="{A6A4DB3A-11E6-4CDE-92AF-910D958F4F9C}" srcOrd="1" destOrd="0" presId="urn:microsoft.com/office/officeart/2018/2/layout/IconVerticalSolidList"/>
    <dgm:cxn modelId="{F47666D9-280E-4FD2-BBD2-3FDC3CF2DCD5}" type="presParOf" srcId="{AF7785B2-D388-44D8-B166-5B2FDD421AC2}" destId="{5165941B-147A-4B9D-B170-5FEB52C1EC6A}" srcOrd="2" destOrd="0" presId="urn:microsoft.com/office/officeart/2018/2/layout/IconVerticalSolidList"/>
    <dgm:cxn modelId="{A20C8643-5D0A-4479-ABC7-390B0E7FA10E}" type="presParOf" srcId="{AF7785B2-D388-44D8-B166-5B2FDD421AC2}" destId="{F0122E1B-A289-4566-A29C-6574145BF4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7CA4C8-3AB1-4DC0-A261-555DE459599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86C904-606B-43DF-A88D-72539AE9A6C7}">
      <dgm:prSet/>
      <dgm:spPr/>
      <dgm:t>
        <a:bodyPr/>
        <a:lstStyle/>
        <a:p>
          <a:r>
            <a:rPr lang="en-GB"/>
            <a:t>Profits after tax £200,000</a:t>
          </a:r>
          <a:endParaRPr lang="en-US"/>
        </a:p>
      </dgm:t>
    </dgm:pt>
    <dgm:pt modelId="{2261B73A-7534-4719-BCA2-5D38BA17A5C8}" type="parTrans" cxnId="{745AF58C-77FE-47F3-B7B7-E6BCCDC836F0}">
      <dgm:prSet/>
      <dgm:spPr/>
      <dgm:t>
        <a:bodyPr/>
        <a:lstStyle/>
        <a:p>
          <a:endParaRPr lang="en-US"/>
        </a:p>
      </dgm:t>
    </dgm:pt>
    <dgm:pt modelId="{677E81CE-5A71-433B-9BE2-1115E2229D73}" type="sibTrans" cxnId="{745AF58C-77FE-47F3-B7B7-E6BCCDC836F0}">
      <dgm:prSet/>
      <dgm:spPr/>
      <dgm:t>
        <a:bodyPr/>
        <a:lstStyle/>
        <a:p>
          <a:endParaRPr lang="en-US"/>
        </a:p>
      </dgm:t>
    </dgm:pt>
    <dgm:pt modelId="{A418975B-4BA7-44F5-A056-DF8D85FE55F1}">
      <dgm:prSet/>
      <dgm:spPr/>
      <dgm:t>
        <a:bodyPr/>
        <a:lstStyle/>
        <a:p>
          <a:r>
            <a:rPr lang="en-GB"/>
            <a:t>Net assets £1,400,000</a:t>
          </a:r>
          <a:endParaRPr lang="en-US"/>
        </a:p>
      </dgm:t>
    </dgm:pt>
    <dgm:pt modelId="{4A752476-0102-4946-A0AE-DBA400E569A7}" type="parTrans" cxnId="{8A96F06F-736A-45D0-83AC-E5C7CB35FEB6}">
      <dgm:prSet/>
      <dgm:spPr/>
      <dgm:t>
        <a:bodyPr/>
        <a:lstStyle/>
        <a:p>
          <a:endParaRPr lang="en-US"/>
        </a:p>
      </dgm:t>
    </dgm:pt>
    <dgm:pt modelId="{1E1DAFB0-CAD4-4170-9F57-5970BE979DC6}" type="sibTrans" cxnId="{8A96F06F-736A-45D0-83AC-E5C7CB35FEB6}">
      <dgm:prSet/>
      <dgm:spPr/>
      <dgm:t>
        <a:bodyPr/>
        <a:lstStyle/>
        <a:p>
          <a:endParaRPr lang="en-US"/>
        </a:p>
      </dgm:t>
    </dgm:pt>
    <dgm:pt modelId="{88BC77ED-A6E8-44FA-B1C0-F3272F8086F3}">
      <dgm:prSet/>
      <dgm:spPr/>
      <dgm:t>
        <a:bodyPr/>
        <a:lstStyle/>
        <a:p>
          <a:r>
            <a:rPr lang="en-GB"/>
            <a:t>Goodwill?</a:t>
          </a:r>
          <a:endParaRPr lang="en-US"/>
        </a:p>
      </dgm:t>
    </dgm:pt>
    <dgm:pt modelId="{C60C34C3-6A78-4928-82EC-FDCCBBEB7E02}" type="parTrans" cxnId="{400AEF02-FE15-457A-BE39-F0247B9D7704}">
      <dgm:prSet/>
      <dgm:spPr/>
      <dgm:t>
        <a:bodyPr/>
        <a:lstStyle/>
        <a:p>
          <a:endParaRPr lang="en-US"/>
        </a:p>
      </dgm:t>
    </dgm:pt>
    <dgm:pt modelId="{40CED2E6-727A-4B52-BE83-DB1FDF611AB2}" type="sibTrans" cxnId="{400AEF02-FE15-457A-BE39-F0247B9D7704}">
      <dgm:prSet/>
      <dgm:spPr/>
      <dgm:t>
        <a:bodyPr/>
        <a:lstStyle/>
        <a:p>
          <a:endParaRPr lang="en-US"/>
        </a:p>
      </dgm:t>
    </dgm:pt>
    <dgm:pt modelId="{AA819E08-BFAA-40E9-BFD1-B68BD15FF93D}" type="pres">
      <dgm:prSet presAssocID="{627CA4C8-3AB1-4DC0-A261-555DE459599F}" presName="root" presStyleCnt="0">
        <dgm:presLayoutVars>
          <dgm:dir/>
          <dgm:resizeHandles val="exact"/>
        </dgm:presLayoutVars>
      </dgm:prSet>
      <dgm:spPr/>
    </dgm:pt>
    <dgm:pt modelId="{52090A86-7C6C-4D9F-9913-CEB644437CF1}" type="pres">
      <dgm:prSet presAssocID="{9A86C904-606B-43DF-A88D-72539AE9A6C7}" presName="compNode" presStyleCnt="0"/>
      <dgm:spPr/>
    </dgm:pt>
    <dgm:pt modelId="{ADF5B89C-6BF5-4A41-B040-EFF137315273}" type="pres">
      <dgm:prSet presAssocID="{9A86C904-606B-43DF-A88D-72539AE9A6C7}" presName="bgRect" presStyleLbl="bgShp" presStyleIdx="0" presStyleCnt="3"/>
      <dgm:spPr>
        <a:solidFill>
          <a:srgbClr val="FF9700"/>
        </a:solidFill>
      </dgm:spPr>
    </dgm:pt>
    <dgm:pt modelId="{CC12F594-369F-452A-A72B-394A2797C432}" type="pres">
      <dgm:prSet presAssocID="{9A86C904-606B-43DF-A88D-72539AE9A6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A3C995E-9634-411C-9EFB-340A9C0AF3B7}" type="pres">
      <dgm:prSet presAssocID="{9A86C904-606B-43DF-A88D-72539AE9A6C7}" presName="spaceRect" presStyleCnt="0"/>
      <dgm:spPr/>
    </dgm:pt>
    <dgm:pt modelId="{062B2933-1146-4882-A9CD-5E67A9D555A9}" type="pres">
      <dgm:prSet presAssocID="{9A86C904-606B-43DF-A88D-72539AE9A6C7}" presName="parTx" presStyleLbl="revTx" presStyleIdx="0" presStyleCnt="3">
        <dgm:presLayoutVars>
          <dgm:chMax val="0"/>
          <dgm:chPref val="0"/>
        </dgm:presLayoutVars>
      </dgm:prSet>
      <dgm:spPr/>
    </dgm:pt>
    <dgm:pt modelId="{EC60834C-BBC9-4D76-ABE8-14FF433E9016}" type="pres">
      <dgm:prSet presAssocID="{677E81CE-5A71-433B-9BE2-1115E2229D73}" presName="sibTrans" presStyleCnt="0"/>
      <dgm:spPr/>
    </dgm:pt>
    <dgm:pt modelId="{36AB9742-B34E-4ED7-BAA4-C9603EA27EDB}" type="pres">
      <dgm:prSet presAssocID="{A418975B-4BA7-44F5-A056-DF8D85FE55F1}" presName="compNode" presStyleCnt="0"/>
      <dgm:spPr/>
    </dgm:pt>
    <dgm:pt modelId="{521C3C49-9425-4E0F-A1C1-2899A3A69380}" type="pres">
      <dgm:prSet presAssocID="{A418975B-4BA7-44F5-A056-DF8D85FE55F1}" presName="bgRect" presStyleLbl="bgShp" presStyleIdx="1" presStyleCnt="3"/>
      <dgm:spPr>
        <a:solidFill>
          <a:srgbClr val="FF9600"/>
        </a:solidFill>
      </dgm:spPr>
    </dgm:pt>
    <dgm:pt modelId="{D2871BED-6D98-4D3C-85D4-088D9DFE0448}" type="pres">
      <dgm:prSet presAssocID="{A418975B-4BA7-44F5-A056-DF8D85FE55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701140F2-CAD4-4544-8A7A-21962FD6F7A5}" type="pres">
      <dgm:prSet presAssocID="{A418975B-4BA7-44F5-A056-DF8D85FE55F1}" presName="spaceRect" presStyleCnt="0"/>
      <dgm:spPr/>
    </dgm:pt>
    <dgm:pt modelId="{8F4419F2-D35B-4B8E-A479-0C6017949672}" type="pres">
      <dgm:prSet presAssocID="{A418975B-4BA7-44F5-A056-DF8D85FE55F1}" presName="parTx" presStyleLbl="revTx" presStyleIdx="1" presStyleCnt="3">
        <dgm:presLayoutVars>
          <dgm:chMax val="0"/>
          <dgm:chPref val="0"/>
        </dgm:presLayoutVars>
      </dgm:prSet>
      <dgm:spPr/>
    </dgm:pt>
    <dgm:pt modelId="{D10F60B0-4316-4C13-B91A-A8C370A450E3}" type="pres">
      <dgm:prSet presAssocID="{1E1DAFB0-CAD4-4170-9F57-5970BE979DC6}" presName="sibTrans" presStyleCnt="0"/>
      <dgm:spPr/>
    </dgm:pt>
    <dgm:pt modelId="{D0E5AAA8-465E-44C0-96D0-DA985400F58C}" type="pres">
      <dgm:prSet presAssocID="{88BC77ED-A6E8-44FA-B1C0-F3272F8086F3}" presName="compNode" presStyleCnt="0"/>
      <dgm:spPr/>
    </dgm:pt>
    <dgm:pt modelId="{3CF53D01-DEE1-4D1F-B34C-9CEA9D98957A}" type="pres">
      <dgm:prSet presAssocID="{88BC77ED-A6E8-44FA-B1C0-F3272F8086F3}" presName="bgRect" presStyleLbl="bgShp" presStyleIdx="2" presStyleCnt="3"/>
      <dgm:spPr>
        <a:solidFill>
          <a:srgbClr val="FF9600"/>
        </a:solidFill>
      </dgm:spPr>
    </dgm:pt>
    <dgm:pt modelId="{F6273030-A3AC-4B2D-8121-5965E459AE3F}" type="pres">
      <dgm:prSet presAssocID="{88BC77ED-A6E8-44FA-B1C0-F3272F8086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6B87A8D6-FCA9-4907-A5B6-4F456E9414DE}" type="pres">
      <dgm:prSet presAssocID="{88BC77ED-A6E8-44FA-B1C0-F3272F8086F3}" presName="spaceRect" presStyleCnt="0"/>
      <dgm:spPr/>
    </dgm:pt>
    <dgm:pt modelId="{CAE28560-FF7C-495E-A6D0-7D0D9ADEC017}" type="pres">
      <dgm:prSet presAssocID="{88BC77ED-A6E8-44FA-B1C0-F3272F8086F3}" presName="parTx" presStyleLbl="revTx" presStyleIdx="2" presStyleCnt="3">
        <dgm:presLayoutVars>
          <dgm:chMax val="0"/>
          <dgm:chPref val="0"/>
        </dgm:presLayoutVars>
      </dgm:prSet>
      <dgm:spPr/>
    </dgm:pt>
  </dgm:ptLst>
  <dgm:cxnLst>
    <dgm:cxn modelId="{400AEF02-FE15-457A-BE39-F0247B9D7704}" srcId="{627CA4C8-3AB1-4DC0-A261-555DE459599F}" destId="{88BC77ED-A6E8-44FA-B1C0-F3272F8086F3}" srcOrd="2" destOrd="0" parTransId="{C60C34C3-6A78-4928-82EC-FDCCBBEB7E02}" sibTransId="{40CED2E6-727A-4B52-BE83-DB1FDF611AB2}"/>
    <dgm:cxn modelId="{D891102A-A0E1-4C8C-8401-8CCB43CC7E40}" type="presOf" srcId="{627CA4C8-3AB1-4DC0-A261-555DE459599F}" destId="{AA819E08-BFAA-40E9-BFD1-B68BD15FF93D}" srcOrd="0" destOrd="0" presId="urn:microsoft.com/office/officeart/2018/2/layout/IconVerticalSolidList"/>
    <dgm:cxn modelId="{952C9639-BEE1-4080-883F-DA9600045E32}" type="presOf" srcId="{A418975B-4BA7-44F5-A056-DF8D85FE55F1}" destId="{8F4419F2-D35B-4B8E-A479-0C6017949672}" srcOrd="0" destOrd="0" presId="urn:microsoft.com/office/officeart/2018/2/layout/IconVerticalSolidList"/>
    <dgm:cxn modelId="{889F163A-6794-4E66-A430-79003900DD5F}" type="presOf" srcId="{9A86C904-606B-43DF-A88D-72539AE9A6C7}" destId="{062B2933-1146-4882-A9CD-5E67A9D555A9}" srcOrd="0" destOrd="0" presId="urn:microsoft.com/office/officeart/2018/2/layout/IconVerticalSolidList"/>
    <dgm:cxn modelId="{8A96F06F-736A-45D0-83AC-E5C7CB35FEB6}" srcId="{627CA4C8-3AB1-4DC0-A261-555DE459599F}" destId="{A418975B-4BA7-44F5-A056-DF8D85FE55F1}" srcOrd="1" destOrd="0" parTransId="{4A752476-0102-4946-A0AE-DBA400E569A7}" sibTransId="{1E1DAFB0-CAD4-4170-9F57-5970BE979DC6}"/>
    <dgm:cxn modelId="{0D211177-DECC-4ECE-8552-9F55E71F834D}" type="presOf" srcId="{88BC77ED-A6E8-44FA-B1C0-F3272F8086F3}" destId="{CAE28560-FF7C-495E-A6D0-7D0D9ADEC017}" srcOrd="0" destOrd="0" presId="urn:microsoft.com/office/officeart/2018/2/layout/IconVerticalSolidList"/>
    <dgm:cxn modelId="{745AF58C-77FE-47F3-B7B7-E6BCCDC836F0}" srcId="{627CA4C8-3AB1-4DC0-A261-555DE459599F}" destId="{9A86C904-606B-43DF-A88D-72539AE9A6C7}" srcOrd="0" destOrd="0" parTransId="{2261B73A-7534-4719-BCA2-5D38BA17A5C8}" sibTransId="{677E81CE-5A71-433B-9BE2-1115E2229D73}"/>
    <dgm:cxn modelId="{E4F5883D-9DC9-45F8-AD87-E0D962BE8F42}" type="presParOf" srcId="{AA819E08-BFAA-40E9-BFD1-B68BD15FF93D}" destId="{52090A86-7C6C-4D9F-9913-CEB644437CF1}" srcOrd="0" destOrd="0" presId="urn:microsoft.com/office/officeart/2018/2/layout/IconVerticalSolidList"/>
    <dgm:cxn modelId="{E5DDE878-F11E-4CB2-9F13-5DF28E908B6A}" type="presParOf" srcId="{52090A86-7C6C-4D9F-9913-CEB644437CF1}" destId="{ADF5B89C-6BF5-4A41-B040-EFF137315273}" srcOrd="0" destOrd="0" presId="urn:microsoft.com/office/officeart/2018/2/layout/IconVerticalSolidList"/>
    <dgm:cxn modelId="{5093F7AD-BED8-4D63-B02C-267568666F90}" type="presParOf" srcId="{52090A86-7C6C-4D9F-9913-CEB644437CF1}" destId="{CC12F594-369F-452A-A72B-394A2797C432}" srcOrd="1" destOrd="0" presId="urn:microsoft.com/office/officeart/2018/2/layout/IconVerticalSolidList"/>
    <dgm:cxn modelId="{9F8DE28E-8C57-4AAA-B67B-210FCD56C128}" type="presParOf" srcId="{52090A86-7C6C-4D9F-9913-CEB644437CF1}" destId="{DA3C995E-9634-411C-9EFB-340A9C0AF3B7}" srcOrd="2" destOrd="0" presId="urn:microsoft.com/office/officeart/2018/2/layout/IconVerticalSolidList"/>
    <dgm:cxn modelId="{976C32D2-9DFC-4119-9E42-BB5ED7E020C7}" type="presParOf" srcId="{52090A86-7C6C-4D9F-9913-CEB644437CF1}" destId="{062B2933-1146-4882-A9CD-5E67A9D555A9}" srcOrd="3" destOrd="0" presId="urn:microsoft.com/office/officeart/2018/2/layout/IconVerticalSolidList"/>
    <dgm:cxn modelId="{0DE529EE-A219-46D6-9D7C-7A7D9D3343EF}" type="presParOf" srcId="{AA819E08-BFAA-40E9-BFD1-B68BD15FF93D}" destId="{EC60834C-BBC9-4D76-ABE8-14FF433E9016}" srcOrd="1" destOrd="0" presId="urn:microsoft.com/office/officeart/2018/2/layout/IconVerticalSolidList"/>
    <dgm:cxn modelId="{96F1C5DD-DFB4-4CF1-AFD6-4307B346F884}" type="presParOf" srcId="{AA819E08-BFAA-40E9-BFD1-B68BD15FF93D}" destId="{36AB9742-B34E-4ED7-BAA4-C9603EA27EDB}" srcOrd="2" destOrd="0" presId="urn:microsoft.com/office/officeart/2018/2/layout/IconVerticalSolidList"/>
    <dgm:cxn modelId="{2992F023-AE85-4237-A47F-0F3C1323A529}" type="presParOf" srcId="{36AB9742-B34E-4ED7-BAA4-C9603EA27EDB}" destId="{521C3C49-9425-4E0F-A1C1-2899A3A69380}" srcOrd="0" destOrd="0" presId="urn:microsoft.com/office/officeart/2018/2/layout/IconVerticalSolidList"/>
    <dgm:cxn modelId="{B50FC1A5-798E-4565-B286-34C81094F9BC}" type="presParOf" srcId="{36AB9742-B34E-4ED7-BAA4-C9603EA27EDB}" destId="{D2871BED-6D98-4D3C-85D4-088D9DFE0448}" srcOrd="1" destOrd="0" presId="urn:microsoft.com/office/officeart/2018/2/layout/IconVerticalSolidList"/>
    <dgm:cxn modelId="{F373CB6A-FB17-434D-867B-B590BC2F6942}" type="presParOf" srcId="{36AB9742-B34E-4ED7-BAA4-C9603EA27EDB}" destId="{701140F2-CAD4-4544-8A7A-21962FD6F7A5}" srcOrd="2" destOrd="0" presId="urn:microsoft.com/office/officeart/2018/2/layout/IconVerticalSolidList"/>
    <dgm:cxn modelId="{4F7F8E64-AB9B-47F2-8033-1B52AE0B59CC}" type="presParOf" srcId="{36AB9742-B34E-4ED7-BAA4-C9603EA27EDB}" destId="{8F4419F2-D35B-4B8E-A479-0C6017949672}" srcOrd="3" destOrd="0" presId="urn:microsoft.com/office/officeart/2018/2/layout/IconVerticalSolidList"/>
    <dgm:cxn modelId="{23264114-5FF8-44C7-8950-ABF9A0D9D1AF}" type="presParOf" srcId="{AA819E08-BFAA-40E9-BFD1-B68BD15FF93D}" destId="{D10F60B0-4316-4C13-B91A-A8C370A450E3}" srcOrd="3" destOrd="0" presId="urn:microsoft.com/office/officeart/2018/2/layout/IconVerticalSolidList"/>
    <dgm:cxn modelId="{95EB7C85-74F8-4B02-B774-DB9B09161609}" type="presParOf" srcId="{AA819E08-BFAA-40E9-BFD1-B68BD15FF93D}" destId="{D0E5AAA8-465E-44C0-96D0-DA985400F58C}" srcOrd="4" destOrd="0" presId="urn:microsoft.com/office/officeart/2018/2/layout/IconVerticalSolidList"/>
    <dgm:cxn modelId="{556A3B77-197B-4D5E-A831-96E7714BAD16}" type="presParOf" srcId="{D0E5AAA8-465E-44C0-96D0-DA985400F58C}" destId="{3CF53D01-DEE1-4D1F-B34C-9CEA9D98957A}" srcOrd="0" destOrd="0" presId="urn:microsoft.com/office/officeart/2018/2/layout/IconVerticalSolidList"/>
    <dgm:cxn modelId="{6B300CBF-7876-4A0C-A12C-85E20AE4552A}" type="presParOf" srcId="{D0E5AAA8-465E-44C0-96D0-DA985400F58C}" destId="{F6273030-A3AC-4B2D-8121-5965E459AE3F}" srcOrd="1" destOrd="0" presId="urn:microsoft.com/office/officeart/2018/2/layout/IconVerticalSolidList"/>
    <dgm:cxn modelId="{4547BE96-1838-4CF2-B557-F7E1B57BB3CD}" type="presParOf" srcId="{D0E5AAA8-465E-44C0-96D0-DA985400F58C}" destId="{6B87A8D6-FCA9-4907-A5B6-4F456E9414DE}" srcOrd="2" destOrd="0" presId="urn:microsoft.com/office/officeart/2018/2/layout/IconVerticalSolidList"/>
    <dgm:cxn modelId="{6C0DB8E4-AC68-409C-8A8F-71572624E82C}" type="presParOf" srcId="{D0E5AAA8-465E-44C0-96D0-DA985400F58C}" destId="{CAE28560-FF7C-495E-A6D0-7D0D9ADEC0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BEC71F-102A-42C3-9025-333825241AF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EADE7AF2-6232-4A88-9ED6-9EA3DBA65BEF}">
      <dgm:prSet/>
      <dgm:spPr>
        <a:solidFill>
          <a:srgbClr val="002B5E"/>
        </a:solidFill>
      </dgm:spPr>
      <dgm:t>
        <a:bodyPr/>
        <a:lstStyle/>
        <a:p>
          <a:r>
            <a:rPr lang="en-GB"/>
            <a:t>Voting rights</a:t>
          </a:r>
          <a:endParaRPr lang="en-US"/>
        </a:p>
      </dgm:t>
    </dgm:pt>
    <dgm:pt modelId="{FF91D8B4-FCA1-4266-A3B4-D20173F624DD}" type="parTrans" cxnId="{B6B01175-E735-4B8E-8DEE-5F4FA9C1B3FE}">
      <dgm:prSet/>
      <dgm:spPr/>
      <dgm:t>
        <a:bodyPr/>
        <a:lstStyle/>
        <a:p>
          <a:endParaRPr lang="en-US"/>
        </a:p>
      </dgm:t>
    </dgm:pt>
    <dgm:pt modelId="{05A27110-1583-4479-9B82-9E84CD1E1FE4}" type="sibTrans" cxnId="{B6B01175-E735-4B8E-8DEE-5F4FA9C1B3FE}">
      <dgm:prSet/>
      <dgm:spPr/>
      <dgm:t>
        <a:bodyPr/>
        <a:lstStyle/>
        <a:p>
          <a:endParaRPr lang="en-US"/>
        </a:p>
      </dgm:t>
    </dgm:pt>
    <dgm:pt modelId="{2FFC0CBF-EC52-4ED4-9C18-6CE0F73A0534}">
      <dgm:prSet/>
      <dgm:spPr>
        <a:solidFill>
          <a:srgbClr val="002B5E"/>
        </a:solidFill>
      </dgm:spPr>
      <dgm:t>
        <a:bodyPr/>
        <a:lstStyle/>
        <a:p>
          <a:r>
            <a:rPr lang="en-GB"/>
            <a:t>US paired studies – 2% discount for non-voting minority shares</a:t>
          </a:r>
          <a:endParaRPr lang="en-US"/>
        </a:p>
      </dgm:t>
    </dgm:pt>
    <dgm:pt modelId="{C9835643-163E-4121-AAF2-54A915F07179}" type="parTrans" cxnId="{FDBFC25C-365A-43DE-AE34-7A20D4F9BC94}">
      <dgm:prSet/>
      <dgm:spPr/>
      <dgm:t>
        <a:bodyPr/>
        <a:lstStyle/>
        <a:p>
          <a:endParaRPr lang="en-US"/>
        </a:p>
      </dgm:t>
    </dgm:pt>
    <dgm:pt modelId="{9D83DFC8-CBA1-4228-8FA7-6F9C763F64EB}" type="sibTrans" cxnId="{FDBFC25C-365A-43DE-AE34-7A20D4F9BC94}">
      <dgm:prSet/>
      <dgm:spPr/>
      <dgm:t>
        <a:bodyPr/>
        <a:lstStyle/>
        <a:p>
          <a:endParaRPr lang="en-US"/>
        </a:p>
      </dgm:t>
    </dgm:pt>
    <dgm:pt modelId="{1B333BD5-BE2E-451F-8859-B38BC3F86570}">
      <dgm:prSet/>
      <dgm:spPr>
        <a:solidFill>
          <a:srgbClr val="002B5E"/>
        </a:solidFill>
      </dgm:spPr>
      <dgm:t>
        <a:bodyPr/>
        <a:lstStyle/>
        <a:p>
          <a:r>
            <a:rPr lang="en-GB"/>
            <a:t>View of HMRC</a:t>
          </a:r>
          <a:endParaRPr lang="en-US"/>
        </a:p>
      </dgm:t>
    </dgm:pt>
    <dgm:pt modelId="{2F972283-A532-4CCC-978C-EC6F5A6D9E11}" type="parTrans" cxnId="{6333DBD1-02D7-44F8-9E62-FDEFDBFFCD78}">
      <dgm:prSet/>
      <dgm:spPr/>
      <dgm:t>
        <a:bodyPr/>
        <a:lstStyle/>
        <a:p>
          <a:endParaRPr lang="en-US"/>
        </a:p>
      </dgm:t>
    </dgm:pt>
    <dgm:pt modelId="{07047C3C-4DD5-4C56-B230-8E0454742C2A}" type="sibTrans" cxnId="{6333DBD1-02D7-44F8-9E62-FDEFDBFFCD78}">
      <dgm:prSet/>
      <dgm:spPr/>
      <dgm:t>
        <a:bodyPr/>
        <a:lstStyle/>
        <a:p>
          <a:endParaRPr lang="en-US"/>
        </a:p>
      </dgm:t>
    </dgm:pt>
    <dgm:pt modelId="{7ED30B2F-3A6B-4C60-AEE0-F6F246CD20E2}">
      <dgm:prSet/>
      <dgm:spPr>
        <a:solidFill>
          <a:srgbClr val="002B5E"/>
        </a:solidFill>
      </dgm:spPr>
      <dgm:t>
        <a:bodyPr/>
        <a:lstStyle/>
        <a:p>
          <a:r>
            <a:rPr lang="en-GB" dirty="0"/>
            <a:t>“Valuation problems may arise in respect of shares with special voting rights, in other words shares of a special class carrying all the votes or a preponderant share of the votes, or voting ordinary shares where other ordinary shares are non-voting.” SVM 108200</a:t>
          </a:r>
          <a:endParaRPr lang="en-US" dirty="0"/>
        </a:p>
      </dgm:t>
    </dgm:pt>
    <dgm:pt modelId="{80789604-B64C-4065-BCA9-E101B87390B7}" type="parTrans" cxnId="{A9E27C52-1863-4936-ACA4-CB3ED45020E6}">
      <dgm:prSet/>
      <dgm:spPr/>
      <dgm:t>
        <a:bodyPr/>
        <a:lstStyle/>
        <a:p>
          <a:endParaRPr lang="en-US"/>
        </a:p>
      </dgm:t>
    </dgm:pt>
    <dgm:pt modelId="{D516C73F-E2C8-4863-91B2-E4119C11B9F1}" type="sibTrans" cxnId="{A9E27C52-1863-4936-ACA4-CB3ED45020E6}">
      <dgm:prSet/>
      <dgm:spPr/>
      <dgm:t>
        <a:bodyPr/>
        <a:lstStyle/>
        <a:p>
          <a:endParaRPr lang="en-US"/>
        </a:p>
      </dgm:t>
    </dgm:pt>
    <dgm:pt modelId="{A9F4E699-E3A4-4E3B-92A7-4266330F0FC5}" type="pres">
      <dgm:prSet presAssocID="{A1BEC71F-102A-42C3-9025-333825241AF6}" presName="linear" presStyleCnt="0">
        <dgm:presLayoutVars>
          <dgm:animLvl val="lvl"/>
          <dgm:resizeHandles val="exact"/>
        </dgm:presLayoutVars>
      </dgm:prSet>
      <dgm:spPr/>
    </dgm:pt>
    <dgm:pt modelId="{BAF69BAB-9467-4736-AD91-5B44E21D82E9}" type="pres">
      <dgm:prSet presAssocID="{EADE7AF2-6232-4A88-9ED6-9EA3DBA65BEF}" presName="parentText" presStyleLbl="node1" presStyleIdx="0" presStyleCnt="4">
        <dgm:presLayoutVars>
          <dgm:chMax val="0"/>
          <dgm:bulletEnabled val="1"/>
        </dgm:presLayoutVars>
      </dgm:prSet>
      <dgm:spPr/>
    </dgm:pt>
    <dgm:pt modelId="{9692208F-7604-4122-B718-C64C644EEF7C}" type="pres">
      <dgm:prSet presAssocID="{05A27110-1583-4479-9B82-9E84CD1E1FE4}" presName="spacer" presStyleCnt="0"/>
      <dgm:spPr/>
    </dgm:pt>
    <dgm:pt modelId="{9B1F9C87-B5A8-4457-9AF8-9972CB5DF968}" type="pres">
      <dgm:prSet presAssocID="{2FFC0CBF-EC52-4ED4-9C18-6CE0F73A0534}" presName="parentText" presStyleLbl="node1" presStyleIdx="1" presStyleCnt="4">
        <dgm:presLayoutVars>
          <dgm:chMax val="0"/>
          <dgm:bulletEnabled val="1"/>
        </dgm:presLayoutVars>
      </dgm:prSet>
      <dgm:spPr/>
    </dgm:pt>
    <dgm:pt modelId="{D85E2BB5-203F-43F6-970C-827D35DCB6B7}" type="pres">
      <dgm:prSet presAssocID="{9D83DFC8-CBA1-4228-8FA7-6F9C763F64EB}" presName="spacer" presStyleCnt="0"/>
      <dgm:spPr/>
    </dgm:pt>
    <dgm:pt modelId="{71E6FF12-DBDC-4D29-AC76-3836BB078FB6}" type="pres">
      <dgm:prSet presAssocID="{1B333BD5-BE2E-451F-8859-B38BC3F86570}" presName="parentText" presStyleLbl="node1" presStyleIdx="2" presStyleCnt="4">
        <dgm:presLayoutVars>
          <dgm:chMax val="0"/>
          <dgm:bulletEnabled val="1"/>
        </dgm:presLayoutVars>
      </dgm:prSet>
      <dgm:spPr/>
    </dgm:pt>
    <dgm:pt modelId="{263FEFDF-4B33-46E7-81EF-08BDCF1472E6}" type="pres">
      <dgm:prSet presAssocID="{07047C3C-4DD5-4C56-B230-8E0454742C2A}" presName="spacer" presStyleCnt="0"/>
      <dgm:spPr/>
    </dgm:pt>
    <dgm:pt modelId="{72F14AA3-3542-4990-A3E4-0CE91078673D}" type="pres">
      <dgm:prSet presAssocID="{7ED30B2F-3A6B-4C60-AEE0-F6F246CD20E2}" presName="parentText" presStyleLbl="node1" presStyleIdx="3" presStyleCnt="4">
        <dgm:presLayoutVars>
          <dgm:chMax val="0"/>
          <dgm:bulletEnabled val="1"/>
        </dgm:presLayoutVars>
      </dgm:prSet>
      <dgm:spPr/>
    </dgm:pt>
  </dgm:ptLst>
  <dgm:cxnLst>
    <dgm:cxn modelId="{B6DECD27-19F2-4E26-B622-59085188078B}" type="presOf" srcId="{2FFC0CBF-EC52-4ED4-9C18-6CE0F73A0534}" destId="{9B1F9C87-B5A8-4457-9AF8-9972CB5DF968}" srcOrd="0" destOrd="0" presId="urn:microsoft.com/office/officeart/2005/8/layout/vList2"/>
    <dgm:cxn modelId="{09B1072C-8FE6-4230-A880-7B2F49F24BE9}" type="presOf" srcId="{EADE7AF2-6232-4A88-9ED6-9EA3DBA65BEF}" destId="{BAF69BAB-9467-4736-AD91-5B44E21D82E9}" srcOrd="0" destOrd="0" presId="urn:microsoft.com/office/officeart/2005/8/layout/vList2"/>
    <dgm:cxn modelId="{FDBFC25C-365A-43DE-AE34-7A20D4F9BC94}" srcId="{A1BEC71F-102A-42C3-9025-333825241AF6}" destId="{2FFC0CBF-EC52-4ED4-9C18-6CE0F73A0534}" srcOrd="1" destOrd="0" parTransId="{C9835643-163E-4121-AAF2-54A915F07179}" sibTransId="{9D83DFC8-CBA1-4228-8FA7-6F9C763F64EB}"/>
    <dgm:cxn modelId="{0834D24B-0E4D-434F-8580-D9C57CED51D5}" type="presOf" srcId="{7ED30B2F-3A6B-4C60-AEE0-F6F246CD20E2}" destId="{72F14AA3-3542-4990-A3E4-0CE91078673D}" srcOrd="0" destOrd="0" presId="urn:microsoft.com/office/officeart/2005/8/layout/vList2"/>
    <dgm:cxn modelId="{A9E27C52-1863-4936-ACA4-CB3ED45020E6}" srcId="{A1BEC71F-102A-42C3-9025-333825241AF6}" destId="{7ED30B2F-3A6B-4C60-AEE0-F6F246CD20E2}" srcOrd="3" destOrd="0" parTransId="{80789604-B64C-4065-BCA9-E101B87390B7}" sibTransId="{D516C73F-E2C8-4863-91B2-E4119C11B9F1}"/>
    <dgm:cxn modelId="{B6B01175-E735-4B8E-8DEE-5F4FA9C1B3FE}" srcId="{A1BEC71F-102A-42C3-9025-333825241AF6}" destId="{EADE7AF2-6232-4A88-9ED6-9EA3DBA65BEF}" srcOrd="0" destOrd="0" parTransId="{FF91D8B4-FCA1-4266-A3B4-D20173F624DD}" sibTransId="{05A27110-1583-4479-9B82-9E84CD1E1FE4}"/>
    <dgm:cxn modelId="{46996EB9-3821-4514-AF76-BC864F7436F9}" type="presOf" srcId="{A1BEC71F-102A-42C3-9025-333825241AF6}" destId="{A9F4E699-E3A4-4E3B-92A7-4266330F0FC5}" srcOrd="0" destOrd="0" presId="urn:microsoft.com/office/officeart/2005/8/layout/vList2"/>
    <dgm:cxn modelId="{6333DBD1-02D7-44F8-9E62-FDEFDBFFCD78}" srcId="{A1BEC71F-102A-42C3-9025-333825241AF6}" destId="{1B333BD5-BE2E-451F-8859-B38BC3F86570}" srcOrd="2" destOrd="0" parTransId="{2F972283-A532-4CCC-978C-EC6F5A6D9E11}" sibTransId="{07047C3C-4DD5-4C56-B230-8E0454742C2A}"/>
    <dgm:cxn modelId="{41536BE4-E1E6-4EA8-A3E3-00EC8DB58457}" type="presOf" srcId="{1B333BD5-BE2E-451F-8859-B38BC3F86570}" destId="{71E6FF12-DBDC-4D29-AC76-3836BB078FB6}" srcOrd="0" destOrd="0" presId="urn:microsoft.com/office/officeart/2005/8/layout/vList2"/>
    <dgm:cxn modelId="{C91310AF-4A2B-4956-9723-95FF37DB19AE}" type="presParOf" srcId="{A9F4E699-E3A4-4E3B-92A7-4266330F0FC5}" destId="{BAF69BAB-9467-4736-AD91-5B44E21D82E9}" srcOrd="0" destOrd="0" presId="urn:microsoft.com/office/officeart/2005/8/layout/vList2"/>
    <dgm:cxn modelId="{E950B309-F73E-4C61-8E5B-148B5E84F706}" type="presParOf" srcId="{A9F4E699-E3A4-4E3B-92A7-4266330F0FC5}" destId="{9692208F-7604-4122-B718-C64C644EEF7C}" srcOrd="1" destOrd="0" presId="urn:microsoft.com/office/officeart/2005/8/layout/vList2"/>
    <dgm:cxn modelId="{8F25C144-D955-41F8-B171-16728F320613}" type="presParOf" srcId="{A9F4E699-E3A4-4E3B-92A7-4266330F0FC5}" destId="{9B1F9C87-B5A8-4457-9AF8-9972CB5DF968}" srcOrd="2" destOrd="0" presId="urn:microsoft.com/office/officeart/2005/8/layout/vList2"/>
    <dgm:cxn modelId="{045106F7-EA7F-42DF-BF05-C674BD471EE8}" type="presParOf" srcId="{A9F4E699-E3A4-4E3B-92A7-4266330F0FC5}" destId="{D85E2BB5-203F-43F6-970C-827D35DCB6B7}" srcOrd="3" destOrd="0" presId="urn:microsoft.com/office/officeart/2005/8/layout/vList2"/>
    <dgm:cxn modelId="{CBEA3040-C5DD-446B-AF56-757DF830978D}" type="presParOf" srcId="{A9F4E699-E3A4-4E3B-92A7-4266330F0FC5}" destId="{71E6FF12-DBDC-4D29-AC76-3836BB078FB6}" srcOrd="4" destOrd="0" presId="urn:microsoft.com/office/officeart/2005/8/layout/vList2"/>
    <dgm:cxn modelId="{1D5232B5-0BFB-4890-BB14-05F8C2AB67D2}" type="presParOf" srcId="{A9F4E699-E3A4-4E3B-92A7-4266330F0FC5}" destId="{263FEFDF-4B33-46E7-81EF-08BDCF1472E6}" srcOrd="5" destOrd="0" presId="urn:microsoft.com/office/officeart/2005/8/layout/vList2"/>
    <dgm:cxn modelId="{720D5304-48A9-4CD9-AF13-B26F801A2884}" type="presParOf" srcId="{A9F4E699-E3A4-4E3B-92A7-4266330F0FC5}" destId="{72F14AA3-3542-4990-A3E4-0CE91078673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7A0425-56C0-49F5-9437-F14F7C67E7DD}"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145F9BE5-0DDB-4086-A1BE-747EF82D6D04}">
      <dgm:prSet/>
      <dgm:spPr>
        <a:solidFill>
          <a:srgbClr val="002B5E"/>
        </a:solidFill>
      </dgm:spPr>
      <dgm:t>
        <a:bodyPr/>
        <a:lstStyle/>
        <a:p>
          <a:r>
            <a:rPr lang="en-GB"/>
            <a:t>Valuation of Voting Shares</a:t>
          </a:r>
          <a:endParaRPr lang="en-US"/>
        </a:p>
      </dgm:t>
    </dgm:pt>
    <dgm:pt modelId="{39283593-D598-470E-BF91-2089C4A5571F}" type="parTrans" cxnId="{4D86ACF6-E458-4C7C-8ECD-28FAFF8EA7C7}">
      <dgm:prSet/>
      <dgm:spPr/>
      <dgm:t>
        <a:bodyPr/>
        <a:lstStyle/>
        <a:p>
          <a:endParaRPr lang="en-US"/>
        </a:p>
      </dgm:t>
    </dgm:pt>
    <dgm:pt modelId="{45F7ADEA-10F3-46C6-9CA4-143B1315539C}" type="sibTrans" cxnId="{4D86ACF6-E458-4C7C-8ECD-28FAFF8EA7C7}">
      <dgm:prSet/>
      <dgm:spPr/>
      <dgm:t>
        <a:bodyPr/>
        <a:lstStyle/>
        <a:p>
          <a:endParaRPr lang="en-US"/>
        </a:p>
      </dgm:t>
    </dgm:pt>
    <dgm:pt modelId="{A3AB689B-E369-481F-8179-7B07C47573B9}">
      <dgm:prSet/>
      <dgm:spPr>
        <a:solidFill>
          <a:srgbClr val="002B5E"/>
        </a:solidFill>
      </dgm:spPr>
      <dgm:t>
        <a:bodyPr/>
        <a:lstStyle/>
        <a:p>
          <a:r>
            <a:rPr lang="en-GB" dirty="0"/>
            <a:t>Holt v Holt ((New Zealand) [1990] UKPC 34) LJ Holt Limited</a:t>
          </a:r>
          <a:endParaRPr lang="en-US" dirty="0"/>
        </a:p>
      </dgm:t>
    </dgm:pt>
    <dgm:pt modelId="{DAE8F894-DEA5-4393-AE83-696E042BE4A1}" type="parTrans" cxnId="{DDAB052E-E299-4311-B8CF-B01B6047D7EF}">
      <dgm:prSet/>
      <dgm:spPr/>
      <dgm:t>
        <a:bodyPr/>
        <a:lstStyle/>
        <a:p>
          <a:endParaRPr lang="en-US"/>
        </a:p>
      </dgm:t>
    </dgm:pt>
    <dgm:pt modelId="{F17CB348-4252-4774-809E-1A8A3E53C725}" type="sibTrans" cxnId="{DDAB052E-E299-4311-B8CF-B01B6047D7EF}">
      <dgm:prSet/>
      <dgm:spPr/>
      <dgm:t>
        <a:bodyPr/>
        <a:lstStyle/>
        <a:p>
          <a:endParaRPr lang="en-US"/>
        </a:p>
      </dgm:t>
    </dgm:pt>
    <dgm:pt modelId="{7F1966CF-987D-459E-A146-AF2D075BB7BD}">
      <dgm:prSet/>
      <dgm:spPr>
        <a:solidFill>
          <a:srgbClr val="002B5E"/>
        </a:solidFill>
      </dgm:spPr>
      <dgm:t>
        <a:bodyPr/>
        <a:lstStyle/>
        <a:p>
          <a:r>
            <a:rPr lang="en-US" dirty="0"/>
            <a:t>One A share (10,000 votes) and 999 B shares (999 votes)</a:t>
          </a:r>
        </a:p>
      </dgm:t>
    </dgm:pt>
    <dgm:pt modelId="{48C07F47-5D11-4E2C-A65B-938A267A8105}" type="parTrans" cxnId="{3E72190D-9139-41BC-831F-05E54093B40B}">
      <dgm:prSet/>
      <dgm:spPr/>
      <dgm:t>
        <a:bodyPr/>
        <a:lstStyle/>
        <a:p>
          <a:endParaRPr lang="en-GB"/>
        </a:p>
      </dgm:t>
    </dgm:pt>
    <dgm:pt modelId="{4C0044CC-93DC-4F83-927B-5E434BB0340A}" type="sibTrans" cxnId="{3E72190D-9139-41BC-831F-05E54093B40B}">
      <dgm:prSet/>
      <dgm:spPr/>
      <dgm:t>
        <a:bodyPr/>
        <a:lstStyle/>
        <a:p>
          <a:endParaRPr lang="en-GB"/>
        </a:p>
      </dgm:t>
    </dgm:pt>
    <dgm:pt modelId="{2AE92354-9057-436E-A7C3-B5AAEF14835C}">
      <dgm:prSet/>
      <dgm:spPr>
        <a:solidFill>
          <a:srgbClr val="002B5E"/>
        </a:solidFill>
      </dgm:spPr>
      <dgm:t>
        <a:bodyPr/>
        <a:lstStyle/>
        <a:p>
          <a:r>
            <a:rPr lang="en-GB"/>
            <a:t>Last time: Ireland: voting rights equal 15% of total value</a:t>
          </a:r>
          <a:endParaRPr lang="en-US" dirty="0"/>
        </a:p>
      </dgm:t>
    </dgm:pt>
    <dgm:pt modelId="{D59A08CD-BAA2-4F0A-ADDD-0A6C03D2CC18}" type="sibTrans" cxnId="{AE782486-E0BC-441D-9212-783549B1266B}">
      <dgm:prSet/>
      <dgm:spPr/>
      <dgm:t>
        <a:bodyPr/>
        <a:lstStyle/>
        <a:p>
          <a:endParaRPr lang="en-US"/>
        </a:p>
      </dgm:t>
    </dgm:pt>
    <dgm:pt modelId="{D7B25FD9-62F7-4AD7-98AB-60946764BFAE}" type="parTrans" cxnId="{AE782486-E0BC-441D-9212-783549B1266B}">
      <dgm:prSet/>
      <dgm:spPr/>
      <dgm:t>
        <a:bodyPr/>
        <a:lstStyle/>
        <a:p>
          <a:endParaRPr lang="en-US"/>
        </a:p>
      </dgm:t>
    </dgm:pt>
    <dgm:pt modelId="{BB24362C-FF5B-4DE1-842E-0BAD0CB04586}" type="pres">
      <dgm:prSet presAssocID="{E97A0425-56C0-49F5-9437-F14F7C67E7DD}" presName="outerComposite" presStyleCnt="0">
        <dgm:presLayoutVars>
          <dgm:chMax val="5"/>
          <dgm:dir/>
          <dgm:resizeHandles val="exact"/>
        </dgm:presLayoutVars>
      </dgm:prSet>
      <dgm:spPr/>
    </dgm:pt>
    <dgm:pt modelId="{9F6BD1E2-9218-49E8-96AA-92C72DCA9C30}" type="pres">
      <dgm:prSet presAssocID="{E97A0425-56C0-49F5-9437-F14F7C67E7DD}" presName="dummyMaxCanvas" presStyleCnt="0">
        <dgm:presLayoutVars/>
      </dgm:prSet>
      <dgm:spPr/>
    </dgm:pt>
    <dgm:pt modelId="{FAE9981E-B847-468B-84C1-FA86F0ABC888}" type="pres">
      <dgm:prSet presAssocID="{E97A0425-56C0-49F5-9437-F14F7C67E7DD}" presName="FourNodes_1" presStyleLbl="node1" presStyleIdx="0" presStyleCnt="4">
        <dgm:presLayoutVars>
          <dgm:bulletEnabled val="1"/>
        </dgm:presLayoutVars>
      </dgm:prSet>
      <dgm:spPr/>
    </dgm:pt>
    <dgm:pt modelId="{6D6847FC-38D4-4A52-B2B8-E36DE635C495}" type="pres">
      <dgm:prSet presAssocID="{E97A0425-56C0-49F5-9437-F14F7C67E7DD}" presName="FourNodes_2" presStyleLbl="node1" presStyleIdx="1" presStyleCnt="4">
        <dgm:presLayoutVars>
          <dgm:bulletEnabled val="1"/>
        </dgm:presLayoutVars>
      </dgm:prSet>
      <dgm:spPr/>
    </dgm:pt>
    <dgm:pt modelId="{62AA02A6-B20C-4163-AF13-0C78F98BEE34}" type="pres">
      <dgm:prSet presAssocID="{E97A0425-56C0-49F5-9437-F14F7C67E7DD}" presName="FourNodes_3" presStyleLbl="node1" presStyleIdx="2" presStyleCnt="4">
        <dgm:presLayoutVars>
          <dgm:bulletEnabled val="1"/>
        </dgm:presLayoutVars>
      </dgm:prSet>
      <dgm:spPr/>
    </dgm:pt>
    <dgm:pt modelId="{C55247FD-946C-42E2-ADD7-41DB767107BA}" type="pres">
      <dgm:prSet presAssocID="{E97A0425-56C0-49F5-9437-F14F7C67E7DD}" presName="FourNodes_4" presStyleLbl="node1" presStyleIdx="3" presStyleCnt="4">
        <dgm:presLayoutVars>
          <dgm:bulletEnabled val="1"/>
        </dgm:presLayoutVars>
      </dgm:prSet>
      <dgm:spPr/>
    </dgm:pt>
    <dgm:pt modelId="{0E88835C-839A-4826-97C6-74EA0D341EE5}" type="pres">
      <dgm:prSet presAssocID="{E97A0425-56C0-49F5-9437-F14F7C67E7DD}" presName="FourConn_1-2" presStyleLbl="fgAccFollowNode1" presStyleIdx="0" presStyleCnt="3">
        <dgm:presLayoutVars>
          <dgm:bulletEnabled val="1"/>
        </dgm:presLayoutVars>
      </dgm:prSet>
      <dgm:spPr/>
    </dgm:pt>
    <dgm:pt modelId="{F9EE70B6-0BE6-4757-8AC7-3F708511086C}" type="pres">
      <dgm:prSet presAssocID="{E97A0425-56C0-49F5-9437-F14F7C67E7DD}" presName="FourConn_2-3" presStyleLbl="fgAccFollowNode1" presStyleIdx="1" presStyleCnt="3">
        <dgm:presLayoutVars>
          <dgm:bulletEnabled val="1"/>
        </dgm:presLayoutVars>
      </dgm:prSet>
      <dgm:spPr/>
    </dgm:pt>
    <dgm:pt modelId="{CEE4081F-9B0D-4CCC-AEE6-DB0807A46845}" type="pres">
      <dgm:prSet presAssocID="{E97A0425-56C0-49F5-9437-F14F7C67E7DD}" presName="FourConn_3-4" presStyleLbl="fgAccFollowNode1" presStyleIdx="2" presStyleCnt="3">
        <dgm:presLayoutVars>
          <dgm:bulletEnabled val="1"/>
        </dgm:presLayoutVars>
      </dgm:prSet>
      <dgm:spPr/>
    </dgm:pt>
    <dgm:pt modelId="{3A5CB7CD-7B34-451F-944B-DB7736C20347}" type="pres">
      <dgm:prSet presAssocID="{E97A0425-56C0-49F5-9437-F14F7C67E7DD}" presName="FourNodes_1_text" presStyleLbl="node1" presStyleIdx="3" presStyleCnt="4">
        <dgm:presLayoutVars>
          <dgm:bulletEnabled val="1"/>
        </dgm:presLayoutVars>
      </dgm:prSet>
      <dgm:spPr/>
    </dgm:pt>
    <dgm:pt modelId="{16C1613F-C281-47A4-BFDC-1EF560D2D62C}" type="pres">
      <dgm:prSet presAssocID="{E97A0425-56C0-49F5-9437-F14F7C67E7DD}" presName="FourNodes_2_text" presStyleLbl="node1" presStyleIdx="3" presStyleCnt="4">
        <dgm:presLayoutVars>
          <dgm:bulletEnabled val="1"/>
        </dgm:presLayoutVars>
      </dgm:prSet>
      <dgm:spPr/>
    </dgm:pt>
    <dgm:pt modelId="{176E0CE9-8527-4BB3-97BF-291F2E16D8BA}" type="pres">
      <dgm:prSet presAssocID="{E97A0425-56C0-49F5-9437-F14F7C67E7DD}" presName="FourNodes_3_text" presStyleLbl="node1" presStyleIdx="3" presStyleCnt="4">
        <dgm:presLayoutVars>
          <dgm:bulletEnabled val="1"/>
        </dgm:presLayoutVars>
      </dgm:prSet>
      <dgm:spPr/>
    </dgm:pt>
    <dgm:pt modelId="{2CFBA096-E764-4F37-9877-C484477EEF96}" type="pres">
      <dgm:prSet presAssocID="{E97A0425-56C0-49F5-9437-F14F7C67E7DD}" presName="FourNodes_4_text" presStyleLbl="node1" presStyleIdx="3" presStyleCnt="4">
        <dgm:presLayoutVars>
          <dgm:bulletEnabled val="1"/>
        </dgm:presLayoutVars>
      </dgm:prSet>
      <dgm:spPr/>
    </dgm:pt>
  </dgm:ptLst>
  <dgm:cxnLst>
    <dgm:cxn modelId="{3EED6403-DFC0-4B8C-983C-D46F98B1BDF3}" type="presOf" srcId="{7F1966CF-987D-459E-A146-AF2D075BB7BD}" destId="{2CFBA096-E764-4F37-9877-C484477EEF96}" srcOrd="1" destOrd="0" presId="urn:microsoft.com/office/officeart/2005/8/layout/vProcess5"/>
    <dgm:cxn modelId="{3E72190D-9139-41BC-831F-05E54093B40B}" srcId="{E97A0425-56C0-49F5-9437-F14F7C67E7DD}" destId="{7F1966CF-987D-459E-A146-AF2D075BB7BD}" srcOrd="3" destOrd="0" parTransId="{48C07F47-5D11-4E2C-A65B-938A267A8105}" sibTransId="{4C0044CC-93DC-4F83-927B-5E434BB0340A}"/>
    <dgm:cxn modelId="{4CFDD31E-727C-45F9-833A-33E4A5AFDF95}" type="presOf" srcId="{F17CB348-4252-4774-809E-1A8A3E53C725}" destId="{CEE4081F-9B0D-4CCC-AEE6-DB0807A46845}" srcOrd="0" destOrd="0" presId="urn:microsoft.com/office/officeart/2005/8/layout/vProcess5"/>
    <dgm:cxn modelId="{C4AFD829-D529-4D14-B205-BB37D65583F0}" type="presOf" srcId="{2AE92354-9057-436E-A7C3-B5AAEF14835C}" destId="{6D6847FC-38D4-4A52-B2B8-E36DE635C495}" srcOrd="0" destOrd="0" presId="urn:microsoft.com/office/officeart/2005/8/layout/vProcess5"/>
    <dgm:cxn modelId="{DDAB052E-E299-4311-B8CF-B01B6047D7EF}" srcId="{E97A0425-56C0-49F5-9437-F14F7C67E7DD}" destId="{A3AB689B-E369-481F-8179-7B07C47573B9}" srcOrd="2" destOrd="0" parTransId="{DAE8F894-DEA5-4393-AE83-696E042BE4A1}" sibTransId="{F17CB348-4252-4774-809E-1A8A3E53C725}"/>
    <dgm:cxn modelId="{D0655836-BFF0-44EE-BF90-E451B7FF1087}" type="presOf" srcId="{145F9BE5-0DDB-4086-A1BE-747EF82D6D04}" destId="{3A5CB7CD-7B34-451F-944B-DB7736C20347}" srcOrd="1" destOrd="0" presId="urn:microsoft.com/office/officeart/2005/8/layout/vProcess5"/>
    <dgm:cxn modelId="{26EC8B63-4BDA-4754-AE01-C9944114C4EC}" type="presOf" srcId="{A3AB689B-E369-481F-8179-7B07C47573B9}" destId="{62AA02A6-B20C-4163-AF13-0C78F98BEE34}" srcOrd="0" destOrd="0" presId="urn:microsoft.com/office/officeart/2005/8/layout/vProcess5"/>
    <dgm:cxn modelId="{DCE6BA75-43CD-4ABF-BCA0-110F8311A6E4}" type="presOf" srcId="{7F1966CF-987D-459E-A146-AF2D075BB7BD}" destId="{C55247FD-946C-42E2-ADD7-41DB767107BA}" srcOrd="0" destOrd="0" presId="urn:microsoft.com/office/officeart/2005/8/layout/vProcess5"/>
    <dgm:cxn modelId="{C08F3280-96E3-40A5-B838-C09BF0547F72}" type="presOf" srcId="{2AE92354-9057-436E-A7C3-B5AAEF14835C}" destId="{16C1613F-C281-47A4-BFDC-1EF560D2D62C}" srcOrd="1" destOrd="0" presId="urn:microsoft.com/office/officeart/2005/8/layout/vProcess5"/>
    <dgm:cxn modelId="{AE782486-E0BC-441D-9212-783549B1266B}" srcId="{E97A0425-56C0-49F5-9437-F14F7C67E7DD}" destId="{2AE92354-9057-436E-A7C3-B5AAEF14835C}" srcOrd="1" destOrd="0" parTransId="{D7B25FD9-62F7-4AD7-98AB-60946764BFAE}" sibTransId="{D59A08CD-BAA2-4F0A-ADDD-0A6C03D2CC18}"/>
    <dgm:cxn modelId="{BEAD9290-FAD3-4A66-B73A-8C383B453CE6}" type="presOf" srcId="{E97A0425-56C0-49F5-9437-F14F7C67E7DD}" destId="{BB24362C-FF5B-4DE1-842E-0BAD0CB04586}" srcOrd="0" destOrd="0" presId="urn:microsoft.com/office/officeart/2005/8/layout/vProcess5"/>
    <dgm:cxn modelId="{49C46AD8-0738-4F38-AD78-6574CE7F8631}" type="presOf" srcId="{45F7ADEA-10F3-46C6-9CA4-143B1315539C}" destId="{0E88835C-839A-4826-97C6-74EA0D341EE5}" srcOrd="0" destOrd="0" presId="urn:microsoft.com/office/officeart/2005/8/layout/vProcess5"/>
    <dgm:cxn modelId="{B55004DF-9195-4828-B9A8-A9D48C2E59F4}" type="presOf" srcId="{A3AB689B-E369-481F-8179-7B07C47573B9}" destId="{176E0CE9-8527-4BB3-97BF-291F2E16D8BA}" srcOrd="1" destOrd="0" presId="urn:microsoft.com/office/officeart/2005/8/layout/vProcess5"/>
    <dgm:cxn modelId="{6AD9CDED-B50F-40C6-AED0-6C567146ABD7}" type="presOf" srcId="{145F9BE5-0DDB-4086-A1BE-747EF82D6D04}" destId="{FAE9981E-B847-468B-84C1-FA86F0ABC888}" srcOrd="0" destOrd="0" presId="urn:microsoft.com/office/officeart/2005/8/layout/vProcess5"/>
    <dgm:cxn modelId="{4D86ACF6-E458-4C7C-8ECD-28FAFF8EA7C7}" srcId="{E97A0425-56C0-49F5-9437-F14F7C67E7DD}" destId="{145F9BE5-0DDB-4086-A1BE-747EF82D6D04}" srcOrd="0" destOrd="0" parTransId="{39283593-D598-470E-BF91-2089C4A5571F}" sibTransId="{45F7ADEA-10F3-46C6-9CA4-143B1315539C}"/>
    <dgm:cxn modelId="{0CFFC6F8-7A62-423C-B908-0FBE75819E90}" type="presOf" srcId="{D59A08CD-BAA2-4F0A-ADDD-0A6C03D2CC18}" destId="{F9EE70B6-0BE6-4757-8AC7-3F708511086C}" srcOrd="0" destOrd="0" presId="urn:microsoft.com/office/officeart/2005/8/layout/vProcess5"/>
    <dgm:cxn modelId="{66FA5663-4A4D-48AD-B9DB-9A9CDEA88BB4}" type="presParOf" srcId="{BB24362C-FF5B-4DE1-842E-0BAD0CB04586}" destId="{9F6BD1E2-9218-49E8-96AA-92C72DCA9C30}" srcOrd="0" destOrd="0" presId="urn:microsoft.com/office/officeart/2005/8/layout/vProcess5"/>
    <dgm:cxn modelId="{A3BB52F6-1894-4E33-9DCB-850E457ED08A}" type="presParOf" srcId="{BB24362C-FF5B-4DE1-842E-0BAD0CB04586}" destId="{FAE9981E-B847-468B-84C1-FA86F0ABC888}" srcOrd="1" destOrd="0" presId="urn:microsoft.com/office/officeart/2005/8/layout/vProcess5"/>
    <dgm:cxn modelId="{B8FAA8C1-119C-46E7-AC80-64AEEF26B645}" type="presParOf" srcId="{BB24362C-FF5B-4DE1-842E-0BAD0CB04586}" destId="{6D6847FC-38D4-4A52-B2B8-E36DE635C495}" srcOrd="2" destOrd="0" presId="urn:microsoft.com/office/officeart/2005/8/layout/vProcess5"/>
    <dgm:cxn modelId="{9CA18F2D-FAB5-4912-BDEB-4794DBD61C97}" type="presParOf" srcId="{BB24362C-FF5B-4DE1-842E-0BAD0CB04586}" destId="{62AA02A6-B20C-4163-AF13-0C78F98BEE34}" srcOrd="3" destOrd="0" presId="urn:microsoft.com/office/officeart/2005/8/layout/vProcess5"/>
    <dgm:cxn modelId="{8419633D-44C8-4B55-ABED-A3FAB07F60A8}" type="presParOf" srcId="{BB24362C-FF5B-4DE1-842E-0BAD0CB04586}" destId="{C55247FD-946C-42E2-ADD7-41DB767107BA}" srcOrd="4" destOrd="0" presId="urn:microsoft.com/office/officeart/2005/8/layout/vProcess5"/>
    <dgm:cxn modelId="{1139872D-4DB6-4799-B58D-287F445084BB}" type="presParOf" srcId="{BB24362C-FF5B-4DE1-842E-0BAD0CB04586}" destId="{0E88835C-839A-4826-97C6-74EA0D341EE5}" srcOrd="5" destOrd="0" presId="urn:microsoft.com/office/officeart/2005/8/layout/vProcess5"/>
    <dgm:cxn modelId="{FECC254E-1A4D-40E0-B211-4A21A8FB3F71}" type="presParOf" srcId="{BB24362C-FF5B-4DE1-842E-0BAD0CB04586}" destId="{F9EE70B6-0BE6-4757-8AC7-3F708511086C}" srcOrd="6" destOrd="0" presId="urn:microsoft.com/office/officeart/2005/8/layout/vProcess5"/>
    <dgm:cxn modelId="{42D48A03-238F-4F3E-AABC-C77EABFFD8DC}" type="presParOf" srcId="{BB24362C-FF5B-4DE1-842E-0BAD0CB04586}" destId="{CEE4081F-9B0D-4CCC-AEE6-DB0807A46845}" srcOrd="7" destOrd="0" presId="urn:microsoft.com/office/officeart/2005/8/layout/vProcess5"/>
    <dgm:cxn modelId="{B4EDE46B-60FD-4B68-9FD4-FFE8BA1F6EBE}" type="presParOf" srcId="{BB24362C-FF5B-4DE1-842E-0BAD0CB04586}" destId="{3A5CB7CD-7B34-451F-944B-DB7736C20347}" srcOrd="8" destOrd="0" presId="urn:microsoft.com/office/officeart/2005/8/layout/vProcess5"/>
    <dgm:cxn modelId="{97C36B94-D572-49E0-A70F-991A4120994E}" type="presParOf" srcId="{BB24362C-FF5B-4DE1-842E-0BAD0CB04586}" destId="{16C1613F-C281-47A4-BFDC-1EF560D2D62C}" srcOrd="9" destOrd="0" presId="urn:microsoft.com/office/officeart/2005/8/layout/vProcess5"/>
    <dgm:cxn modelId="{6C3B22EF-4230-41EE-8DF9-3674E11045EB}" type="presParOf" srcId="{BB24362C-FF5B-4DE1-842E-0BAD0CB04586}" destId="{176E0CE9-8527-4BB3-97BF-291F2E16D8BA}" srcOrd="10" destOrd="0" presId="urn:microsoft.com/office/officeart/2005/8/layout/vProcess5"/>
    <dgm:cxn modelId="{301F8E58-F993-464E-9028-9F00EF679791}" type="presParOf" srcId="{BB24362C-FF5B-4DE1-842E-0BAD0CB04586}" destId="{2CFBA096-E764-4F37-9877-C484477EEF9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97A0E5-0138-4EBF-AD0E-E0B9C4895B0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904B39D-B00D-444D-83C4-8352CEAF6E18}">
      <dgm:prSet/>
      <dgm:spPr/>
      <dgm:t>
        <a:bodyPr/>
        <a:lstStyle/>
        <a:p>
          <a:r>
            <a:rPr lang="en-GB"/>
            <a:t>IVS “market value” basis – value measured as cash on completion</a:t>
          </a:r>
          <a:endParaRPr lang="en-US"/>
        </a:p>
      </dgm:t>
    </dgm:pt>
    <dgm:pt modelId="{049145EF-1CA9-4C08-AE3D-C13C0ACE3828}" type="parTrans" cxnId="{DA029E8D-42FB-49F3-AA3E-50F2F3ABAF6C}">
      <dgm:prSet/>
      <dgm:spPr/>
      <dgm:t>
        <a:bodyPr/>
        <a:lstStyle/>
        <a:p>
          <a:endParaRPr lang="en-US"/>
        </a:p>
      </dgm:t>
    </dgm:pt>
    <dgm:pt modelId="{3DDFCFEC-0C88-40D8-A0D3-957D6DCA6927}" type="sibTrans" cxnId="{DA029E8D-42FB-49F3-AA3E-50F2F3ABAF6C}">
      <dgm:prSet/>
      <dgm:spPr/>
      <dgm:t>
        <a:bodyPr/>
        <a:lstStyle/>
        <a:p>
          <a:endParaRPr lang="en-US"/>
        </a:p>
      </dgm:t>
    </dgm:pt>
    <dgm:pt modelId="{86C73DA1-F23F-4A9D-BB47-7D0DFABA1250}">
      <dgm:prSet/>
      <dgm:spPr/>
      <dgm:t>
        <a:bodyPr/>
        <a:lstStyle/>
        <a:p>
          <a:r>
            <a:rPr lang="en-GB"/>
            <a:t>Deferred consideration </a:t>
          </a:r>
          <a:endParaRPr lang="en-US"/>
        </a:p>
      </dgm:t>
    </dgm:pt>
    <dgm:pt modelId="{09B17F58-4433-4673-93EA-A038BF6499A6}" type="parTrans" cxnId="{5A9693F9-97E9-4E9B-BB3E-FFBBAAA9F99A}">
      <dgm:prSet/>
      <dgm:spPr/>
      <dgm:t>
        <a:bodyPr/>
        <a:lstStyle/>
        <a:p>
          <a:endParaRPr lang="en-US"/>
        </a:p>
      </dgm:t>
    </dgm:pt>
    <dgm:pt modelId="{CC1264AA-391A-4523-B55B-F79E0C6D4524}" type="sibTrans" cxnId="{5A9693F9-97E9-4E9B-BB3E-FFBBAAA9F99A}">
      <dgm:prSet/>
      <dgm:spPr/>
      <dgm:t>
        <a:bodyPr/>
        <a:lstStyle/>
        <a:p>
          <a:endParaRPr lang="en-US"/>
        </a:p>
      </dgm:t>
    </dgm:pt>
    <dgm:pt modelId="{F4A3378B-9226-4157-9880-E4FA16D402E7}">
      <dgm:prSet/>
      <dgm:spPr/>
      <dgm:t>
        <a:bodyPr/>
        <a:lstStyle/>
        <a:p>
          <a:r>
            <a:rPr lang="en-GB"/>
            <a:t>Counter-party risk?</a:t>
          </a:r>
          <a:endParaRPr lang="en-US"/>
        </a:p>
      </dgm:t>
    </dgm:pt>
    <dgm:pt modelId="{F99993D9-05DC-4A64-B571-8D804C1A8791}" type="parTrans" cxnId="{EF179A10-91C8-40DF-A7FC-A3FD2C946281}">
      <dgm:prSet/>
      <dgm:spPr/>
      <dgm:t>
        <a:bodyPr/>
        <a:lstStyle/>
        <a:p>
          <a:endParaRPr lang="en-US"/>
        </a:p>
      </dgm:t>
    </dgm:pt>
    <dgm:pt modelId="{EB81C0AA-2C90-408B-8C1D-C6483E82589D}" type="sibTrans" cxnId="{EF179A10-91C8-40DF-A7FC-A3FD2C946281}">
      <dgm:prSet/>
      <dgm:spPr/>
      <dgm:t>
        <a:bodyPr/>
        <a:lstStyle/>
        <a:p>
          <a:endParaRPr lang="en-US"/>
        </a:p>
      </dgm:t>
    </dgm:pt>
    <dgm:pt modelId="{34AB4748-7558-4DC9-96C1-6146FFB65F7F}">
      <dgm:prSet/>
      <dgm:spPr/>
      <dgm:t>
        <a:bodyPr/>
        <a:lstStyle/>
        <a:p>
          <a:r>
            <a:rPr lang="en-GB"/>
            <a:t>If an MBO, the risk is equity-level risk</a:t>
          </a:r>
          <a:endParaRPr lang="en-US"/>
        </a:p>
      </dgm:t>
    </dgm:pt>
    <dgm:pt modelId="{2C53380B-599D-40D3-98C4-11E6EDF7E01A}" type="parTrans" cxnId="{1E35E931-B256-448D-BE86-2945BE142895}">
      <dgm:prSet/>
      <dgm:spPr/>
      <dgm:t>
        <a:bodyPr/>
        <a:lstStyle/>
        <a:p>
          <a:endParaRPr lang="en-US"/>
        </a:p>
      </dgm:t>
    </dgm:pt>
    <dgm:pt modelId="{2A411136-86ED-485F-98CB-8C4372CD8964}" type="sibTrans" cxnId="{1E35E931-B256-448D-BE86-2945BE142895}">
      <dgm:prSet/>
      <dgm:spPr/>
      <dgm:t>
        <a:bodyPr/>
        <a:lstStyle/>
        <a:p>
          <a:endParaRPr lang="en-US"/>
        </a:p>
      </dgm:t>
    </dgm:pt>
    <dgm:pt modelId="{A3CA1B22-7545-4203-86E0-1175417BF2F9}">
      <dgm:prSet/>
      <dgm:spPr/>
      <dgm:t>
        <a:bodyPr/>
        <a:lstStyle/>
        <a:p>
          <a:r>
            <a:rPr lang="en-GB"/>
            <a:t>Earn-outs</a:t>
          </a:r>
          <a:endParaRPr lang="en-US"/>
        </a:p>
      </dgm:t>
    </dgm:pt>
    <dgm:pt modelId="{ABD5A417-6FEC-42CE-82A0-0C1D485C3038}" type="parTrans" cxnId="{88418016-388B-4600-AB58-62855D7B6A88}">
      <dgm:prSet/>
      <dgm:spPr/>
      <dgm:t>
        <a:bodyPr/>
        <a:lstStyle/>
        <a:p>
          <a:endParaRPr lang="en-US"/>
        </a:p>
      </dgm:t>
    </dgm:pt>
    <dgm:pt modelId="{7CCA2EED-BC53-4FA6-A7CE-924AB586CB25}" type="sibTrans" cxnId="{88418016-388B-4600-AB58-62855D7B6A88}">
      <dgm:prSet/>
      <dgm:spPr/>
      <dgm:t>
        <a:bodyPr/>
        <a:lstStyle/>
        <a:p>
          <a:endParaRPr lang="en-US"/>
        </a:p>
      </dgm:t>
    </dgm:pt>
    <dgm:pt modelId="{2DCFC72E-957A-4788-A82A-5A413C67B957}" type="pres">
      <dgm:prSet presAssocID="{D897A0E5-0138-4EBF-AD0E-E0B9C4895B0C}" presName="vert0" presStyleCnt="0">
        <dgm:presLayoutVars>
          <dgm:dir/>
          <dgm:animOne val="branch"/>
          <dgm:animLvl val="lvl"/>
        </dgm:presLayoutVars>
      </dgm:prSet>
      <dgm:spPr/>
    </dgm:pt>
    <dgm:pt modelId="{117A367A-532C-4678-8D10-EDD84845BBF9}" type="pres">
      <dgm:prSet presAssocID="{A904B39D-B00D-444D-83C4-8352CEAF6E18}" presName="thickLine" presStyleLbl="alignNode1" presStyleIdx="0" presStyleCnt="5"/>
      <dgm:spPr/>
    </dgm:pt>
    <dgm:pt modelId="{A0510055-5622-4888-B6AF-BB129D6163FE}" type="pres">
      <dgm:prSet presAssocID="{A904B39D-B00D-444D-83C4-8352CEAF6E18}" presName="horz1" presStyleCnt="0"/>
      <dgm:spPr/>
    </dgm:pt>
    <dgm:pt modelId="{5BC5F90E-E446-4F9B-B0F9-ED7FF36945FF}" type="pres">
      <dgm:prSet presAssocID="{A904B39D-B00D-444D-83C4-8352CEAF6E18}" presName="tx1" presStyleLbl="revTx" presStyleIdx="0" presStyleCnt="5"/>
      <dgm:spPr/>
    </dgm:pt>
    <dgm:pt modelId="{B2E09648-695B-4559-B5CE-83C5C4E8B3B3}" type="pres">
      <dgm:prSet presAssocID="{A904B39D-B00D-444D-83C4-8352CEAF6E18}" presName="vert1" presStyleCnt="0"/>
      <dgm:spPr/>
    </dgm:pt>
    <dgm:pt modelId="{D5AF7AEB-29B1-4B78-86A5-D5BE3916DCD1}" type="pres">
      <dgm:prSet presAssocID="{86C73DA1-F23F-4A9D-BB47-7D0DFABA1250}" presName="thickLine" presStyleLbl="alignNode1" presStyleIdx="1" presStyleCnt="5"/>
      <dgm:spPr/>
    </dgm:pt>
    <dgm:pt modelId="{28F8A264-1019-4F86-81DD-58C3C2348AD0}" type="pres">
      <dgm:prSet presAssocID="{86C73DA1-F23F-4A9D-BB47-7D0DFABA1250}" presName="horz1" presStyleCnt="0"/>
      <dgm:spPr/>
    </dgm:pt>
    <dgm:pt modelId="{18F1CC25-1DFD-4AF6-9F5F-2391450DA37D}" type="pres">
      <dgm:prSet presAssocID="{86C73DA1-F23F-4A9D-BB47-7D0DFABA1250}" presName="tx1" presStyleLbl="revTx" presStyleIdx="1" presStyleCnt="5"/>
      <dgm:spPr/>
    </dgm:pt>
    <dgm:pt modelId="{76A98F4A-3BFA-4455-A6DE-317E3C618B54}" type="pres">
      <dgm:prSet presAssocID="{86C73DA1-F23F-4A9D-BB47-7D0DFABA1250}" presName="vert1" presStyleCnt="0"/>
      <dgm:spPr/>
    </dgm:pt>
    <dgm:pt modelId="{55D05B40-36D2-46E4-AEC4-8F96E83C8622}" type="pres">
      <dgm:prSet presAssocID="{F4A3378B-9226-4157-9880-E4FA16D402E7}" presName="thickLine" presStyleLbl="alignNode1" presStyleIdx="2" presStyleCnt="5"/>
      <dgm:spPr/>
    </dgm:pt>
    <dgm:pt modelId="{9396E329-0CBD-42B3-9A32-156C9CA22B23}" type="pres">
      <dgm:prSet presAssocID="{F4A3378B-9226-4157-9880-E4FA16D402E7}" presName="horz1" presStyleCnt="0"/>
      <dgm:spPr/>
    </dgm:pt>
    <dgm:pt modelId="{B88DC4E3-177A-4FD0-9247-321DB04E460D}" type="pres">
      <dgm:prSet presAssocID="{F4A3378B-9226-4157-9880-E4FA16D402E7}" presName="tx1" presStyleLbl="revTx" presStyleIdx="2" presStyleCnt="5"/>
      <dgm:spPr/>
    </dgm:pt>
    <dgm:pt modelId="{3EC48C5D-08B5-4728-87F2-B088F5C9FC51}" type="pres">
      <dgm:prSet presAssocID="{F4A3378B-9226-4157-9880-E4FA16D402E7}" presName="vert1" presStyleCnt="0"/>
      <dgm:spPr/>
    </dgm:pt>
    <dgm:pt modelId="{732E5E6C-8CBC-4ABE-9D3A-1FC6DD335C1E}" type="pres">
      <dgm:prSet presAssocID="{34AB4748-7558-4DC9-96C1-6146FFB65F7F}" presName="thickLine" presStyleLbl="alignNode1" presStyleIdx="3" presStyleCnt="5"/>
      <dgm:spPr/>
    </dgm:pt>
    <dgm:pt modelId="{01841331-DBA0-4A0A-8B3D-6AC54D769F67}" type="pres">
      <dgm:prSet presAssocID="{34AB4748-7558-4DC9-96C1-6146FFB65F7F}" presName="horz1" presStyleCnt="0"/>
      <dgm:spPr/>
    </dgm:pt>
    <dgm:pt modelId="{F41C7F16-CC68-4495-BED4-2392A944E8AA}" type="pres">
      <dgm:prSet presAssocID="{34AB4748-7558-4DC9-96C1-6146FFB65F7F}" presName="tx1" presStyleLbl="revTx" presStyleIdx="3" presStyleCnt="5"/>
      <dgm:spPr/>
    </dgm:pt>
    <dgm:pt modelId="{5698C330-8C9A-4601-991D-C0B1E8F2A8E3}" type="pres">
      <dgm:prSet presAssocID="{34AB4748-7558-4DC9-96C1-6146FFB65F7F}" presName="vert1" presStyleCnt="0"/>
      <dgm:spPr/>
    </dgm:pt>
    <dgm:pt modelId="{C44098D9-ADFA-4DDC-9707-52ADA0BBA3C9}" type="pres">
      <dgm:prSet presAssocID="{A3CA1B22-7545-4203-86E0-1175417BF2F9}" presName="thickLine" presStyleLbl="alignNode1" presStyleIdx="4" presStyleCnt="5"/>
      <dgm:spPr/>
    </dgm:pt>
    <dgm:pt modelId="{C990DADA-56E4-47D7-B335-3E4703471AB3}" type="pres">
      <dgm:prSet presAssocID="{A3CA1B22-7545-4203-86E0-1175417BF2F9}" presName="horz1" presStyleCnt="0"/>
      <dgm:spPr/>
    </dgm:pt>
    <dgm:pt modelId="{02F6D24A-6E98-4D7D-9EB3-DE9DDD5A8574}" type="pres">
      <dgm:prSet presAssocID="{A3CA1B22-7545-4203-86E0-1175417BF2F9}" presName="tx1" presStyleLbl="revTx" presStyleIdx="4" presStyleCnt="5"/>
      <dgm:spPr/>
    </dgm:pt>
    <dgm:pt modelId="{2C11F0D6-45E1-437B-9FB5-0C4BD595F205}" type="pres">
      <dgm:prSet presAssocID="{A3CA1B22-7545-4203-86E0-1175417BF2F9}" presName="vert1" presStyleCnt="0"/>
      <dgm:spPr/>
    </dgm:pt>
  </dgm:ptLst>
  <dgm:cxnLst>
    <dgm:cxn modelId="{EF179A10-91C8-40DF-A7FC-A3FD2C946281}" srcId="{D897A0E5-0138-4EBF-AD0E-E0B9C4895B0C}" destId="{F4A3378B-9226-4157-9880-E4FA16D402E7}" srcOrd="2" destOrd="0" parTransId="{F99993D9-05DC-4A64-B571-8D804C1A8791}" sibTransId="{EB81C0AA-2C90-408B-8C1D-C6483E82589D}"/>
    <dgm:cxn modelId="{88418016-388B-4600-AB58-62855D7B6A88}" srcId="{D897A0E5-0138-4EBF-AD0E-E0B9C4895B0C}" destId="{A3CA1B22-7545-4203-86E0-1175417BF2F9}" srcOrd="4" destOrd="0" parTransId="{ABD5A417-6FEC-42CE-82A0-0C1D485C3038}" sibTransId="{7CCA2EED-BC53-4FA6-A7CE-924AB586CB25}"/>
    <dgm:cxn modelId="{8363E716-8D62-42A7-B2C7-47A6F3A442DC}" type="presOf" srcId="{A904B39D-B00D-444D-83C4-8352CEAF6E18}" destId="{5BC5F90E-E446-4F9B-B0F9-ED7FF36945FF}" srcOrd="0" destOrd="0" presId="urn:microsoft.com/office/officeart/2008/layout/LinedList"/>
    <dgm:cxn modelId="{1E35E931-B256-448D-BE86-2945BE142895}" srcId="{D897A0E5-0138-4EBF-AD0E-E0B9C4895B0C}" destId="{34AB4748-7558-4DC9-96C1-6146FFB65F7F}" srcOrd="3" destOrd="0" parTransId="{2C53380B-599D-40D3-98C4-11E6EDF7E01A}" sibTransId="{2A411136-86ED-485F-98CB-8C4372CD8964}"/>
    <dgm:cxn modelId="{DF04593C-6B3A-48AF-8602-395DB44D091E}" type="presOf" srcId="{86C73DA1-F23F-4A9D-BB47-7D0DFABA1250}" destId="{18F1CC25-1DFD-4AF6-9F5F-2391450DA37D}" srcOrd="0" destOrd="0" presId="urn:microsoft.com/office/officeart/2008/layout/LinedList"/>
    <dgm:cxn modelId="{02949C60-0BF8-4F59-865B-AE987486828B}" type="presOf" srcId="{D897A0E5-0138-4EBF-AD0E-E0B9C4895B0C}" destId="{2DCFC72E-957A-4788-A82A-5A413C67B957}" srcOrd="0" destOrd="0" presId="urn:microsoft.com/office/officeart/2008/layout/LinedList"/>
    <dgm:cxn modelId="{A169D950-9842-4424-ADC7-4E832F1F1B89}" type="presOf" srcId="{34AB4748-7558-4DC9-96C1-6146FFB65F7F}" destId="{F41C7F16-CC68-4495-BED4-2392A944E8AA}" srcOrd="0" destOrd="0" presId="urn:microsoft.com/office/officeart/2008/layout/LinedList"/>
    <dgm:cxn modelId="{DA029E8D-42FB-49F3-AA3E-50F2F3ABAF6C}" srcId="{D897A0E5-0138-4EBF-AD0E-E0B9C4895B0C}" destId="{A904B39D-B00D-444D-83C4-8352CEAF6E18}" srcOrd="0" destOrd="0" parTransId="{049145EF-1CA9-4C08-AE3D-C13C0ACE3828}" sibTransId="{3DDFCFEC-0C88-40D8-A0D3-957D6DCA6927}"/>
    <dgm:cxn modelId="{4369D394-D365-4730-ACF8-98FC7E5C3E21}" type="presOf" srcId="{F4A3378B-9226-4157-9880-E4FA16D402E7}" destId="{B88DC4E3-177A-4FD0-9247-321DB04E460D}" srcOrd="0" destOrd="0" presId="urn:microsoft.com/office/officeart/2008/layout/LinedList"/>
    <dgm:cxn modelId="{41EB45D5-FA00-4FA2-9BBD-2C7355AE126C}" type="presOf" srcId="{A3CA1B22-7545-4203-86E0-1175417BF2F9}" destId="{02F6D24A-6E98-4D7D-9EB3-DE9DDD5A8574}" srcOrd="0" destOrd="0" presId="urn:microsoft.com/office/officeart/2008/layout/LinedList"/>
    <dgm:cxn modelId="{5A9693F9-97E9-4E9B-BB3E-FFBBAAA9F99A}" srcId="{D897A0E5-0138-4EBF-AD0E-E0B9C4895B0C}" destId="{86C73DA1-F23F-4A9D-BB47-7D0DFABA1250}" srcOrd="1" destOrd="0" parTransId="{09B17F58-4433-4673-93EA-A038BF6499A6}" sibTransId="{CC1264AA-391A-4523-B55B-F79E0C6D4524}"/>
    <dgm:cxn modelId="{EFD407D7-5884-4B2F-89B3-DBD120305B5A}" type="presParOf" srcId="{2DCFC72E-957A-4788-A82A-5A413C67B957}" destId="{117A367A-532C-4678-8D10-EDD84845BBF9}" srcOrd="0" destOrd="0" presId="urn:microsoft.com/office/officeart/2008/layout/LinedList"/>
    <dgm:cxn modelId="{826D7440-CC25-4BE2-A407-DDE5A2ED112E}" type="presParOf" srcId="{2DCFC72E-957A-4788-A82A-5A413C67B957}" destId="{A0510055-5622-4888-B6AF-BB129D6163FE}" srcOrd="1" destOrd="0" presId="urn:microsoft.com/office/officeart/2008/layout/LinedList"/>
    <dgm:cxn modelId="{25C918A4-58AD-410C-899E-DFB6761F1542}" type="presParOf" srcId="{A0510055-5622-4888-B6AF-BB129D6163FE}" destId="{5BC5F90E-E446-4F9B-B0F9-ED7FF36945FF}" srcOrd="0" destOrd="0" presId="urn:microsoft.com/office/officeart/2008/layout/LinedList"/>
    <dgm:cxn modelId="{844FF89E-CD28-441A-95AA-7B43E92E733E}" type="presParOf" srcId="{A0510055-5622-4888-B6AF-BB129D6163FE}" destId="{B2E09648-695B-4559-B5CE-83C5C4E8B3B3}" srcOrd="1" destOrd="0" presId="urn:microsoft.com/office/officeart/2008/layout/LinedList"/>
    <dgm:cxn modelId="{65096DA8-8FED-491E-A468-F93518700737}" type="presParOf" srcId="{2DCFC72E-957A-4788-A82A-5A413C67B957}" destId="{D5AF7AEB-29B1-4B78-86A5-D5BE3916DCD1}" srcOrd="2" destOrd="0" presId="urn:microsoft.com/office/officeart/2008/layout/LinedList"/>
    <dgm:cxn modelId="{84986BF9-0AE6-42CA-A943-A20BC65BA4C7}" type="presParOf" srcId="{2DCFC72E-957A-4788-A82A-5A413C67B957}" destId="{28F8A264-1019-4F86-81DD-58C3C2348AD0}" srcOrd="3" destOrd="0" presId="urn:microsoft.com/office/officeart/2008/layout/LinedList"/>
    <dgm:cxn modelId="{7B9EB4D8-1B7B-4B50-8749-0700DFEBD397}" type="presParOf" srcId="{28F8A264-1019-4F86-81DD-58C3C2348AD0}" destId="{18F1CC25-1DFD-4AF6-9F5F-2391450DA37D}" srcOrd="0" destOrd="0" presId="urn:microsoft.com/office/officeart/2008/layout/LinedList"/>
    <dgm:cxn modelId="{DEA5529F-2095-4C55-92AD-0951ACE58501}" type="presParOf" srcId="{28F8A264-1019-4F86-81DD-58C3C2348AD0}" destId="{76A98F4A-3BFA-4455-A6DE-317E3C618B54}" srcOrd="1" destOrd="0" presId="urn:microsoft.com/office/officeart/2008/layout/LinedList"/>
    <dgm:cxn modelId="{8DF67651-1FD4-4D87-8752-9B485361E3FF}" type="presParOf" srcId="{2DCFC72E-957A-4788-A82A-5A413C67B957}" destId="{55D05B40-36D2-46E4-AEC4-8F96E83C8622}" srcOrd="4" destOrd="0" presId="urn:microsoft.com/office/officeart/2008/layout/LinedList"/>
    <dgm:cxn modelId="{10B2A221-1830-4BE1-B576-251EFB468DF0}" type="presParOf" srcId="{2DCFC72E-957A-4788-A82A-5A413C67B957}" destId="{9396E329-0CBD-42B3-9A32-156C9CA22B23}" srcOrd="5" destOrd="0" presId="urn:microsoft.com/office/officeart/2008/layout/LinedList"/>
    <dgm:cxn modelId="{2382A68D-C060-4E83-B889-85AEE5289230}" type="presParOf" srcId="{9396E329-0CBD-42B3-9A32-156C9CA22B23}" destId="{B88DC4E3-177A-4FD0-9247-321DB04E460D}" srcOrd="0" destOrd="0" presId="urn:microsoft.com/office/officeart/2008/layout/LinedList"/>
    <dgm:cxn modelId="{8242A3BE-E9C3-40B4-8776-0ED19188FA64}" type="presParOf" srcId="{9396E329-0CBD-42B3-9A32-156C9CA22B23}" destId="{3EC48C5D-08B5-4728-87F2-B088F5C9FC51}" srcOrd="1" destOrd="0" presId="urn:microsoft.com/office/officeart/2008/layout/LinedList"/>
    <dgm:cxn modelId="{96BB598D-6FE8-4144-AE62-478C87A1B129}" type="presParOf" srcId="{2DCFC72E-957A-4788-A82A-5A413C67B957}" destId="{732E5E6C-8CBC-4ABE-9D3A-1FC6DD335C1E}" srcOrd="6" destOrd="0" presId="urn:microsoft.com/office/officeart/2008/layout/LinedList"/>
    <dgm:cxn modelId="{B1E35DB9-26A2-4985-950E-0A92A7223FD8}" type="presParOf" srcId="{2DCFC72E-957A-4788-A82A-5A413C67B957}" destId="{01841331-DBA0-4A0A-8B3D-6AC54D769F67}" srcOrd="7" destOrd="0" presId="urn:microsoft.com/office/officeart/2008/layout/LinedList"/>
    <dgm:cxn modelId="{53D62B0B-B472-456C-914E-13C05F955F7A}" type="presParOf" srcId="{01841331-DBA0-4A0A-8B3D-6AC54D769F67}" destId="{F41C7F16-CC68-4495-BED4-2392A944E8AA}" srcOrd="0" destOrd="0" presId="urn:microsoft.com/office/officeart/2008/layout/LinedList"/>
    <dgm:cxn modelId="{A07B4F1C-5BB0-44C8-A95A-A5930A4EC3A2}" type="presParOf" srcId="{01841331-DBA0-4A0A-8B3D-6AC54D769F67}" destId="{5698C330-8C9A-4601-991D-C0B1E8F2A8E3}" srcOrd="1" destOrd="0" presId="urn:microsoft.com/office/officeart/2008/layout/LinedList"/>
    <dgm:cxn modelId="{F08AF200-0E62-4708-8DC2-710A59A56C19}" type="presParOf" srcId="{2DCFC72E-957A-4788-A82A-5A413C67B957}" destId="{C44098D9-ADFA-4DDC-9707-52ADA0BBA3C9}" srcOrd="8" destOrd="0" presId="urn:microsoft.com/office/officeart/2008/layout/LinedList"/>
    <dgm:cxn modelId="{FE3AA290-9F31-4222-BC81-1F4425D2A464}" type="presParOf" srcId="{2DCFC72E-957A-4788-A82A-5A413C67B957}" destId="{C990DADA-56E4-47D7-B335-3E4703471AB3}" srcOrd="9" destOrd="0" presId="urn:microsoft.com/office/officeart/2008/layout/LinedList"/>
    <dgm:cxn modelId="{D421F659-73D9-4803-88EC-FE5039C9678B}" type="presParOf" srcId="{C990DADA-56E4-47D7-B335-3E4703471AB3}" destId="{02F6D24A-6E98-4D7D-9EB3-DE9DDD5A8574}" srcOrd="0" destOrd="0" presId="urn:microsoft.com/office/officeart/2008/layout/LinedList"/>
    <dgm:cxn modelId="{1449C849-26EE-4F2C-BEB6-3F9D89DE94F4}" type="presParOf" srcId="{C990DADA-56E4-47D7-B335-3E4703471AB3}" destId="{2C11F0D6-45E1-437B-9FB5-0C4BD595F2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02F8EC-6E78-4BFF-A65C-0F3FB74244B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1FEC89-D58F-4D53-86A7-743FDECD5BAC}">
      <dgm:prSet/>
      <dgm:spPr/>
      <dgm:t>
        <a:bodyPr/>
        <a:lstStyle/>
        <a:p>
          <a:r>
            <a:rPr lang="en-GB"/>
            <a:t>Section 994, Companies Act 2006</a:t>
          </a:r>
          <a:endParaRPr lang="en-US"/>
        </a:p>
      </dgm:t>
    </dgm:pt>
    <dgm:pt modelId="{F11B40E5-05BB-4DEA-AAF7-5CAA6FEB3E24}" type="parTrans" cxnId="{B46C3CC5-C255-4D69-A579-98105588DFC3}">
      <dgm:prSet/>
      <dgm:spPr/>
      <dgm:t>
        <a:bodyPr/>
        <a:lstStyle/>
        <a:p>
          <a:endParaRPr lang="en-US"/>
        </a:p>
      </dgm:t>
    </dgm:pt>
    <dgm:pt modelId="{70456B5C-4934-4D44-AD20-6697EA43DE13}" type="sibTrans" cxnId="{B46C3CC5-C255-4D69-A579-98105588DFC3}">
      <dgm:prSet/>
      <dgm:spPr/>
      <dgm:t>
        <a:bodyPr/>
        <a:lstStyle/>
        <a:p>
          <a:endParaRPr lang="en-US"/>
        </a:p>
      </dgm:t>
    </dgm:pt>
    <dgm:pt modelId="{742A0F99-DD47-481F-9CFF-42A0A74C0422}">
      <dgm:prSet/>
      <dgm:spPr/>
      <dgm:t>
        <a:bodyPr/>
        <a:lstStyle/>
        <a:p>
          <a:r>
            <a:rPr lang="en-GB" dirty="0"/>
            <a:t>Does not normally trump arrangements agreed by shareholders:</a:t>
          </a:r>
          <a:endParaRPr lang="en-US" dirty="0"/>
        </a:p>
      </dgm:t>
    </dgm:pt>
    <dgm:pt modelId="{A5EA5F3A-28BE-40A5-B1F0-D7B2EA00C2F5}" type="parTrans" cxnId="{74C0449C-1B07-453E-98D2-8D9B17120C46}">
      <dgm:prSet/>
      <dgm:spPr/>
      <dgm:t>
        <a:bodyPr/>
        <a:lstStyle/>
        <a:p>
          <a:endParaRPr lang="en-US"/>
        </a:p>
      </dgm:t>
    </dgm:pt>
    <dgm:pt modelId="{54425FC4-593A-4711-9F4D-7A9454CFE1BE}" type="sibTrans" cxnId="{74C0449C-1B07-453E-98D2-8D9B17120C46}">
      <dgm:prSet/>
      <dgm:spPr/>
      <dgm:t>
        <a:bodyPr/>
        <a:lstStyle/>
        <a:p>
          <a:endParaRPr lang="en-US"/>
        </a:p>
      </dgm:t>
    </dgm:pt>
    <dgm:pt modelId="{C827B031-CE72-40EA-A600-CB0F5A73ACBC}">
      <dgm:prSet/>
      <dgm:spPr/>
      <dgm:t>
        <a:bodyPr/>
        <a:lstStyle/>
        <a:p>
          <a:r>
            <a:rPr lang="en-GB"/>
            <a:t>Dr Agbaje and The Robert Frew Medical Company Limited [2022] EWHC 1373 </a:t>
          </a:r>
          <a:endParaRPr lang="en-US"/>
        </a:p>
      </dgm:t>
    </dgm:pt>
    <dgm:pt modelId="{CD4F28EE-1B55-4968-83D9-CBEF2763BFA6}" type="parTrans" cxnId="{BF6E466A-5FAA-404D-8BEA-0CD49A830221}">
      <dgm:prSet/>
      <dgm:spPr/>
      <dgm:t>
        <a:bodyPr/>
        <a:lstStyle/>
        <a:p>
          <a:endParaRPr lang="en-US"/>
        </a:p>
      </dgm:t>
    </dgm:pt>
    <dgm:pt modelId="{155822E1-3053-4497-B9C7-864492FB0383}" type="sibTrans" cxnId="{BF6E466A-5FAA-404D-8BEA-0CD49A830221}">
      <dgm:prSet/>
      <dgm:spPr/>
      <dgm:t>
        <a:bodyPr/>
        <a:lstStyle/>
        <a:p>
          <a:endParaRPr lang="en-US"/>
        </a:p>
      </dgm:t>
    </dgm:pt>
    <dgm:pt modelId="{D4E15DB6-026A-461F-AC6A-FF46FDC474DA}">
      <dgm:prSet/>
      <dgm:spPr/>
      <dgm:t>
        <a:bodyPr/>
        <a:lstStyle/>
        <a:p>
          <a:r>
            <a:rPr lang="en-GB" dirty="0"/>
            <a:t>Wells and </a:t>
          </a:r>
          <a:r>
            <a:rPr lang="en-GB" dirty="0" err="1"/>
            <a:t>Hornshaw</a:t>
          </a:r>
          <a:r>
            <a:rPr lang="en-GB" dirty="0"/>
            <a:t> [2024] (EWHC 330 (Ch)</a:t>
          </a:r>
          <a:endParaRPr lang="en-US" dirty="0"/>
        </a:p>
      </dgm:t>
    </dgm:pt>
    <dgm:pt modelId="{F312E63F-C08D-477A-82C9-4B101F49B1A7}" type="parTrans" cxnId="{7390AFBC-6775-45F7-889A-00AA2D0C3290}">
      <dgm:prSet/>
      <dgm:spPr/>
      <dgm:t>
        <a:bodyPr/>
        <a:lstStyle/>
        <a:p>
          <a:endParaRPr lang="en-US"/>
        </a:p>
      </dgm:t>
    </dgm:pt>
    <dgm:pt modelId="{C5C5555D-0F53-40C1-9FA6-076CB724617A}" type="sibTrans" cxnId="{7390AFBC-6775-45F7-889A-00AA2D0C3290}">
      <dgm:prSet/>
      <dgm:spPr/>
      <dgm:t>
        <a:bodyPr/>
        <a:lstStyle/>
        <a:p>
          <a:endParaRPr lang="en-US"/>
        </a:p>
      </dgm:t>
    </dgm:pt>
    <dgm:pt modelId="{2DDEA8F5-74CA-4D5D-AC10-F1CB7C50C6BC}" type="pres">
      <dgm:prSet presAssocID="{8502F8EC-6E78-4BFF-A65C-0F3FB74244BB}" presName="root" presStyleCnt="0">
        <dgm:presLayoutVars>
          <dgm:dir/>
          <dgm:resizeHandles val="exact"/>
        </dgm:presLayoutVars>
      </dgm:prSet>
      <dgm:spPr/>
    </dgm:pt>
    <dgm:pt modelId="{FA7CB288-3AC3-4420-90AB-ECE1ED97B647}" type="pres">
      <dgm:prSet presAssocID="{7A1FEC89-D58F-4D53-86A7-743FDECD5BAC}" presName="compNode" presStyleCnt="0"/>
      <dgm:spPr/>
    </dgm:pt>
    <dgm:pt modelId="{2DD15B47-F4A7-44B1-A45D-E9A66DC3A80C}" type="pres">
      <dgm:prSet presAssocID="{7A1FEC89-D58F-4D53-86A7-743FDECD5BAC}" presName="bgRect" presStyleLbl="bgShp" presStyleIdx="0" presStyleCnt="4"/>
      <dgm:spPr/>
    </dgm:pt>
    <dgm:pt modelId="{4833D6F9-2675-49F8-AA1C-BC98B4743A7C}" type="pres">
      <dgm:prSet presAssocID="{7A1FEC89-D58F-4D53-86A7-743FDECD5BA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A9A04D5F-900F-4B51-8DC9-287AE33E7BFF}" type="pres">
      <dgm:prSet presAssocID="{7A1FEC89-D58F-4D53-86A7-743FDECD5BAC}" presName="spaceRect" presStyleCnt="0"/>
      <dgm:spPr/>
    </dgm:pt>
    <dgm:pt modelId="{7D4E2CD5-4BC5-4193-8CEB-31199BFF067C}" type="pres">
      <dgm:prSet presAssocID="{7A1FEC89-D58F-4D53-86A7-743FDECD5BAC}" presName="parTx" presStyleLbl="revTx" presStyleIdx="0" presStyleCnt="4">
        <dgm:presLayoutVars>
          <dgm:chMax val="0"/>
          <dgm:chPref val="0"/>
        </dgm:presLayoutVars>
      </dgm:prSet>
      <dgm:spPr/>
    </dgm:pt>
    <dgm:pt modelId="{BCFF3C05-F98F-48AA-BFFE-24508AC9192A}" type="pres">
      <dgm:prSet presAssocID="{70456B5C-4934-4D44-AD20-6697EA43DE13}" presName="sibTrans" presStyleCnt="0"/>
      <dgm:spPr/>
    </dgm:pt>
    <dgm:pt modelId="{F37A4005-6783-4C97-B2AE-953575E9B858}" type="pres">
      <dgm:prSet presAssocID="{742A0F99-DD47-481F-9CFF-42A0A74C0422}" presName="compNode" presStyleCnt="0"/>
      <dgm:spPr/>
    </dgm:pt>
    <dgm:pt modelId="{60FE4400-989C-4CB5-8645-5310B77A4EE9}" type="pres">
      <dgm:prSet presAssocID="{742A0F99-DD47-481F-9CFF-42A0A74C0422}" presName="bgRect" presStyleLbl="bgShp" presStyleIdx="1" presStyleCnt="4"/>
      <dgm:spPr/>
    </dgm:pt>
    <dgm:pt modelId="{2B6FFE05-5420-4EAB-917D-6A386A9E53C3}" type="pres">
      <dgm:prSet presAssocID="{742A0F99-DD47-481F-9CFF-42A0A74C04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960955ED-10F9-4393-BC7C-8F7605823EB2}" type="pres">
      <dgm:prSet presAssocID="{742A0F99-DD47-481F-9CFF-42A0A74C0422}" presName="spaceRect" presStyleCnt="0"/>
      <dgm:spPr/>
    </dgm:pt>
    <dgm:pt modelId="{F15CE059-30FE-43DA-A7AD-2F59CA837136}" type="pres">
      <dgm:prSet presAssocID="{742A0F99-DD47-481F-9CFF-42A0A74C0422}" presName="parTx" presStyleLbl="revTx" presStyleIdx="1" presStyleCnt="4">
        <dgm:presLayoutVars>
          <dgm:chMax val="0"/>
          <dgm:chPref val="0"/>
        </dgm:presLayoutVars>
      </dgm:prSet>
      <dgm:spPr/>
    </dgm:pt>
    <dgm:pt modelId="{0FAF3A69-2A08-4B83-ACD9-6DB00FD5690D}" type="pres">
      <dgm:prSet presAssocID="{54425FC4-593A-4711-9F4D-7A9454CFE1BE}" presName="sibTrans" presStyleCnt="0"/>
      <dgm:spPr/>
    </dgm:pt>
    <dgm:pt modelId="{39926003-A56F-48BD-B313-BCD368F8FF56}" type="pres">
      <dgm:prSet presAssocID="{C827B031-CE72-40EA-A600-CB0F5A73ACBC}" presName="compNode" presStyleCnt="0"/>
      <dgm:spPr/>
    </dgm:pt>
    <dgm:pt modelId="{BEAE3850-D013-4E36-BEAB-006FB23973E9}" type="pres">
      <dgm:prSet presAssocID="{C827B031-CE72-40EA-A600-CB0F5A73ACBC}" presName="bgRect" presStyleLbl="bgShp" presStyleIdx="2" presStyleCnt="4"/>
      <dgm:spPr/>
    </dgm:pt>
    <dgm:pt modelId="{2F8F6AD1-30CE-49EF-AE5C-BEE334D84F7D}" type="pres">
      <dgm:prSet presAssocID="{C827B031-CE72-40EA-A600-CB0F5A73AC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B8D9313-5220-47B6-A5B8-6B67231E24F5}" type="pres">
      <dgm:prSet presAssocID="{C827B031-CE72-40EA-A600-CB0F5A73ACBC}" presName="spaceRect" presStyleCnt="0"/>
      <dgm:spPr/>
    </dgm:pt>
    <dgm:pt modelId="{ADBAB2EA-E073-4093-BC20-DE3CBB94094D}" type="pres">
      <dgm:prSet presAssocID="{C827B031-CE72-40EA-A600-CB0F5A73ACBC}" presName="parTx" presStyleLbl="revTx" presStyleIdx="2" presStyleCnt="4">
        <dgm:presLayoutVars>
          <dgm:chMax val="0"/>
          <dgm:chPref val="0"/>
        </dgm:presLayoutVars>
      </dgm:prSet>
      <dgm:spPr/>
    </dgm:pt>
    <dgm:pt modelId="{CA60AE42-2FF3-4D8F-9BE9-A5D67304B9E0}" type="pres">
      <dgm:prSet presAssocID="{155822E1-3053-4497-B9C7-864492FB0383}" presName="sibTrans" presStyleCnt="0"/>
      <dgm:spPr/>
    </dgm:pt>
    <dgm:pt modelId="{C18ACAE1-E81E-44F6-B0BC-4782C5655C71}" type="pres">
      <dgm:prSet presAssocID="{D4E15DB6-026A-461F-AC6A-FF46FDC474DA}" presName="compNode" presStyleCnt="0"/>
      <dgm:spPr/>
    </dgm:pt>
    <dgm:pt modelId="{E69652D1-8332-459B-A466-EE856B5FBFAA}" type="pres">
      <dgm:prSet presAssocID="{D4E15DB6-026A-461F-AC6A-FF46FDC474DA}" presName="bgRect" presStyleLbl="bgShp" presStyleIdx="3" presStyleCnt="4"/>
      <dgm:spPr/>
    </dgm:pt>
    <dgm:pt modelId="{20F2FE34-32DA-4212-BDEA-5395D2577E91}" type="pres">
      <dgm:prSet presAssocID="{D4E15DB6-026A-461F-AC6A-FF46FDC474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uetooth"/>
        </a:ext>
      </dgm:extLst>
    </dgm:pt>
    <dgm:pt modelId="{019461CB-18DC-4959-A7E6-8794F23FBC74}" type="pres">
      <dgm:prSet presAssocID="{D4E15DB6-026A-461F-AC6A-FF46FDC474DA}" presName="spaceRect" presStyleCnt="0"/>
      <dgm:spPr/>
    </dgm:pt>
    <dgm:pt modelId="{7848EE0B-6271-4B4C-B8BA-F66E42477F54}" type="pres">
      <dgm:prSet presAssocID="{D4E15DB6-026A-461F-AC6A-FF46FDC474DA}" presName="parTx" presStyleLbl="revTx" presStyleIdx="3" presStyleCnt="4">
        <dgm:presLayoutVars>
          <dgm:chMax val="0"/>
          <dgm:chPref val="0"/>
        </dgm:presLayoutVars>
      </dgm:prSet>
      <dgm:spPr/>
    </dgm:pt>
  </dgm:ptLst>
  <dgm:cxnLst>
    <dgm:cxn modelId="{89B52706-DE96-405B-9C19-9093170495FC}" type="presOf" srcId="{C827B031-CE72-40EA-A600-CB0F5A73ACBC}" destId="{ADBAB2EA-E073-4093-BC20-DE3CBB94094D}" srcOrd="0" destOrd="0" presId="urn:microsoft.com/office/officeart/2018/2/layout/IconVerticalSolidList"/>
    <dgm:cxn modelId="{A728B935-05EB-4C7C-9FD7-84211B428FD8}" type="presOf" srcId="{8502F8EC-6E78-4BFF-A65C-0F3FB74244BB}" destId="{2DDEA8F5-74CA-4D5D-AC10-F1CB7C50C6BC}" srcOrd="0" destOrd="0" presId="urn:microsoft.com/office/officeart/2018/2/layout/IconVerticalSolidList"/>
    <dgm:cxn modelId="{9569D744-B598-49AB-AB09-84270C9F8DFB}" type="presOf" srcId="{D4E15DB6-026A-461F-AC6A-FF46FDC474DA}" destId="{7848EE0B-6271-4B4C-B8BA-F66E42477F54}" srcOrd="0" destOrd="0" presId="urn:microsoft.com/office/officeart/2018/2/layout/IconVerticalSolidList"/>
    <dgm:cxn modelId="{BF6E466A-5FAA-404D-8BEA-0CD49A830221}" srcId="{8502F8EC-6E78-4BFF-A65C-0F3FB74244BB}" destId="{C827B031-CE72-40EA-A600-CB0F5A73ACBC}" srcOrd="2" destOrd="0" parTransId="{CD4F28EE-1B55-4968-83D9-CBEF2763BFA6}" sibTransId="{155822E1-3053-4497-B9C7-864492FB0383}"/>
    <dgm:cxn modelId="{E1F5AD4B-4B07-4B55-8DA2-3985E9FDEF05}" type="presOf" srcId="{742A0F99-DD47-481F-9CFF-42A0A74C0422}" destId="{F15CE059-30FE-43DA-A7AD-2F59CA837136}" srcOrd="0" destOrd="0" presId="urn:microsoft.com/office/officeart/2018/2/layout/IconVerticalSolidList"/>
    <dgm:cxn modelId="{74C0449C-1B07-453E-98D2-8D9B17120C46}" srcId="{8502F8EC-6E78-4BFF-A65C-0F3FB74244BB}" destId="{742A0F99-DD47-481F-9CFF-42A0A74C0422}" srcOrd="1" destOrd="0" parTransId="{A5EA5F3A-28BE-40A5-B1F0-D7B2EA00C2F5}" sibTransId="{54425FC4-593A-4711-9F4D-7A9454CFE1BE}"/>
    <dgm:cxn modelId="{3154439D-A5FC-415B-BFA5-C555B3C8F05B}" type="presOf" srcId="{7A1FEC89-D58F-4D53-86A7-743FDECD5BAC}" destId="{7D4E2CD5-4BC5-4193-8CEB-31199BFF067C}" srcOrd="0" destOrd="0" presId="urn:microsoft.com/office/officeart/2018/2/layout/IconVerticalSolidList"/>
    <dgm:cxn modelId="{7390AFBC-6775-45F7-889A-00AA2D0C3290}" srcId="{8502F8EC-6E78-4BFF-A65C-0F3FB74244BB}" destId="{D4E15DB6-026A-461F-AC6A-FF46FDC474DA}" srcOrd="3" destOrd="0" parTransId="{F312E63F-C08D-477A-82C9-4B101F49B1A7}" sibTransId="{C5C5555D-0F53-40C1-9FA6-076CB724617A}"/>
    <dgm:cxn modelId="{B46C3CC5-C255-4D69-A579-98105588DFC3}" srcId="{8502F8EC-6E78-4BFF-A65C-0F3FB74244BB}" destId="{7A1FEC89-D58F-4D53-86A7-743FDECD5BAC}" srcOrd="0" destOrd="0" parTransId="{F11B40E5-05BB-4DEA-AAF7-5CAA6FEB3E24}" sibTransId="{70456B5C-4934-4D44-AD20-6697EA43DE13}"/>
    <dgm:cxn modelId="{A5969F2F-AE20-4954-8B02-EE3320910255}" type="presParOf" srcId="{2DDEA8F5-74CA-4D5D-AC10-F1CB7C50C6BC}" destId="{FA7CB288-3AC3-4420-90AB-ECE1ED97B647}" srcOrd="0" destOrd="0" presId="urn:microsoft.com/office/officeart/2018/2/layout/IconVerticalSolidList"/>
    <dgm:cxn modelId="{8BF136CF-394D-4FA1-8C9B-984AC485C407}" type="presParOf" srcId="{FA7CB288-3AC3-4420-90AB-ECE1ED97B647}" destId="{2DD15B47-F4A7-44B1-A45D-E9A66DC3A80C}" srcOrd="0" destOrd="0" presId="urn:microsoft.com/office/officeart/2018/2/layout/IconVerticalSolidList"/>
    <dgm:cxn modelId="{ECF068D6-F6A2-422E-A963-E054F12CE987}" type="presParOf" srcId="{FA7CB288-3AC3-4420-90AB-ECE1ED97B647}" destId="{4833D6F9-2675-49F8-AA1C-BC98B4743A7C}" srcOrd="1" destOrd="0" presId="urn:microsoft.com/office/officeart/2018/2/layout/IconVerticalSolidList"/>
    <dgm:cxn modelId="{7CB653F1-D69F-4D33-9ECB-632FCB6A861E}" type="presParOf" srcId="{FA7CB288-3AC3-4420-90AB-ECE1ED97B647}" destId="{A9A04D5F-900F-4B51-8DC9-287AE33E7BFF}" srcOrd="2" destOrd="0" presId="urn:microsoft.com/office/officeart/2018/2/layout/IconVerticalSolidList"/>
    <dgm:cxn modelId="{6DCA6A6C-78F9-4C2B-95B8-0883396BCDCF}" type="presParOf" srcId="{FA7CB288-3AC3-4420-90AB-ECE1ED97B647}" destId="{7D4E2CD5-4BC5-4193-8CEB-31199BFF067C}" srcOrd="3" destOrd="0" presId="urn:microsoft.com/office/officeart/2018/2/layout/IconVerticalSolidList"/>
    <dgm:cxn modelId="{CBB3DF45-BB15-409A-A808-8AEB4D319460}" type="presParOf" srcId="{2DDEA8F5-74CA-4D5D-AC10-F1CB7C50C6BC}" destId="{BCFF3C05-F98F-48AA-BFFE-24508AC9192A}" srcOrd="1" destOrd="0" presId="urn:microsoft.com/office/officeart/2018/2/layout/IconVerticalSolidList"/>
    <dgm:cxn modelId="{762D4D08-3D38-4B3A-8F55-7C10D591BF49}" type="presParOf" srcId="{2DDEA8F5-74CA-4D5D-AC10-F1CB7C50C6BC}" destId="{F37A4005-6783-4C97-B2AE-953575E9B858}" srcOrd="2" destOrd="0" presId="urn:microsoft.com/office/officeart/2018/2/layout/IconVerticalSolidList"/>
    <dgm:cxn modelId="{1E1858B7-CD0A-4C02-928C-140F94F3533F}" type="presParOf" srcId="{F37A4005-6783-4C97-B2AE-953575E9B858}" destId="{60FE4400-989C-4CB5-8645-5310B77A4EE9}" srcOrd="0" destOrd="0" presId="urn:microsoft.com/office/officeart/2018/2/layout/IconVerticalSolidList"/>
    <dgm:cxn modelId="{78FCC853-9B1F-49DE-80FC-86E710117DD1}" type="presParOf" srcId="{F37A4005-6783-4C97-B2AE-953575E9B858}" destId="{2B6FFE05-5420-4EAB-917D-6A386A9E53C3}" srcOrd="1" destOrd="0" presId="urn:microsoft.com/office/officeart/2018/2/layout/IconVerticalSolidList"/>
    <dgm:cxn modelId="{00286AFA-021A-4BE0-A3ED-7D99F65FEA9D}" type="presParOf" srcId="{F37A4005-6783-4C97-B2AE-953575E9B858}" destId="{960955ED-10F9-4393-BC7C-8F7605823EB2}" srcOrd="2" destOrd="0" presId="urn:microsoft.com/office/officeart/2018/2/layout/IconVerticalSolidList"/>
    <dgm:cxn modelId="{62F725B8-5CA7-4912-9B39-CE060E3946DA}" type="presParOf" srcId="{F37A4005-6783-4C97-B2AE-953575E9B858}" destId="{F15CE059-30FE-43DA-A7AD-2F59CA837136}" srcOrd="3" destOrd="0" presId="urn:microsoft.com/office/officeart/2018/2/layout/IconVerticalSolidList"/>
    <dgm:cxn modelId="{5758A9F4-8984-4E0F-93CB-A9FB01798F9B}" type="presParOf" srcId="{2DDEA8F5-74CA-4D5D-AC10-F1CB7C50C6BC}" destId="{0FAF3A69-2A08-4B83-ACD9-6DB00FD5690D}" srcOrd="3" destOrd="0" presId="urn:microsoft.com/office/officeart/2018/2/layout/IconVerticalSolidList"/>
    <dgm:cxn modelId="{3D66584A-5490-4859-ACD6-40DB1168CEF7}" type="presParOf" srcId="{2DDEA8F5-74CA-4D5D-AC10-F1CB7C50C6BC}" destId="{39926003-A56F-48BD-B313-BCD368F8FF56}" srcOrd="4" destOrd="0" presId="urn:microsoft.com/office/officeart/2018/2/layout/IconVerticalSolidList"/>
    <dgm:cxn modelId="{950E7771-363D-471E-BD5D-DF8F8A3A642F}" type="presParOf" srcId="{39926003-A56F-48BD-B313-BCD368F8FF56}" destId="{BEAE3850-D013-4E36-BEAB-006FB23973E9}" srcOrd="0" destOrd="0" presId="urn:microsoft.com/office/officeart/2018/2/layout/IconVerticalSolidList"/>
    <dgm:cxn modelId="{EAF75348-0A0E-4182-94DF-2CEE4061BD85}" type="presParOf" srcId="{39926003-A56F-48BD-B313-BCD368F8FF56}" destId="{2F8F6AD1-30CE-49EF-AE5C-BEE334D84F7D}" srcOrd="1" destOrd="0" presId="urn:microsoft.com/office/officeart/2018/2/layout/IconVerticalSolidList"/>
    <dgm:cxn modelId="{2E501DB2-DD33-489A-B8E8-35A7DD4BEFD7}" type="presParOf" srcId="{39926003-A56F-48BD-B313-BCD368F8FF56}" destId="{EB8D9313-5220-47B6-A5B8-6B67231E24F5}" srcOrd="2" destOrd="0" presId="urn:microsoft.com/office/officeart/2018/2/layout/IconVerticalSolidList"/>
    <dgm:cxn modelId="{3647F5C8-CA8C-4FE5-BA97-150C4CA2E65B}" type="presParOf" srcId="{39926003-A56F-48BD-B313-BCD368F8FF56}" destId="{ADBAB2EA-E073-4093-BC20-DE3CBB94094D}" srcOrd="3" destOrd="0" presId="urn:microsoft.com/office/officeart/2018/2/layout/IconVerticalSolidList"/>
    <dgm:cxn modelId="{E415C753-939C-410B-8009-4F6D7680B89B}" type="presParOf" srcId="{2DDEA8F5-74CA-4D5D-AC10-F1CB7C50C6BC}" destId="{CA60AE42-2FF3-4D8F-9BE9-A5D67304B9E0}" srcOrd="5" destOrd="0" presId="urn:microsoft.com/office/officeart/2018/2/layout/IconVerticalSolidList"/>
    <dgm:cxn modelId="{117D2C69-E693-4D8D-A123-B65754EF875E}" type="presParOf" srcId="{2DDEA8F5-74CA-4D5D-AC10-F1CB7C50C6BC}" destId="{C18ACAE1-E81E-44F6-B0BC-4782C5655C71}" srcOrd="6" destOrd="0" presId="urn:microsoft.com/office/officeart/2018/2/layout/IconVerticalSolidList"/>
    <dgm:cxn modelId="{4AF9A7FD-196C-4BF4-BE1B-C1185DAA61CB}" type="presParOf" srcId="{C18ACAE1-E81E-44F6-B0BC-4782C5655C71}" destId="{E69652D1-8332-459B-A466-EE856B5FBFAA}" srcOrd="0" destOrd="0" presId="urn:microsoft.com/office/officeart/2018/2/layout/IconVerticalSolidList"/>
    <dgm:cxn modelId="{E263223C-605C-4CA4-81BA-9A9EDE5CC87C}" type="presParOf" srcId="{C18ACAE1-E81E-44F6-B0BC-4782C5655C71}" destId="{20F2FE34-32DA-4212-BDEA-5395D2577E91}" srcOrd="1" destOrd="0" presId="urn:microsoft.com/office/officeart/2018/2/layout/IconVerticalSolidList"/>
    <dgm:cxn modelId="{A828B304-D73D-40D5-9121-C5A57840AF99}" type="presParOf" srcId="{C18ACAE1-E81E-44F6-B0BC-4782C5655C71}" destId="{019461CB-18DC-4959-A7E6-8794F23FBC74}" srcOrd="2" destOrd="0" presId="urn:microsoft.com/office/officeart/2018/2/layout/IconVerticalSolidList"/>
    <dgm:cxn modelId="{DC6B2F1B-0650-4F1D-966A-35864BED6862}" type="presParOf" srcId="{C18ACAE1-E81E-44F6-B0BC-4782C5655C71}" destId="{7848EE0B-6271-4B4C-B8BA-F66E42477F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502E76-B168-4F89-9DCB-465D95209C9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029015D-2F6E-4783-B520-A4F9A8C0A9D6}">
      <dgm:prSet/>
      <dgm:spPr>
        <a:solidFill>
          <a:srgbClr val="FF9700"/>
        </a:solidFill>
      </dgm:spPr>
      <dgm:t>
        <a:bodyPr/>
        <a:lstStyle/>
        <a:p>
          <a:r>
            <a:rPr lang="en-GB" dirty="0"/>
            <a:t>Dr </a:t>
          </a:r>
          <a:r>
            <a:rPr lang="en-GB" dirty="0" err="1"/>
            <a:t>Agbaje</a:t>
          </a:r>
          <a:r>
            <a:rPr lang="en-GB" dirty="0"/>
            <a:t> and The Robert Frew Medical Company Limited [2022] EWHC 1373 </a:t>
          </a:r>
          <a:endParaRPr lang="en-US" dirty="0"/>
        </a:p>
      </dgm:t>
    </dgm:pt>
    <dgm:pt modelId="{54C18D74-A0DA-4BCE-9060-0A66E5EAC058}" type="parTrans" cxnId="{C1A7CCB2-D08E-493A-A193-D713AD0D47FA}">
      <dgm:prSet/>
      <dgm:spPr/>
      <dgm:t>
        <a:bodyPr/>
        <a:lstStyle/>
        <a:p>
          <a:endParaRPr lang="en-US"/>
        </a:p>
      </dgm:t>
    </dgm:pt>
    <dgm:pt modelId="{511BE6B8-D878-46C8-8087-F82A599B0C3A}" type="sibTrans" cxnId="{C1A7CCB2-D08E-493A-A193-D713AD0D47FA}">
      <dgm:prSet/>
      <dgm:spPr/>
      <dgm:t>
        <a:bodyPr/>
        <a:lstStyle/>
        <a:p>
          <a:endParaRPr lang="en-US"/>
        </a:p>
      </dgm:t>
    </dgm:pt>
    <dgm:pt modelId="{E39369E9-90BD-49E3-8209-764BA3A47DEA}">
      <dgm:prSet/>
      <dgm:spPr>
        <a:solidFill>
          <a:srgbClr val="FF9700"/>
        </a:solidFill>
      </dgm:spPr>
      <dgm:t>
        <a:bodyPr/>
        <a:lstStyle/>
        <a:p>
          <a:r>
            <a:rPr lang="en-GB"/>
            <a:t>Shareholders’ Agreement</a:t>
          </a:r>
          <a:endParaRPr lang="en-US"/>
        </a:p>
      </dgm:t>
    </dgm:pt>
    <dgm:pt modelId="{D3A48F11-C22C-4A3D-8924-340C48E0DE3E}" type="parTrans" cxnId="{CAF45265-1186-42A5-8D87-0D249A9A89C3}">
      <dgm:prSet/>
      <dgm:spPr/>
      <dgm:t>
        <a:bodyPr/>
        <a:lstStyle/>
        <a:p>
          <a:endParaRPr lang="en-US"/>
        </a:p>
      </dgm:t>
    </dgm:pt>
    <dgm:pt modelId="{1DDBB9B2-9E7D-4E80-AF2B-742B301AF6E2}" type="sibTrans" cxnId="{CAF45265-1186-42A5-8D87-0D249A9A89C3}">
      <dgm:prSet/>
      <dgm:spPr/>
      <dgm:t>
        <a:bodyPr/>
        <a:lstStyle/>
        <a:p>
          <a:endParaRPr lang="en-US"/>
        </a:p>
      </dgm:t>
    </dgm:pt>
    <dgm:pt modelId="{192977C2-03EF-4A62-A3E6-17718C0DD388}">
      <dgm:prSet/>
      <dgm:spPr>
        <a:solidFill>
          <a:srgbClr val="FF9700"/>
        </a:solidFill>
      </dgm:spPr>
      <dgm:t>
        <a:bodyPr/>
        <a:lstStyle/>
        <a:p>
          <a:r>
            <a:rPr lang="en-GB"/>
            <a:t>“..taking into account any restrictions on such sale or the size of the holding being sold…”</a:t>
          </a:r>
          <a:endParaRPr lang="en-US"/>
        </a:p>
      </dgm:t>
    </dgm:pt>
    <dgm:pt modelId="{55130219-34A3-4A26-83BC-ACEF2B0B65BB}" type="parTrans" cxnId="{EBE9BD42-AF31-4F6A-AC6E-08F574344CE0}">
      <dgm:prSet/>
      <dgm:spPr/>
      <dgm:t>
        <a:bodyPr/>
        <a:lstStyle/>
        <a:p>
          <a:endParaRPr lang="en-US"/>
        </a:p>
      </dgm:t>
    </dgm:pt>
    <dgm:pt modelId="{A9B9ADFE-8D08-428B-9A33-B76C2339D33C}" type="sibTrans" cxnId="{EBE9BD42-AF31-4F6A-AC6E-08F574344CE0}">
      <dgm:prSet/>
      <dgm:spPr/>
      <dgm:t>
        <a:bodyPr/>
        <a:lstStyle/>
        <a:p>
          <a:endParaRPr lang="en-US"/>
        </a:p>
      </dgm:t>
    </dgm:pt>
    <dgm:pt modelId="{A9158E94-3905-4C36-A43F-D95CD5102F12}" type="pres">
      <dgm:prSet presAssocID="{73502E76-B168-4F89-9DCB-465D95209C92}" presName="linear" presStyleCnt="0">
        <dgm:presLayoutVars>
          <dgm:animLvl val="lvl"/>
          <dgm:resizeHandles val="exact"/>
        </dgm:presLayoutVars>
      </dgm:prSet>
      <dgm:spPr/>
    </dgm:pt>
    <dgm:pt modelId="{B1D55F81-9CF4-4A68-80C6-A17823BB1B81}" type="pres">
      <dgm:prSet presAssocID="{3029015D-2F6E-4783-B520-A4F9A8C0A9D6}" presName="parentText" presStyleLbl="node1" presStyleIdx="0" presStyleCnt="3">
        <dgm:presLayoutVars>
          <dgm:chMax val="0"/>
          <dgm:bulletEnabled val="1"/>
        </dgm:presLayoutVars>
      </dgm:prSet>
      <dgm:spPr/>
    </dgm:pt>
    <dgm:pt modelId="{850E777B-84FC-4C51-95DA-9C9C17287017}" type="pres">
      <dgm:prSet presAssocID="{511BE6B8-D878-46C8-8087-F82A599B0C3A}" presName="spacer" presStyleCnt="0"/>
      <dgm:spPr/>
    </dgm:pt>
    <dgm:pt modelId="{26114ACF-DC4A-4554-AC4D-E1B72998DA83}" type="pres">
      <dgm:prSet presAssocID="{E39369E9-90BD-49E3-8209-764BA3A47DEA}" presName="parentText" presStyleLbl="node1" presStyleIdx="1" presStyleCnt="3">
        <dgm:presLayoutVars>
          <dgm:chMax val="0"/>
          <dgm:bulletEnabled val="1"/>
        </dgm:presLayoutVars>
      </dgm:prSet>
      <dgm:spPr/>
    </dgm:pt>
    <dgm:pt modelId="{5E51489E-5A93-4600-BE9B-15F9BEB279EE}" type="pres">
      <dgm:prSet presAssocID="{1DDBB9B2-9E7D-4E80-AF2B-742B301AF6E2}" presName="spacer" presStyleCnt="0"/>
      <dgm:spPr/>
    </dgm:pt>
    <dgm:pt modelId="{1259D7B0-542A-431F-BC12-251C1CEF3573}" type="pres">
      <dgm:prSet presAssocID="{192977C2-03EF-4A62-A3E6-17718C0DD388}" presName="parentText" presStyleLbl="node1" presStyleIdx="2" presStyleCnt="3">
        <dgm:presLayoutVars>
          <dgm:chMax val="0"/>
          <dgm:bulletEnabled val="1"/>
        </dgm:presLayoutVars>
      </dgm:prSet>
      <dgm:spPr/>
    </dgm:pt>
  </dgm:ptLst>
  <dgm:cxnLst>
    <dgm:cxn modelId="{1E14011F-25A6-44D1-8F5A-238371FE5E44}" type="presOf" srcId="{192977C2-03EF-4A62-A3E6-17718C0DD388}" destId="{1259D7B0-542A-431F-BC12-251C1CEF3573}" srcOrd="0" destOrd="0" presId="urn:microsoft.com/office/officeart/2005/8/layout/vList2"/>
    <dgm:cxn modelId="{4216182A-5505-422F-9563-6C00FB97B5A9}" type="presOf" srcId="{3029015D-2F6E-4783-B520-A4F9A8C0A9D6}" destId="{B1D55F81-9CF4-4A68-80C6-A17823BB1B81}" srcOrd="0" destOrd="0" presId="urn:microsoft.com/office/officeart/2005/8/layout/vList2"/>
    <dgm:cxn modelId="{6648C733-FF9E-4351-A9AC-009389E130ED}" type="presOf" srcId="{73502E76-B168-4F89-9DCB-465D95209C92}" destId="{A9158E94-3905-4C36-A43F-D95CD5102F12}" srcOrd="0" destOrd="0" presId="urn:microsoft.com/office/officeart/2005/8/layout/vList2"/>
    <dgm:cxn modelId="{EBE9BD42-AF31-4F6A-AC6E-08F574344CE0}" srcId="{73502E76-B168-4F89-9DCB-465D95209C92}" destId="{192977C2-03EF-4A62-A3E6-17718C0DD388}" srcOrd="2" destOrd="0" parTransId="{55130219-34A3-4A26-83BC-ACEF2B0B65BB}" sibTransId="{A9B9ADFE-8D08-428B-9A33-B76C2339D33C}"/>
    <dgm:cxn modelId="{CAF45265-1186-42A5-8D87-0D249A9A89C3}" srcId="{73502E76-B168-4F89-9DCB-465D95209C92}" destId="{E39369E9-90BD-49E3-8209-764BA3A47DEA}" srcOrd="1" destOrd="0" parTransId="{D3A48F11-C22C-4A3D-8924-340C48E0DE3E}" sibTransId="{1DDBB9B2-9E7D-4E80-AF2B-742B301AF6E2}"/>
    <dgm:cxn modelId="{C1A7CCB2-D08E-493A-A193-D713AD0D47FA}" srcId="{73502E76-B168-4F89-9DCB-465D95209C92}" destId="{3029015D-2F6E-4783-B520-A4F9A8C0A9D6}" srcOrd="0" destOrd="0" parTransId="{54C18D74-A0DA-4BCE-9060-0A66E5EAC058}" sibTransId="{511BE6B8-D878-46C8-8087-F82A599B0C3A}"/>
    <dgm:cxn modelId="{E5E54ED1-2C36-4A6A-A127-8FA1213AEB83}" type="presOf" srcId="{E39369E9-90BD-49E3-8209-764BA3A47DEA}" destId="{26114ACF-DC4A-4554-AC4D-E1B72998DA83}" srcOrd="0" destOrd="0" presId="urn:microsoft.com/office/officeart/2005/8/layout/vList2"/>
    <dgm:cxn modelId="{AE4E5FFA-A10E-4858-8100-F3E8CB8971FB}" type="presParOf" srcId="{A9158E94-3905-4C36-A43F-D95CD5102F12}" destId="{B1D55F81-9CF4-4A68-80C6-A17823BB1B81}" srcOrd="0" destOrd="0" presId="urn:microsoft.com/office/officeart/2005/8/layout/vList2"/>
    <dgm:cxn modelId="{64CF583D-9252-4CF6-9D2B-FDD536EF4024}" type="presParOf" srcId="{A9158E94-3905-4C36-A43F-D95CD5102F12}" destId="{850E777B-84FC-4C51-95DA-9C9C17287017}" srcOrd="1" destOrd="0" presId="urn:microsoft.com/office/officeart/2005/8/layout/vList2"/>
    <dgm:cxn modelId="{86ED06AE-73B5-4FC4-B111-717DD380D817}" type="presParOf" srcId="{A9158E94-3905-4C36-A43F-D95CD5102F12}" destId="{26114ACF-DC4A-4554-AC4D-E1B72998DA83}" srcOrd="2" destOrd="0" presId="urn:microsoft.com/office/officeart/2005/8/layout/vList2"/>
    <dgm:cxn modelId="{E89F7CCE-123F-4AF4-B156-5D2CED5A25F1}" type="presParOf" srcId="{A9158E94-3905-4C36-A43F-D95CD5102F12}" destId="{5E51489E-5A93-4600-BE9B-15F9BEB279EE}" srcOrd="3" destOrd="0" presId="urn:microsoft.com/office/officeart/2005/8/layout/vList2"/>
    <dgm:cxn modelId="{A7EED3A1-E415-4CDE-A566-05564A74FF77}" type="presParOf" srcId="{A9158E94-3905-4C36-A43F-D95CD5102F12}" destId="{1259D7B0-542A-431F-BC12-251C1CEF357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6518-B055-49B3-B110-9019E7FC2E60}">
      <dsp:nvSpPr>
        <dsp:cNvPr id="0" name=""/>
        <dsp:cNvSpPr/>
      </dsp:nvSpPr>
      <dsp:spPr>
        <a:xfrm>
          <a:off x="3375" y="1055112"/>
          <a:ext cx="2409750" cy="15301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49FB594-FD60-4427-9D52-47F769D41537}">
      <dsp:nvSpPr>
        <dsp:cNvPr id="0" name=""/>
        <dsp:cNvSpPr/>
      </dsp:nvSpPr>
      <dsp:spPr>
        <a:xfrm>
          <a:off x="271125" y="1309474"/>
          <a:ext cx="2409750" cy="1530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Andrew Strickland</a:t>
          </a:r>
          <a:endParaRPr lang="en-US" sz="2700" kern="1200"/>
        </a:p>
      </dsp:txBody>
      <dsp:txXfrm>
        <a:off x="315943" y="1354292"/>
        <a:ext cx="2320114" cy="1440555"/>
      </dsp:txXfrm>
    </dsp:sp>
    <dsp:sp modelId="{E318381C-D90A-483F-8D52-C2ED36BD9D87}">
      <dsp:nvSpPr>
        <dsp:cNvPr id="0" name=""/>
        <dsp:cNvSpPr/>
      </dsp:nvSpPr>
      <dsp:spPr>
        <a:xfrm>
          <a:off x="2948625" y="1055112"/>
          <a:ext cx="2409750" cy="15301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B9FA240-75AF-47B7-B47E-B1DC203F8B81}">
      <dsp:nvSpPr>
        <dsp:cNvPr id="0" name=""/>
        <dsp:cNvSpPr/>
      </dsp:nvSpPr>
      <dsp:spPr>
        <a:xfrm>
          <a:off x="3216375" y="1309474"/>
          <a:ext cx="2409750" cy="1530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Business Valuation</a:t>
          </a:r>
          <a:endParaRPr lang="en-US" sz="2700" kern="1200"/>
        </a:p>
      </dsp:txBody>
      <dsp:txXfrm>
        <a:off x="3261193" y="1354292"/>
        <a:ext cx="2320114" cy="1440555"/>
      </dsp:txXfrm>
    </dsp:sp>
    <dsp:sp modelId="{38C88B1D-7341-41A2-B905-9FB0F3C3DA69}">
      <dsp:nvSpPr>
        <dsp:cNvPr id="0" name=""/>
        <dsp:cNvSpPr/>
      </dsp:nvSpPr>
      <dsp:spPr>
        <a:xfrm>
          <a:off x="5893875" y="1055112"/>
          <a:ext cx="2409750" cy="15301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CB2F72-7A5A-453A-94B4-FB046B6F405C}">
      <dsp:nvSpPr>
        <dsp:cNvPr id="0" name=""/>
        <dsp:cNvSpPr/>
      </dsp:nvSpPr>
      <dsp:spPr>
        <a:xfrm>
          <a:off x="6161625" y="1309474"/>
          <a:ext cx="2409750" cy="1530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Some Practical Problems </a:t>
          </a:r>
          <a:endParaRPr lang="en-US" sz="2700" kern="1200" dirty="0"/>
        </a:p>
      </dsp:txBody>
      <dsp:txXfrm>
        <a:off x="6206443" y="1354292"/>
        <a:ext cx="2320114" cy="1440555"/>
      </dsp:txXfrm>
    </dsp:sp>
    <dsp:sp modelId="{37AA4EFB-7F76-46F4-BCBA-14E7249B5E8A}">
      <dsp:nvSpPr>
        <dsp:cNvPr id="0" name=""/>
        <dsp:cNvSpPr/>
      </dsp:nvSpPr>
      <dsp:spPr>
        <a:xfrm>
          <a:off x="8839125" y="1055112"/>
          <a:ext cx="2409750" cy="15301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4F491F-ABC1-46B9-B330-7B5C7DE27B44}">
      <dsp:nvSpPr>
        <dsp:cNvPr id="0" name=""/>
        <dsp:cNvSpPr/>
      </dsp:nvSpPr>
      <dsp:spPr>
        <a:xfrm>
          <a:off x="9106875" y="1309474"/>
          <a:ext cx="2409750" cy="1530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Growth Shares</a:t>
          </a:r>
        </a:p>
      </dsp:txBody>
      <dsp:txXfrm>
        <a:off x="9151693" y="1354292"/>
        <a:ext cx="2320114" cy="14405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A1C9-9C35-4A3E-AF42-E762BE35746F}">
      <dsp:nvSpPr>
        <dsp:cNvPr id="0" name=""/>
        <dsp:cNvSpPr/>
      </dsp:nvSpPr>
      <dsp:spPr>
        <a:xfrm>
          <a:off x="0" y="0"/>
          <a:ext cx="8870400" cy="701060"/>
        </a:xfrm>
        <a:prstGeom prst="roundRect">
          <a:avLst>
            <a:gd name="adj" fmla="val 10000"/>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Search for Fairness – moving beyond the Quasi-Partnership Concept</a:t>
          </a:r>
          <a:endParaRPr lang="en-US" sz="1800" kern="1200"/>
        </a:p>
      </dsp:txBody>
      <dsp:txXfrm>
        <a:off x="20533" y="20533"/>
        <a:ext cx="8031878" cy="659994"/>
      </dsp:txXfrm>
    </dsp:sp>
    <dsp:sp modelId="{1105D4C7-877D-4538-8592-AE37138B5409}">
      <dsp:nvSpPr>
        <dsp:cNvPr id="0" name=""/>
        <dsp:cNvSpPr/>
      </dsp:nvSpPr>
      <dsp:spPr>
        <a:xfrm>
          <a:off x="662400" y="798429"/>
          <a:ext cx="8870400" cy="701060"/>
        </a:xfrm>
        <a:prstGeom prst="roundRect">
          <a:avLst>
            <a:gd name="adj" fmla="val 10000"/>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Kohli v Lit (Sunrise Radio) [2009] EWHC 2893</a:t>
          </a:r>
          <a:endParaRPr lang="en-US" sz="1800" kern="1200"/>
        </a:p>
      </dsp:txBody>
      <dsp:txXfrm>
        <a:off x="682933" y="818962"/>
        <a:ext cx="7711244" cy="659994"/>
      </dsp:txXfrm>
    </dsp:sp>
    <dsp:sp modelId="{3D4295BB-1168-4DD6-B107-FF3C8047B9DA}">
      <dsp:nvSpPr>
        <dsp:cNvPr id="0" name=""/>
        <dsp:cNvSpPr/>
      </dsp:nvSpPr>
      <dsp:spPr>
        <a:xfrm>
          <a:off x="1324799" y="1596858"/>
          <a:ext cx="8870400" cy="701060"/>
        </a:xfrm>
        <a:prstGeom prst="roundRect">
          <a:avLst>
            <a:gd name="adj" fmla="val 10000"/>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Murrell v Sanders and Swallow (Blue Index) [2014] EWHC 2680</a:t>
          </a:r>
          <a:endParaRPr lang="en-US" sz="1800" kern="1200"/>
        </a:p>
      </dsp:txBody>
      <dsp:txXfrm>
        <a:off x="1345332" y="1617391"/>
        <a:ext cx="7711244" cy="659994"/>
      </dsp:txXfrm>
    </dsp:sp>
    <dsp:sp modelId="{7B68E128-5E3A-4DC7-B7EE-252BF8E9E5AF}">
      <dsp:nvSpPr>
        <dsp:cNvPr id="0" name=""/>
        <dsp:cNvSpPr/>
      </dsp:nvSpPr>
      <dsp:spPr>
        <a:xfrm>
          <a:off x="1987200" y="2395288"/>
          <a:ext cx="8870400" cy="701060"/>
        </a:xfrm>
        <a:prstGeom prst="roundRect">
          <a:avLst>
            <a:gd name="adj" fmla="val 10000"/>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McCallum-Toppin and McCallum-Toppin (AMT Coffee) [2019] EWHC 46</a:t>
          </a:r>
          <a:endParaRPr lang="en-US" sz="1800" kern="1200"/>
        </a:p>
      </dsp:txBody>
      <dsp:txXfrm>
        <a:off x="2007733" y="2415821"/>
        <a:ext cx="7711244" cy="659994"/>
      </dsp:txXfrm>
    </dsp:sp>
    <dsp:sp modelId="{DD275EB4-011D-4D44-AF7F-8E69E7E8B96D}">
      <dsp:nvSpPr>
        <dsp:cNvPr id="0" name=""/>
        <dsp:cNvSpPr/>
      </dsp:nvSpPr>
      <dsp:spPr>
        <a:xfrm>
          <a:off x="2649599" y="3193717"/>
          <a:ext cx="8870400" cy="701060"/>
        </a:xfrm>
        <a:prstGeom prst="roundRect">
          <a:avLst>
            <a:gd name="adj" fmla="val 10000"/>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Estera Trust (Jersey) Ltd v Singh [2018] EWHC 1715 (Ch)</a:t>
          </a:r>
          <a:endParaRPr lang="en-US" sz="1800" kern="1200"/>
        </a:p>
      </dsp:txBody>
      <dsp:txXfrm>
        <a:off x="2670132" y="3214250"/>
        <a:ext cx="7711244" cy="659994"/>
      </dsp:txXfrm>
    </dsp:sp>
    <dsp:sp modelId="{5E87ACA6-2D9C-4620-AE50-B52259119D4D}">
      <dsp:nvSpPr>
        <dsp:cNvPr id="0" name=""/>
        <dsp:cNvSpPr/>
      </dsp:nvSpPr>
      <dsp:spPr>
        <a:xfrm>
          <a:off x="8414710" y="512163"/>
          <a:ext cx="455689" cy="455689"/>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517240" y="512163"/>
        <a:ext cx="250629" cy="342906"/>
      </dsp:txXfrm>
    </dsp:sp>
    <dsp:sp modelId="{AAA547EA-E6A6-4A26-AD66-A331A1F8EDB2}">
      <dsp:nvSpPr>
        <dsp:cNvPr id="0" name=""/>
        <dsp:cNvSpPr/>
      </dsp:nvSpPr>
      <dsp:spPr>
        <a:xfrm>
          <a:off x="9077110" y="1310592"/>
          <a:ext cx="455689" cy="455689"/>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179640" y="1310592"/>
        <a:ext cx="250629" cy="342906"/>
      </dsp:txXfrm>
    </dsp:sp>
    <dsp:sp modelId="{B32FFBF0-A9AE-4CB7-8AE3-5B770642C0FC}">
      <dsp:nvSpPr>
        <dsp:cNvPr id="0" name=""/>
        <dsp:cNvSpPr/>
      </dsp:nvSpPr>
      <dsp:spPr>
        <a:xfrm>
          <a:off x="9739510" y="2097337"/>
          <a:ext cx="455689" cy="455689"/>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842040" y="2097337"/>
        <a:ext cx="250629" cy="342906"/>
      </dsp:txXfrm>
    </dsp:sp>
    <dsp:sp modelId="{548E0AD8-7586-443C-9FA7-8089ECA48B24}">
      <dsp:nvSpPr>
        <dsp:cNvPr id="0" name=""/>
        <dsp:cNvSpPr/>
      </dsp:nvSpPr>
      <dsp:spPr>
        <a:xfrm>
          <a:off x="10401910" y="2903556"/>
          <a:ext cx="455689" cy="455689"/>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0504440" y="2903556"/>
        <a:ext cx="250629" cy="3429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257C7-A665-4B54-9B05-0030BD574F87}">
      <dsp:nvSpPr>
        <dsp:cNvPr id="0" name=""/>
        <dsp:cNvSpPr/>
      </dsp:nvSpPr>
      <dsp:spPr>
        <a:xfrm>
          <a:off x="0" y="1131307"/>
          <a:ext cx="2429999" cy="1543050"/>
        </a:xfrm>
        <a:prstGeom prst="roundRect">
          <a:avLst>
            <a:gd name="adj" fmla="val 10000"/>
          </a:avLst>
        </a:prstGeom>
        <a:solidFill>
          <a:srgbClr val="FF97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45A22FB-1CEC-45E0-8F4F-B24E20048BD3}">
      <dsp:nvSpPr>
        <dsp:cNvPr id="0" name=""/>
        <dsp:cNvSpPr/>
      </dsp:nvSpPr>
      <dsp:spPr>
        <a:xfrm>
          <a:off x="270000" y="1387807"/>
          <a:ext cx="2429999" cy="15430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Current Value Method “CVM”</a:t>
          </a:r>
          <a:endParaRPr lang="en-US" sz="2000" kern="1200" dirty="0"/>
        </a:p>
      </dsp:txBody>
      <dsp:txXfrm>
        <a:off x="315194" y="1433001"/>
        <a:ext cx="2339611" cy="1452662"/>
      </dsp:txXfrm>
    </dsp:sp>
    <dsp:sp modelId="{E0E053FC-1671-44F8-9740-7AFEA1E730A2}">
      <dsp:nvSpPr>
        <dsp:cNvPr id="0" name=""/>
        <dsp:cNvSpPr/>
      </dsp:nvSpPr>
      <dsp:spPr>
        <a:xfrm>
          <a:off x="2970000" y="1131307"/>
          <a:ext cx="2429999" cy="1543050"/>
        </a:xfrm>
        <a:prstGeom prst="roundRect">
          <a:avLst>
            <a:gd name="adj" fmla="val 10000"/>
          </a:avLst>
        </a:prstGeom>
        <a:solidFill>
          <a:srgbClr val="FF97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04F5E80-63CD-489B-B6B3-F953C327CCB9}">
      <dsp:nvSpPr>
        <dsp:cNvPr id="0" name=""/>
        <dsp:cNvSpPr/>
      </dsp:nvSpPr>
      <dsp:spPr>
        <a:xfrm>
          <a:off x="3240000" y="1387807"/>
          <a:ext cx="2429999" cy="15430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Option Pricing Method “OPM”</a:t>
          </a:r>
          <a:endParaRPr lang="en-US" sz="2000" kern="1200" dirty="0"/>
        </a:p>
      </dsp:txBody>
      <dsp:txXfrm>
        <a:off x="3285194" y="1433001"/>
        <a:ext cx="2339611" cy="1452662"/>
      </dsp:txXfrm>
    </dsp:sp>
    <dsp:sp modelId="{E7DD0801-999A-48CF-A28D-D38A82336CDE}">
      <dsp:nvSpPr>
        <dsp:cNvPr id="0" name=""/>
        <dsp:cNvSpPr/>
      </dsp:nvSpPr>
      <dsp:spPr>
        <a:xfrm>
          <a:off x="5940000" y="1131307"/>
          <a:ext cx="2429999" cy="1543050"/>
        </a:xfrm>
        <a:prstGeom prst="roundRect">
          <a:avLst>
            <a:gd name="adj" fmla="val 10000"/>
          </a:avLst>
        </a:prstGeom>
        <a:solidFill>
          <a:srgbClr val="FF97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2E41861-6D2D-49DB-A210-84BDAE5635DF}">
      <dsp:nvSpPr>
        <dsp:cNvPr id="0" name=""/>
        <dsp:cNvSpPr/>
      </dsp:nvSpPr>
      <dsp:spPr>
        <a:xfrm>
          <a:off x="6210000" y="1387807"/>
          <a:ext cx="2429999" cy="15430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Probability-Weighted Expected Return Method “PWERM”</a:t>
          </a:r>
          <a:endParaRPr lang="en-US" sz="2000" kern="1200" dirty="0"/>
        </a:p>
      </dsp:txBody>
      <dsp:txXfrm>
        <a:off x="6255194" y="1433001"/>
        <a:ext cx="2339611" cy="14526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1CFF2-447A-49EC-B5D4-684DD99A9BF4}">
      <dsp:nvSpPr>
        <dsp:cNvPr id="0" name=""/>
        <dsp:cNvSpPr/>
      </dsp:nvSpPr>
      <dsp:spPr>
        <a:xfrm>
          <a:off x="0" y="633055"/>
          <a:ext cx="11518900" cy="11687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44CBE-3E8E-4332-9108-2FC1E4283125}">
      <dsp:nvSpPr>
        <dsp:cNvPr id="0" name=""/>
        <dsp:cNvSpPr/>
      </dsp:nvSpPr>
      <dsp:spPr>
        <a:xfrm>
          <a:off x="353537" y="896016"/>
          <a:ext cx="642794" cy="642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08BA7-E097-4CCD-8E5E-C7DE34177436}">
      <dsp:nvSpPr>
        <dsp:cNvPr id="0" name=""/>
        <dsp:cNvSpPr/>
      </dsp:nvSpPr>
      <dsp:spPr>
        <a:xfrm>
          <a:off x="1349868" y="633055"/>
          <a:ext cx="10169031" cy="116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89" tIns="123689" rIns="123689" bIns="123689" numCol="1" spcCol="1270" anchor="ctr" anchorCtr="0">
          <a:noAutofit/>
        </a:bodyPr>
        <a:lstStyle/>
        <a:p>
          <a:pPr marL="0" lvl="0" indent="0" algn="l" defTabSz="1066800">
            <a:lnSpc>
              <a:spcPct val="100000"/>
            </a:lnSpc>
            <a:spcBef>
              <a:spcPct val="0"/>
            </a:spcBef>
            <a:spcAft>
              <a:spcPct val="35000"/>
            </a:spcAft>
            <a:buNone/>
          </a:pPr>
          <a:r>
            <a:rPr lang="en-GB" sz="2400" i="1" kern="1200" dirty="0"/>
            <a:t>CVM: No value above £10 million</a:t>
          </a:r>
          <a:endParaRPr lang="en-US" sz="2400" kern="1200" dirty="0"/>
        </a:p>
      </dsp:txBody>
      <dsp:txXfrm>
        <a:off x="1349868" y="633055"/>
        <a:ext cx="10169031" cy="1168717"/>
      </dsp:txXfrm>
    </dsp:sp>
    <dsp:sp modelId="{2A2C4A0F-9F61-47AC-83F9-33F076B5F305}">
      <dsp:nvSpPr>
        <dsp:cNvPr id="0" name=""/>
        <dsp:cNvSpPr/>
      </dsp:nvSpPr>
      <dsp:spPr>
        <a:xfrm>
          <a:off x="0" y="2093952"/>
          <a:ext cx="11518900" cy="11687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45C43-0256-438B-9935-B036B260A6EE}">
      <dsp:nvSpPr>
        <dsp:cNvPr id="0" name=""/>
        <dsp:cNvSpPr/>
      </dsp:nvSpPr>
      <dsp:spPr>
        <a:xfrm>
          <a:off x="353537" y="2356913"/>
          <a:ext cx="642794" cy="642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E6E4D-43B0-4996-9C9E-70D67C464522}">
      <dsp:nvSpPr>
        <dsp:cNvPr id="0" name=""/>
        <dsp:cNvSpPr/>
      </dsp:nvSpPr>
      <dsp:spPr>
        <a:xfrm>
          <a:off x="1349868" y="2093952"/>
          <a:ext cx="10169031" cy="116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89" tIns="123689" rIns="123689" bIns="123689" numCol="1" spcCol="1270" anchor="ctr" anchorCtr="0">
          <a:noAutofit/>
        </a:bodyPr>
        <a:lstStyle/>
        <a:p>
          <a:pPr marL="0" lvl="0" indent="0" algn="l" defTabSz="1066800">
            <a:lnSpc>
              <a:spcPct val="100000"/>
            </a:lnSpc>
            <a:spcBef>
              <a:spcPct val="0"/>
            </a:spcBef>
            <a:spcAft>
              <a:spcPct val="35000"/>
            </a:spcAft>
            <a:buNone/>
          </a:pPr>
          <a:r>
            <a:rPr lang="en-GB" sz="2400" i="1" kern="1200" dirty="0"/>
            <a:t>“A limitation of the CVM is that it is not forward looking and fails to consider the option-like payoffs of many share classes.”  (IVS 200.130.10)</a:t>
          </a:r>
          <a:endParaRPr lang="en-US" sz="2400" kern="1200" dirty="0"/>
        </a:p>
      </dsp:txBody>
      <dsp:txXfrm>
        <a:off x="1349868" y="2093952"/>
        <a:ext cx="10169031" cy="11687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546B-880C-492C-B11A-4142D088393B}">
      <dsp:nvSpPr>
        <dsp:cNvPr id="0" name=""/>
        <dsp:cNvSpPr/>
      </dsp:nvSpPr>
      <dsp:spPr>
        <a:xfrm>
          <a:off x="0" y="2563336"/>
          <a:ext cx="2879725" cy="841344"/>
        </a:xfrm>
        <a:prstGeom prst="rect">
          <a:avLst/>
        </a:prstGeom>
        <a:solidFill>
          <a:srgbClr val="002C5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806" tIns="199136" rIns="204806" bIns="199136" numCol="1" spcCol="1270" anchor="ctr" anchorCtr="0">
          <a:noAutofit/>
        </a:bodyPr>
        <a:lstStyle/>
        <a:p>
          <a:pPr marL="0" lvl="0" indent="0" algn="ctr" defTabSz="1244600">
            <a:lnSpc>
              <a:spcPct val="90000"/>
            </a:lnSpc>
            <a:spcBef>
              <a:spcPct val="0"/>
            </a:spcBef>
            <a:spcAft>
              <a:spcPct val="35000"/>
            </a:spcAft>
            <a:buNone/>
          </a:pPr>
          <a:r>
            <a:rPr lang="en-US" sz="2800" kern="1200"/>
            <a:t>Value</a:t>
          </a:r>
        </a:p>
      </dsp:txBody>
      <dsp:txXfrm>
        <a:off x="0" y="2563336"/>
        <a:ext cx="2879725" cy="841344"/>
      </dsp:txXfrm>
    </dsp:sp>
    <dsp:sp modelId="{B55C3E99-2EF7-4119-BB99-923A44D56CB1}">
      <dsp:nvSpPr>
        <dsp:cNvPr id="0" name=""/>
        <dsp:cNvSpPr/>
      </dsp:nvSpPr>
      <dsp:spPr>
        <a:xfrm>
          <a:off x="2879725" y="2563336"/>
          <a:ext cx="8639175" cy="841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43" tIns="165100" rIns="175243" bIns="165100" numCol="1" spcCol="1270" anchor="ctr" anchorCtr="0">
          <a:noAutofit/>
        </a:bodyPr>
        <a:lstStyle/>
        <a:p>
          <a:pPr marL="0" lvl="0" indent="0" algn="l" defTabSz="577850">
            <a:lnSpc>
              <a:spcPct val="90000"/>
            </a:lnSpc>
            <a:spcBef>
              <a:spcPct val="0"/>
            </a:spcBef>
            <a:spcAft>
              <a:spcPct val="35000"/>
            </a:spcAft>
            <a:buNone/>
          </a:pPr>
          <a:r>
            <a:rPr lang="en-US" sz="1300" kern="1200" dirty="0"/>
            <a:t>Value of call is £2.955                                                                       </a:t>
          </a:r>
        </a:p>
        <a:p>
          <a:pPr marL="0" lvl="0" indent="0" algn="l" defTabSz="577850">
            <a:lnSpc>
              <a:spcPct val="90000"/>
            </a:lnSpc>
            <a:spcBef>
              <a:spcPct val="0"/>
            </a:spcBef>
            <a:spcAft>
              <a:spcPct val="35000"/>
            </a:spcAft>
            <a:buNone/>
          </a:pPr>
          <a:r>
            <a:rPr lang="en-US" sz="1300" kern="1200" dirty="0"/>
            <a:t> (option with volatility of 30%, no dividends)</a:t>
          </a:r>
        </a:p>
      </dsp:txBody>
      <dsp:txXfrm>
        <a:off x="2879725" y="2563336"/>
        <a:ext cx="8639175" cy="841344"/>
      </dsp:txXfrm>
    </dsp:sp>
    <dsp:sp modelId="{C43A9167-0A29-4ADF-AC4E-BA855BDEE1AB}">
      <dsp:nvSpPr>
        <dsp:cNvPr id="0" name=""/>
        <dsp:cNvSpPr/>
      </dsp:nvSpPr>
      <dsp:spPr>
        <a:xfrm rot="10800000">
          <a:off x="0" y="1281969"/>
          <a:ext cx="2879725" cy="1293987"/>
        </a:xfrm>
        <a:prstGeom prst="upArrowCallout">
          <a:avLst>
            <a:gd name="adj1" fmla="val 5000"/>
            <a:gd name="adj2" fmla="val 10000"/>
            <a:gd name="adj3" fmla="val 15000"/>
            <a:gd name="adj4" fmla="val 64977"/>
          </a:avLst>
        </a:prstGeom>
        <a:solidFill>
          <a:srgbClr val="002C5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806" tIns="199136" rIns="204806" bIns="199136" numCol="1" spcCol="1270" anchor="ctr" anchorCtr="0">
          <a:noAutofit/>
        </a:bodyPr>
        <a:lstStyle/>
        <a:p>
          <a:pPr marL="0" lvl="0" indent="0" algn="ctr" defTabSz="1244600">
            <a:lnSpc>
              <a:spcPct val="90000"/>
            </a:lnSpc>
            <a:spcBef>
              <a:spcPct val="0"/>
            </a:spcBef>
            <a:spcAft>
              <a:spcPct val="35000"/>
            </a:spcAft>
            <a:buNone/>
          </a:pPr>
          <a:r>
            <a:rPr lang="en-US" sz="2800" kern="1200"/>
            <a:t>Call</a:t>
          </a:r>
        </a:p>
      </dsp:txBody>
      <dsp:txXfrm rot="-10800000">
        <a:off x="0" y="1281969"/>
        <a:ext cx="2879725" cy="841091"/>
      </dsp:txXfrm>
    </dsp:sp>
    <dsp:sp modelId="{D935524B-4A87-4A3C-A73C-117D5E7A8DFC}">
      <dsp:nvSpPr>
        <dsp:cNvPr id="0" name=""/>
        <dsp:cNvSpPr/>
      </dsp:nvSpPr>
      <dsp:spPr>
        <a:xfrm>
          <a:off x="2879725" y="1281969"/>
          <a:ext cx="8639175" cy="8410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43" tIns="165100" rIns="175243" bIns="165100" numCol="1" spcCol="1270" anchor="ctr" anchorCtr="0">
          <a:noAutofit/>
        </a:bodyPr>
        <a:lstStyle/>
        <a:p>
          <a:pPr marL="0" lvl="0" indent="0" algn="l" defTabSz="577850">
            <a:lnSpc>
              <a:spcPct val="90000"/>
            </a:lnSpc>
            <a:spcBef>
              <a:spcPct val="0"/>
            </a:spcBef>
            <a:spcAft>
              <a:spcPct val="35000"/>
            </a:spcAft>
            <a:buNone/>
          </a:pPr>
          <a:r>
            <a:rPr lang="en-US" sz="1300" kern="1200" dirty="0"/>
            <a:t>Call option to purchase at £11 in 6 years’ time</a:t>
          </a:r>
        </a:p>
      </dsp:txBody>
      <dsp:txXfrm>
        <a:off x="2879725" y="1281969"/>
        <a:ext cx="8639175" cy="841091"/>
      </dsp:txXfrm>
    </dsp:sp>
    <dsp:sp modelId="{72ABD4A1-950E-404D-8A45-58CE8A97273C}">
      <dsp:nvSpPr>
        <dsp:cNvPr id="0" name=""/>
        <dsp:cNvSpPr/>
      </dsp:nvSpPr>
      <dsp:spPr>
        <a:xfrm rot="10800000">
          <a:off x="0" y="601"/>
          <a:ext cx="2879725" cy="1293987"/>
        </a:xfrm>
        <a:prstGeom prst="upArrowCallout">
          <a:avLst>
            <a:gd name="adj1" fmla="val 5000"/>
            <a:gd name="adj2" fmla="val 10000"/>
            <a:gd name="adj3" fmla="val 15000"/>
            <a:gd name="adj4" fmla="val 64977"/>
          </a:avLst>
        </a:prstGeom>
        <a:solidFill>
          <a:srgbClr val="002C5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806" tIns="199136" rIns="204806" bIns="199136" numCol="1" spcCol="1270" anchor="ctr" anchorCtr="0">
          <a:noAutofit/>
        </a:bodyPr>
        <a:lstStyle/>
        <a:p>
          <a:pPr marL="0" lvl="0" indent="0" algn="ctr" defTabSz="1244600">
            <a:lnSpc>
              <a:spcPct val="90000"/>
            </a:lnSpc>
            <a:spcBef>
              <a:spcPct val="0"/>
            </a:spcBef>
            <a:spcAft>
              <a:spcPct val="35000"/>
            </a:spcAft>
            <a:buNone/>
          </a:pPr>
          <a:r>
            <a:rPr lang="en-US" sz="2800" kern="1200"/>
            <a:t>Share</a:t>
          </a:r>
        </a:p>
      </dsp:txBody>
      <dsp:txXfrm rot="-10800000">
        <a:off x="0" y="601"/>
        <a:ext cx="2879725" cy="841091"/>
      </dsp:txXfrm>
    </dsp:sp>
    <dsp:sp modelId="{D7994625-40F6-4CB3-A493-590C97EA6952}">
      <dsp:nvSpPr>
        <dsp:cNvPr id="0" name=""/>
        <dsp:cNvSpPr/>
      </dsp:nvSpPr>
      <dsp:spPr>
        <a:xfrm>
          <a:off x="2879725" y="601"/>
          <a:ext cx="8639175" cy="8410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43" tIns="165100" rIns="175243" bIns="165100" numCol="1" spcCol="1270" anchor="ctr" anchorCtr="0">
          <a:noAutofit/>
        </a:bodyPr>
        <a:lstStyle/>
        <a:p>
          <a:pPr marL="0" lvl="0" indent="0" algn="l" defTabSz="577850">
            <a:lnSpc>
              <a:spcPct val="90000"/>
            </a:lnSpc>
            <a:spcBef>
              <a:spcPct val="0"/>
            </a:spcBef>
            <a:spcAft>
              <a:spcPct val="35000"/>
            </a:spcAft>
            <a:buNone/>
          </a:pPr>
          <a:r>
            <a:rPr lang="en-US" sz="1300" kern="1200" dirty="0"/>
            <a:t>Share Price of £10</a:t>
          </a:r>
        </a:p>
      </dsp:txBody>
      <dsp:txXfrm>
        <a:off x="2879725" y="601"/>
        <a:ext cx="8639175" cy="8410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6F619-1623-4AE7-9136-DD9838FE6AA5}">
      <dsp:nvSpPr>
        <dsp:cNvPr id="0" name=""/>
        <dsp:cNvSpPr/>
      </dsp:nvSpPr>
      <dsp:spPr>
        <a:xfrm>
          <a:off x="0" y="1089"/>
          <a:ext cx="11518900" cy="46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722DF-F235-4987-8F66-3E091A71F274}">
      <dsp:nvSpPr>
        <dsp:cNvPr id="0" name=""/>
        <dsp:cNvSpPr/>
      </dsp:nvSpPr>
      <dsp:spPr>
        <a:xfrm>
          <a:off x="140494" y="105590"/>
          <a:ext cx="255444" cy="255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80D8F-2D67-49AC-A2A8-368704CBB9FB}">
      <dsp:nvSpPr>
        <dsp:cNvPr id="0" name=""/>
        <dsp:cNvSpPr/>
      </dsp:nvSpPr>
      <dsp:spPr>
        <a:xfrm>
          <a:off x="536434" y="1089"/>
          <a:ext cx="10982465" cy="4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54" tIns="49154" rIns="49154" bIns="49154" numCol="1" spcCol="1270" anchor="ctr" anchorCtr="0">
          <a:noAutofit/>
        </a:bodyPr>
        <a:lstStyle/>
        <a:p>
          <a:pPr marL="0" lvl="0" indent="0" algn="l" defTabSz="666750">
            <a:lnSpc>
              <a:spcPct val="90000"/>
            </a:lnSpc>
            <a:spcBef>
              <a:spcPct val="0"/>
            </a:spcBef>
            <a:spcAft>
              <a:spcPct val="35000"/>
            </a:spcAft>
            <a:buNone/>
          </a:pPr>
          <a:r>
            <a:rPr lang="en-GB" sz="1500" kern="1200" baseline="0" dirty="0"/>
            <a:t>Options are a tool for different purposes: </a:t>
          </a:r>
          <a:endParaRPr lang="en-US" sz="1500" kern="1200" dirty="0"/>
        </a:p>
      </dsp:txBody>
      <dsp:txXfrm>
        <a:off x="536434" y="1089"/>
        <a:ext cx="10982465" cy="464445"/>
      </dsp:txXfrm>
    </dsp:sp>
    <dsp:sp modelId="{98B1AE7C-AD36-45F5-AF95-09FAA276AFA5}">
      <dsp:nvSpPr>
        <dsp:cNvPr id="0" name=""/>
        <dsp:cNvSpPr/>
      </dsp:nvSpPr>
      <dsp:spPr>
        <a:xfrm>
          <a:off x="0" y="581646"/>
          <a:ext cx="11518900" cy="46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A133E-AB82-4D1D-8207-D9A2D4A0DC25}">
      <dsp:nvSpPr>
        <dsp:cNvPr id="0" name=""/>
        <dsp:cNvSpPr/>
      </dsp:nvSpPr>
      <dsp:spPr>
        <a:xfrm>
          <a:off x="140494" y="686146"/>
          <a:ext cx="255444" cy="255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618B0-93A0-4016-9670-71A96CE396F3}">
      <dsp:nvSpPr>
        <dsp:cNvPr id="0" name=""/>
        <dsp:cNvSpPr/>
      </dsp:nvSpPr>
      <dsp:spPr>
        <a:xfrm>
          <a:off x="536434" y="581646"/>
          <a:ext cx="10982465" cy="4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54" tIns="49154" rIns="49154" bIns="49154" numCol="1" spcCol="1270" anchor="ctr" anchorCtr="0">
          <a:noAutofit/>
        </a:bodyPr>
        <a:lstStyle/>
        <a:p>
          <a:pPr marL="0" lvl="0" indent="0" algn="l" defTabSz="666750">
            <a:lnSpc>
              <a:spcPct val="90000"/>
            </a:lnSpc>
            <a:spcBef>
              <a:spcPct val="0"/>
            </a:spcBef>
            <a:spcAft>
              <a:spcPct val="35000"/>
            </a:spcAft>
            <a:buNone/>
          </a:pPr>
          <a:r>
            <a:rPr lang="en-GB" sz="1500" kern="1200" baseline="0"/>
            <a:t>Calculating the DLOM</a:t>
          </a:r>
          <a:endParaRPr lang="en-US" sz="1500" kern="1200"/>
        </a:p>
      </dsp:txBody>
      <dsp:txXfrm>
        <a:off x="536434" y="581646"/>
        <a:ext cx="10982465" cy="464445"/>
      </dsp:txXfrm>
    </dsp:sp>
    <dsp:sp modelId="{B7D348BC-E5A7-4576-AE84-A1818C41B08D}">
      <dsp:nvSpPr>
        <dsp:cNvPr id="0" name=""/>
        <dsp:cNvSpPr/>
      </dsp:nvSpPr>
      <dsp:spPr>
        <a:xfrm>
          <a:off x="0" y="1162203"/>
          <a:ext cx="11518900" cy="46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56C6C-9EEC-4C50-82E1-6414F1D653C5}">
      <dsp:nvSpPr>
        <dsp:cNvPr id="0" name=""/>
        <dsp:cNvSpPr/>
      </dsp:nvSpPr>
      <dsp:spPr>
        <a:xfrm>
          <a:off x="140494" y="1266703"/>
          <a:ext cx="255444" cy="255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3F68BC-9464-47D9-AD49-65057AABA70F}">
      <dsp:nvSpPr>
        <dsp:cNvPr id="0" name=""/>
        <dsp:cNvSpPr/>
      </dsp:nvSpPr>
      <dsp:spPr>
        <a:xfrm>
          <a:off x="536434" y="1162203"/>
          <a:ext cx="10982465" cy="4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54" tIns="49154" rIns="49154" bIns="49154" numCol="1" spcCol="1270" anchor="ctr" anchorCtr="0">
          <a:noAutofit/>
        </a:bodyPr>
        <a:lstStyle/>
        <a:p>
          <a:pPr marL="0" lvl="0" indent="0" algn="l" defTabSz="666750">
            <a:lnSpc>
              <a:spcPct val="90000"/>
            </a:lnSpc>
            <a:spcBef>
              <a:spcPct val="0"/>
            </a:spcBef>
            <a:spcAft>
              <a:spcPct val="35000"/>
            </a:spcAft>
            <a:buNone/>
          </a:pPr>
          <a:r>
            <a:rPr lang="en-GB" sz="1500" kern="1200" baseline="0" dirty="0"/>
            <a:t>Allocation of values over complex share classes</a:t>
          </a:r>
          <a:endParaRPr lang="en-US" sz="1500" kern="1200" dirty="0"/>
        </a:p>
      </dsp:txBody>
      <dsp:txXfrm>
        <a:off x="536434" y="1162203"/>
        <a:ext cx="10982465" cy="464445"/>
      </dsp:txXfrm>
    </dsp:sp>
    <dsp:sp modelId="{E3677362-76E1-464E-98A2-87E04B066EFE}">
      <dsp:nvSpPr>
        <dsp:cNvPr id="0" name=""/>
        <dsp:cNvSpPr/>
      </dsp:nvSpPr>
      <dsp:spPr>
        <a:xfrm>
          <a:off x="0" y="1742759"/>
          <a:ext cx="11518900" cy="46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231E2-F5E7-4729-9540-63C9F8E000C9}">
      <dsp:nvSpPr>
        <dsp:cNvPr id="0" name=""/>
        <dsp:cNvSpPr/>
      </dsp:nvSpPr>
      <dsp:spPr>
        <a:xfrm>
          <a:off x="140494" y="1847259"/>
          <a:ext cx="255444" cy="255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6DE6B-3B55-4151-9106-A268C14CDF04}">
      <dsp:nvSpPr>
        <dsp:cNvPr id="0" name=""/>
        <dsp:cNvSpPr/>
      </dsp:nvSpPr>
      <dsp:spPr>
        <a:xfrm>
          <a:off x="536434" y="1742759"/>
          <a:ext cx="10982465" cy="4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54" tIns="49154" rIns="49154" bIns="49154" numCol="1" spcCol="1270" anchor="ctr" anchorCtr="0">
          <a:noAutofit/>
        </a:bodyPr>
        <a:lstStyle/>
        <a:p>
          <a:pPr marL="0" lvl="0" indent="0" algn="l" defTabSz="666750">
            <a:lnSpc>
              <a:spcPct val="90000"/>
            </a:lnSpc>
            <a:spcBef>
              <a:spcPct val="0"/>
            </a:spcBef>
            <a:spcAft>
              <a:spcPct val="35000"/>
            </a:spcAft>
            <a:buNone/>
          </a:pPr>
          <a:r>
            <a:rPr lang="en-GB" sz="1500" kern="1200" baseline="0"/>
            <a:t>For determining value of one class of equity, based on the value of another</a:t>
          </a:r>
          <a:endParaRPr lang="en-US" sz="1500" kern="1200"/>
        </a:p>
      </dsp:txBody>
      <dsp:txXfrm>
        <a:off x="536434" y="1742759"/>
        <a:ext cx="10982465" cy="464445"/>
      </dsp:txXfrm>
    </dsp:sp>
    <dsp:sp modelId="{63DB9CAF-EA68-49D1-B576-4894D6C599E0}">
      <dsp:nvSpPr>
        <dsp:cNvPr id="0" name=""/>
        <dsp:cNvSpPr/>
      </dsp:nvSpPr>
      <dsp:spPr>
        <a:xfrm>
          <a:off x="0" y="2323316"/>
          <a:ext cx="11518900" cy="46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768B5-11E1-4AD0-9BAC-274531E0A818}">
      <dsp:nvSpPr>
        <dsp:cNvPr id="0" name=""/>
        <dsp:cNvSpPr/>
      </dsp:nvSpPr>
      <dsp:spPr>
        <a:xfrm>
          <a:off x="140494" y="2427816"/>
          <a:ext cx="255444" cy="2554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FD6A9-89DD-4145-9D6F-F854F3DDEB6F}">
      <dsp:nvSpPr>
        <dsp:cNvPr id="0" name=""/>
        <dsp:cNvSpPr/>
      </dsp:nvSpPr>
      <dsp:spPr>
        <a:xfrm>
          <a:off x="536434" y="2323316"/>
          <a:ext cx="10982465" cy="4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54" tIns="49154" rIns="49154" bIns="49154" numCol="1" spcCol="1270" anchor="ctr" anchorCtr="0">
          <a:noAutofit/>
        </a:bodyPr>
        <a:lstStyle/>
        <a:p>
          <a:pPr marL="0" lvl="0" indent="0" algn="l" defTabSz="666750">
            <a:lnSpc>
              <a:spcPct val="90000"/>
            </a:lnSpc>
            <a:spcBef>
              <a:spcPct val="0"/>
            </a:spcBef>
            <a:spcAft>
              <a:spcPct val="35000"/>
            </a:spcAft>
            <a:buNone/>
          </a:pPr>
          <a:r>
            <a:rPr lang="en-GB" sz="1500" kern="1200" baseline="0"/>
            <a:t>Valuation of shares which do not participate at the current value  - cheap stocks (USA) and growth stocks (UK and Europe)</a:t>
          </a:r>
          <a:endParaRPr lang="en-US" sz="1500" kern="1200"/>
        </a:p>
      </dsp:txBody>
      <dsp:txXfrm>
        <a:off x="536434" y="2323316"/>
        <a:ext cx="10982465" cy="464445"/>
      </dsp:txXfrm>
    </dsp:sp>
    <dsp:sp modelId="{639CA407-8D05-4756-94AE-A54EF3CDD170}">
      <dsp:nvSpPr>
        <dsp:cNvPr id="0" name=""/>
        <dsp:cNvSpPr/>
      </dsp:nvSpPr>
      <dsp:spPr>
        <a:xfrm>
          <a:off x="0" y="2903872"/>
          <a:ext cx="11518900" cy="46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2EDC0-9ABA-4787-A438-77485C49C941}">
      <dsp:nvSpPr>
        <dsp:cNvPr id="0" name=""/>
        <dsp:cNvSpPr/>
      </dsp:nvSpPr>
      <dsp:spPr>
        <a:xfrm>
          <a:off x="140494" y="3008372"/>
          <a:ext cx="255444" cy="2554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B79FE-5FDC-4190-8874-891073CBF3A6}">
      <dsp:nvSpPr>
        <dsp:cNvPr id="0" name=""/>
        <dsp:cNvSpPr/>
      </dsp:nvSpPr>
      <dsp:spPr>
        <a:xfrm>
          <a:off x="536434" y="2903872"/>
          <a:ext cx="10982465" cy="4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154" tIns="49154" rIns="49154" bIns="49154" numCol="1" spcCol="1270" anchor="ctr" anchorCtr="0">
          <a:noAutofit/>
        </a:bodyPr>
        <a:lstStyle/>
        <a:p>
          <a:pPr marL="0" lvl="0" indent="0" algn="l" defTabSz="666750">
            <a:lnSpc>
              <a:spcPct val="90000"/>
            </a:lnSpc>
            <a:spcBef>
              <a:spcPct val="0"/>
            </a:spcBef>
            <a:spcAft>
              <a:spcPct val="35000"/>
            </a:spcAft>
            <a:buNone/>
          </a:pPr>
          <a:r>
            <a:rPr lang="en-GB" sz="1500" kern="1200" baseline="0" dirty="0"/>
            <a:t>Valuation of convertible loans</a:t>
          </a:r>
          <a:endParaRPr lang="en-US" sz="1500" kern="1200" dirty="0"/>
        </a:p>
      </dsp:txBody>
      <dsp:txXfrm>
        <a:off x="536434" y="2903872"/>
        <a:ext cx="10982465" cy="4644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C0E82-11C5-4C01-AB67-FB087C9B6D4D}">
      <dsp:nvSpPr>
        <dsp:cNvPr id="0" name=""/>
        <dsp:cNvSpPr/>
      </dsp:nvSpPr>
      <dsp:spPr>
        <a:xfrm>
          <a:off x="4983274" y="642"/>
          <a:ext cx="1552351" cy="1552351"/>
        </a:xfrm>
        <a:prstGeom prst="downArrow">
          <a:avLst>
            <a:gd name="adj1" fmla="val 50000"/>
            <a:gd name="adj2" fmla="val 35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baseline="0" dirty="0"/>
            <a:t>The Language of Options</a:t>
          </a:r>
          <a:endParaRPr lang="en-US" sz="1000" kern="1200" dirty="0"/>
        </a:p>
      </dsp:txBody>
      <dsp:txXfrm>
        <a:off x="5371362" y="642"/>
        <a:ext cx="776175" cy="1280690"/>
      </dsp:txXfrm>
    </dsp:sp>
    <dsp:sp modelId="{73BA21ED-9B15-4813-9AAD-EB080EBCBAEA}">
      <dsp:nvSpPr>
        <dsp:cNvPr id="0" name=""/>
        <dsp:cNvSpPr/>
      </dsp:nvSpPr>
      <dsp:spPr>
        <a:xfrm rot="5400000">
          <a:off x="6154318" y="1171686"/>
          <a:ext cx="1552351" cy="1552351"/>
        </a:xfrm>
        <a:prstGeom prst="downArrow">
          <a:avLst>
            <a:gd name="adj1" fmla="val 50000"/>
            <a:gd name="adj2" fmla="val 35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baseline="0"/>
            <a:t>An option is a choice: </a:t>
          </a:r>
          <a:endParaRPr lang="en-US" sz="1000" kern="1200"/>
        </a:p>
      </dsp:txBody>
      <dsp:txXfrm rot="-5400000">
        <a:off x="6425980" y="1559774"/>
        <a:ext cx="1280690" cy="776175"/>
      </dsp:txXfrm>
    </dsp:sp>
    <dsp:sp modelId="{90A485AD-8366-4131-9736-97DFE67E9136}">
      <dsp:nvSpPr>
        <dsp:cNvPr id="0" name=""/>
        <dsp:cNvSpPr/>
      </dsp:nvSpPr>
      <dsp:spPr>
        <a:xfrm rot="10800000">
          <a:off x="4983274" y="2342730"/>
          <a:ext cx="1552351" cy="1552351"/>
        </a:xfrm>
        <a:prstGeom prst="downArrow">
          <a:avLst>
            <a:gd name="adj1" fmla="val 50000"/>
            <a:gd name="adj2" fmla="val 35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baseline="0"/>
            <a:t>A call option is a right to buy at a set price in the future</a:t>
          </a:r>
          <a:endParaRPr lang="en-US" sz="1000" kern="1200"/>
        </a:p>
      </dsp:txBody>
      <dsp:txXfrm rot="10800000">
        <a:off x="5371362" y="2614391"/>
        <a:ext cx="776175" cy="1280690"/>
      </dsp:txXfrm>
    </dsp:sp>
    <dsp:sp modelId="{320DCE57-236F-4C35-81F3-B6BC0279BFBA}">
      <dsp:nvSpPr>
        <dsp:cNvPr id="0" name=""/>
        <dsp:cNvSpPr/>
      </dsp:nvSpPr>
      <dsp:spPr>
        <a:xfrm rot="16200000">
          <a:off x="3812230" y="1165151"/>
          <a:ext cx="1552351" cy="1565422"/>
        </a:xfrm>
        <a:prstGeom prst="downArrow">
          <a:avLst>
            <a:gd name="adj1" fmla="val 50000"/>
            <a:gd name="adj2" fmla="val 35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baseline="0" dirty="0"/>
            <a:t>A put option is a right to sell at a set price in the future</a:t>
          </a:r>
          <a:endParaRPr lang="en-US" sz="1000" kern="1200" dirty="0"/>
        </a:p>
      </dsp:txBody>
      <dsp:txXfrm rot="5400000">
        <a:off x="3805695" y="1559775"/>
        <a:ext cx="1293761" cy="7761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32694-1BDD-48CA-81E3-235168CE9F92}">
      <dsp:nvSpPr>
        <dsp:cNvPr id="0" name=""/>
        <dsp:cNvSpPr/>
      </dsp:nvSpPr>
      <dsp:spPr>
        <a:xfrm>
          <a:off x="0" y="408"/>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8B8E4-D0A5-4646-A01E-C31B9E514BD3}">
      <dsp:nvSpPr>
        <dsp:cNvPr id="0" name=""/>
        <dsp:cNvSpPr/>
      </dsp:nvSpPr>
      <dsp:spPr>
        <a:xfrm>
          <a:off x="103785" y="77604"/>
          <a:ext cx="188700" cy="1887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94E63-E2A9-40B8-A5A0-3267F2DED2A7}">
      <dsp:nvSpPr>
        <dsp:cNvPr id="0" name=""/>
        <dsp:cNvSpPr/>
      </dsp:nvSpPr>
      <dsp:spPr>
        <a:xfrm>
          <a:off x="396271" y="408"/>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Inputs into Black Scholes</a:t>
          </a:r>
          <a:endParaRPr lang="en-US" sz="1600" kern="1200"/>
        </a:p>
      </dsp:txBody>
      <dsp:txXfrm>
        <a:off x="396271" y="408"/>
        <a:ext cx="11122628" cy="343091"/>
      </dsp:txXfrm>
    </dsp:sp>
    <dsp:sp modelId="{F7FDF78F-9911-49E2-AEFD-33FA08922BE8}">
      <dsp:nvSpPr>
        <dsp:cNvPr id="0" name=""/>
        <dsp:cNvSpPr/>
      </dsp:nvSpPr>
      <dsp:spPr>
        <a:xfrm>
          <a:off x="0" y="429273"/>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5FB76-C34B-46BB-A5E6-BC28C55584AC}">
      <dsp:nvSpPr>
        <dsp:cNvPr id="0" name=""/>
        <dsp:cNvSpPr/>
      </dsp:nvSpPr>
      <dsp:spPr>
        <a:xfrm>
          <a:off x="103785" y="506468"/>
          <a:ext cx="188700" cy="1887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70439C-7519-4DFB-892E-06CBDBA01EE0}">
      <dsp:nvSpPr>
        <dsp:cNvPr id="0" name=""/>
        <dsp:cNvSpPr/>
      </dsp:nvSpPr>
      <dsp:spPr>
        <a:xfrm>
          <a:off x="396271" y="429273"/>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The stock price – S</a:t>
          </a:r>
          <a:endParaRPr lang="en-US" sz="1600" kern="1200"/>
        </a:p>
      </dsp:txBody>
      <dsp:txXfrm>
        <a:off x="396271" y="429273"/>
        <a:ext cx="11122628" cy="343091"/>
      </dsp:txXfrm>
    </dsp:sp>
    <dsp:sp modelId="{CDD739FA-F2F3-4FD2-BBDC-3B022973788C}">
      <dsp:nvSpPr>
        <dsp:cNvPr id="0" name=""/>
        <dsp:cNvSpPr/>
      </dsp:nvSpPr>
      <dsp:spPr>
        <a:xfrm>
          <a:off x="0" y="858137"/>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4D93F-B895-4B7E-B2BF-1BED241CB538}">
      <dsp:nvSpPr>
        <dsp:cNvPr id="0" name=""/>
        <dsp:cNvSpPr/>
      </dsp:nvSpPr>
      <dsp:spPr>
        <a:xfrm>
          <a:off x="103785" y="935333"/>
          <a:ext cx="188700" cy="1887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99E42-79A5-4548-8C0A-215BD071D28E}">
      <dsp:nvSpPr>
        <dsp:cNvPr id="0" name=""/>
        <dsp:cNvSpPr/>
      </dsp:nvSpPr>
      <dsp:spPr>
        <a:xfrm>
          <a:off x="396271" y="858137"/>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The strike price – K</a:t>
          </a:r>
          <a:endParaRPr lang="en-US" sz="1600" kern="1200" dirty="0"/>
        </a:p>
      </dsp:txBody>
      <dsp:txXfrm>
        <a:off x="396271" y="858137"/>
        <a:ext cx="11122628" cy="343091"/>
      </dsp:txXfrm>
    </dsp:sp>
    <dsp:sp modelId="{4E80E51A-D35F-4D64-90A1-FBB44EE84EA8}">
      <dsp:nvSpPr>
        <dsp:cNvPr id="0" name=""/>
        <dsp:cNvSpPr/>
      </dsp:nvSpPr>
      <dsp:spPr>
        <a:xfrm>
          <a:off x="0" y="1287002"/>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E311F-96E4-4644-97CD-D57CB4F65EBF}">
      <dsp:nvSpPr>
        <dsp:cNvPr id="0" name=""/>
        <dsp:cNvSpPr/>
      </dsp:nvSpPr>
      <dsp:spPr>
        <a:xfrm>
          <a:off x="103785" y="1364198"/>
          <a:ext cx="188700" cy="188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64E30-7C6A-411F-8656-5045DE88FA4B}">
      <dsp:nvSpPr>
        <dsp:cNvPr id="0" name=""/>
        <dsp:cNvSpPr/>
      </dsp:nvSpPr>
      <dsp:spPr>
        <a:xfrm>
          <a:off x="396271" y="1287002"/>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US" sz="1600" kern="1200"/>
            <a:t>Time period to exercise – t </a:t>
          </a:r>
          <a:endParaRPr lang="en-US" sz="1600" kern="1200" dirty="0"/>
        </a:p>
      </dsp:txBody>
      <dsp:txXfrm>
        <a:off x="396271" y="1287002"/>
        <a:ext cx="11122628" cy="343091"/>
      </dsp:txXfrm>
    </dsp:sp>
    <dsp:sp modelId="{5B205B8F-ECC2-4913-B70A-4B1658601758}">
      <dsp:nvSpPr>
        <dsp:cNvPr id="0" name=""/>
        <dsp:cNvSpPr/>
      </dsp:nvSpPr>
      <dsp:spPr>
        <a:xfrm>
          <a:off x="0" y="1715867"/>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E4A7B-559C-4FAE-A278-0443231D4FAB}">
      <dsp:nvSpPr>
        <dsp:cNvPr id="0" name=""/>
        <dsp:cNvSpPr/>
      </dsp:nvSpPr>
      <dsp:spPr>
        <a:xfrm>
          <a:off x="103785" y="1793063"/>
          <a:ext cx="188700" cy="188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30E17-2664-4B11-98CC-4980CB136775}">
      <dsp:nvSpPr>
        <dsp:cNvPr id="0" name=""/>
        <dsp:cNvSpPr/>
      </dsp:nvSpPr>
      <dsp:spPr>
        <a:xfrm>
          <a:off x="396271" y="1715867"/>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Risk-free rate – r</a:t>
          </a:r>
          <a:endParaRPr lang="en-US" sz="1600" kern="1200"/>
        </a:p>
      </dsp:txBody>
      <dsp:txXfrm>
        <a:off x="396271" y="1715867"/>
        <a:ext cx="11122628" cy="343091"/>
      </dsp:txXfrm>
    </dsp:sp>
    <dsp:sp modelId="{2D47E44D-8785-4C9C-843D-735FD466287B}">
      <dsp:nvSpPr>
        <dsp:cNvPr id="0" name=""/>
        <dsp:cNvSpPr/>
      </dsp:nvSpPr>
      <dsp:spPr>
        <a:xfrm>
          <a:off x="0" y="2144732"/>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88E01-1F7D-42B7-885D-97AD88B2F743}">
      <dsp:nvSpPr>
        <dsp:cNvPr id="0" name=""/>
        <dsp:cNvSpPr/>
      </dsp:nvSpPr>
      <dsp:spPr>
        <a:xfrm>
          <a:off x="103785" y="2221927"/>
          <a:ext cx="188700" cy="1887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B28E3-A7E5-41E3-A448-CFFAB7C08F8F}">
      <dsp:nvSpPr>
        <dsp:cNvPr id="0" name=""/>
        <dsp:cNvSpPr/>
      </dsp:nvSpPr>
      <dsp:spPr>
        <a:xfrm>
          <a:off x="396271" y="2144732"/>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Volatility of underlying stock – the Greek letter sigma </a:t>
          </a:r>
          <a:r>
            <a:rPr lang="el-GR" sz="1600" kern="1200"/>
            <a:t>(“σ”)</a:t>
          </a:r>
          <a:endParaRPr lang="en-US" sz="1600" kern="1200"/>
        </a:p>
      </dsp:txBody>
      <dsp:txXfrm>
        <a:off x="396271" y="2144732"/>
        <a:ext cx="11122628" cy="343091"/>
      </dsp:txXfrm>
    </dsp:sp>
    <dsp:sp modelId="{93525609-EF13-48EE-A556-638B371B17C0}">
      <dsp:nvSpPr>
        <dsp:cNvPr id="0" name=""/>
        <dsp:cNvSpPr/>
      </dsp:nvSpPr>
      <dsp:spPr>
        <a:xfrm>
          <a:off x="0" y="2573596"/>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C121E-FCAE-4755-8D18-C77F08F0B35F}">
      <dsp:nvSpPr>
        <dsp:cNvPr id="0" name=""/>
        <dsp:cNvSpPr/>
      </dsp:nvSpPr>
      <dsp:spPr>
        <a:xfrm>
          <a:off x="103785" y="2650792"/>
          <a:ext cx="188700" cy="1887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4E3E45-8EB9-4838-82FC-D99E444DAFFC}">
      <dsp:nvSpPr>
        <dsp:cNvPr id="0" name=""/>
        <dsp:cNvSpPr/>
      </dsp:nvSpPr>
      <dsp:spPr>
        <a:xfrm>
          <a:off x="396271" y="2573596"/>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Rate of continuously compounded dividend – q</a:t>
          </a:r>
          <a:endParaRPr lang="en-US" sz="1600" kern="1200"/>
        </a:p>
      </dsp:txBody>
      <dsp:txXfrm>
        <a:off x="396271" y="2573596"/>
        <a:ext cx="11122628" cy="343091"/>
      </dsp:txXfrm>
    </dsp:sp>
    <dsp:sp modelId="{B8D00816-38BD-4F88-BC9F-EB4E7443DE68}">
      <dsp:nvSpPr>
        <dsp:cNvPr id="0" name=""/>
        <dsp:cNvSpPr/>
      </dsp:nvSpPr>
      <dsp:spPr>
        <a:xfrm>
          <a:off x="0" y="3002461"/>
          <a:ext cx="11518900" cy="3430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00DE3-243B-4A59-875B-F411B4B8850B}">
      <dsp:nvSpPr>
        <dsp:cNvPr id="0" name=""/>
        <dsp:cNvSpPr/>
      </dsp:nvSpPr>
      <dsp:spPr>
        <a:xfrm>
          <a:off x="103785" y="3079657"/>
          <a:ext cx="188700" cy="1887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D4EEFB-32A8-46E3-8C9F-32D56B528C40}">
      <dsp:nvSpPr>
        <dsp:cNvPr id="0" name=""/>
        <dsp:cNvSpPr/>
      </dsp:nvSpPr>
      <dsp:spPr>
        <a:xfrm>
          <a:off x="396271" y="3002461"/>
          <a:ext cx="11122628" cy="3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 tIns="36311" rIns="36311" bIns="36311" numCol="1" spcCol="1270" anchor="ctr" anchorCtr="0">
          <a:noAutofit/>
        </a:bodyPr>
        <a:lstStyle/>
        <a:p>
          <a:pPr marL="0" lvl="0" indent="0" algn="l" defTabSz="711200">
            <a:lnSpc>
              <a:spcPct val="100000"/>
            </a:lnSpc>
            <a:spcBef>
              <a:spcPct val="0"/>
            </a:spcBef>
            <a:spcAft>
              <a:spcPct val="35000"/>
            </a:spcAft>
            <a:buNone/>
          </a:pPr>
          <a:r>
            <a:rPr lang="en-GB" sz="1600" kern="1200"/>
            <a:t>An option is a derivative – value derived from another instrument. That instrument is known as “the underlying ”.</a:t>
          </a:r>
          <a:endParaRPr lang="en-US" sz="1600" kern="1200" dirty="0"/>
        </a:p>
      </dsp:txBody>
      <dsp:txXfrm>
        <a:off x="396271" y="3002461"/>
        <a:ext cx="11122628" cy="3430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78B4-D567-46BF-849A-004F8107CE00}">
      <dsp:nvSpPr>
        <dsp:cNvPr id="0" name=""/>
        <dsp:cNvSpPr/>
      </dsp:nvSpPr>
      <dsp:spPr>
        <a:xfrm>
          <a:off x="0" y="20228"/>
          <a:ext cx="11518900" cy="75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baseline="0"/>
            <a:t>The Binomial Lattice:</a:t>
          </a:r>
          <a:endParaRPr lang="en-US" sz="3000" kern="1200"/>
        </a:p>
      </dsp:txBody>
      <dsp:txXfrm>
        <a:off x="36839" y="57067"/>
        <a:ext cx="11445222" cy="680971"/>
      </dsp:txXfrm>
    </dsp:sp>
    <dsp:sp modelId="{8B8A6022-84EC-4D4B-A0F1-685A95F6148B}">
      <dsp:nvSpPr>
        <dsp:cNvPr id="0" name=""/>
        <dsp:cNvSpPr/>
      </dsp:nvSpPr>
      <dsp:spPr>
        <a:xfrm>
          <a:off x="0" y="774878"/>
          <a:ext cx="115189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2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baseline="0" dirty="0"/>
            <a:t>Used for valuation of American Options (if company is paying dividends) and for convertible loan notes</a:t>
          </a:r>
          <a:endParaRPr lang="en-US" sz="2300" kern="1200" dirty="0"/>
        </a:p>
        <a:p>
          <a:pPr marL="228600" lvl="1" indent="-228600" algn="l" defTabSz="1022350">
            <a:lnSpc>
              <a:spcPct val="90000"/>
            </a:lnSpc>
            <a:spcBef>
              <a:spcPct val="0"/>
            </a:spcBef>
            <a:spcAft>
              <a:spcPct val="20000"/>
            </a:spcAft>
            <a:buChar char="•"/>
          </a:pPr>
          <a:r>
            <a:rPr lang="en-GB" sz="2300" kern="1200" baseline="0"/>
            <a:t>A glimpse into the inner workings of BSOPM</a:t>
          </a:r>
          <a:endParaRPr lang="en-US" sz="2300" kern="1200"/>
        </a:p>
        <a:p>
          <a:pPr marL="228600" lvl="1" indent="-228600" algn="l" defTabSz="1022350">
            <a:lnSpc>
              <a:spcPct val="90000"/>
            </a:lnSpc>
            <a:spcBef>
              <a:spcPct val="0"/>
            </a:spcBef>
            <a:spcAft>
              <a:spcPct val="20000"/>
            </a:spcAft>
            <a:buChar char="•"/>
          </a:pPr>
          <a:r>
            <a:rPr lang="en-GB" sz="2300" kern="1200" baseline="0"/>
            <a:t>Start with share price</a:t>
          </a:r>
          <a:endParaRPr lang="en-US" sz="2300" kern="1200"/>
        </a:p>
        <a:p>
          <a:pPr marL="228600" lvl="1" indent="-228600" algn="l" defTabSz="1022350">
            <a:lnSpc>
              <a:spcPct val="90000"/>
            </a:lnSpc>
            <a:spcBef>
              <a:spcPct val="0"/>
            </a:spcBef>
            <a:spcAft>
              <a:spcPct val="20000"/>
            </a:spcAft>
            <a:buChar char="•"/>
          </a:pPr>
          <a:r>
            <a:rPr lang="en-GB" sz="2300" kern="1200" baseline="0" dirty="0"/>
            <a:t>Price moves up or down on each step </a:t>
          </a:r>
          <a:endParaRPr lang="en-US" sz="2300" kern="1200" dirty="0"/>
        </a:p>
        <a:p>
          <a:pPr marL="228600" lvl="1" indent="-228600" algn="l" defTabSz="1022350">
            <a:lnSpc>
              <a:spcPct val="90000"/>
            </a:lnSpc>
            <a:spcBef>
              <a:spcPct val="0"/>
            </a:spcBef>
            <a:spcAft>
              <a:spcPct val="20000"/>
            </a:spcAft>
            <a:buChar char="•"/>
          </a:pPr>
          <a:r>
            <a:rPr lang="en-US" sz="2300" kern="1200" dirty="0"/>
            <a:t>In  the example there are ten steps</a:t>
          </a:r>
        </a:p>
      </dsp:txBody>
      <dsp:txXfrm>
        <a:off x="0" y="774878"/>
        <a:ext cx="11518900" cy="24219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24D1E-7B38-4AD2-BD66-B56BC193C65B}">
      <dsp:nvSpPr>
        <dsp:cNvPr id="0" name=""/>
        <dsp:cNvSpPr/>
      </dsp:nvSpPr>
      <dsp:spPr>
        <a:xfrm>
          <a:off x="0" y="810535"/>
          <a:ext cx="4748334" cy="45279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 = exponential number 2.71828…</a:t>
          </a:r>
          <a:endParaRPr lang="en-US" sz="1800" kern="1200"/>
        </a:p>
      </dsp:txBody>
      <dsp:txXfrm>
        <a:off x="22103" y="832638"/>
        <a:ext cx="4704128" cy="408584"/>
      </dsp:txXfrm>
    </dsp:sp>
    <dsp:sp modelId="{D978E2EF-069B-473C-8B95-935032223601}">
      <dsp:nvSpPr>
        <dsp:cNvPr id="0" name=""/>
        <dsp:cNvSpPr/>
      </dsp:nvSpPr>
      <dsp:spPr>
        <a:xfrm>
          <a:off x="0" y="1315165"/>
          <a:ext cx="4748334" cy="45279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σ = sigma = volatility</a:t>
          </a:r>
          <a:endParaRPr lang="en-US" sz="1800" kern="1200"/>
        </a:p>
      </dsp:txBody>
      <dsp:txXfrm>
        <a:off x="22103" y="1337268"/>
        <a:ext cx="4704128" cy="408584"/>
      </dsp:txXfrm>
    </dsp:sp>
    <dsp:sp modelId="{7AC9A436-AD44-466D-B313-E7430F7D623B}">
      <dsp:nvSpPr>
        <dsp:cNvPr id="0" name=""/>
        <dsp:cNvSpPr/>
      </dsp:nvSpPr>
      <dsp:spPr>
        <a:xfrm>
          <a:off x="0" y="1819795"/>
          <a:ext cx="4748334" cy="45279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 = time period in years</a:t>
          </a:r>
          <a:endParaRPr lang="en-US" sz="1800" kern="1200"/>
        </a:p>
      </dsp:txBody>
      <dsp:txXfrm>
        <a:off x="22103" y="1841898"/>
        <a:ext cx="4704128" cy="408584"/>
      </dsp:txXfrm>
    </dsp:sp>
    <dsp:sp modelId="{38526E90-AFCA-4B00-8112-3E18BDA48B4B}">
      <dsp:nvSpPr>
        <dsp:cNvPr id="0" name=""/>
        <dsp:cNvSpPr/>
      </dsp:nvSpPr>
      <dsp:spPr>
        <a:xfrm>
          <a:off x="0" y="2324425"/>
          <a:ext cx="4748334" cy="45279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n = number of steps in binomial expansion</a:t>
          </a:r>
          <a:endParaRPr lang="en-US" sz="1800" kern="1200" dirty="0"/>
        </a:p>
      </dsp:txBody>
      <dsp:txXfrm>
        <a:off x="22103" y="2346528"/>
        <a:ext cx="4704128" cy="408584"/>
      </dsp:txXfrm>
    </dsp:sp>
    <dsp:sp modelId="{E4E40D49-8CF9-4069-BDBF-692B5B630C96}">
      <dsp:nvSpPr>
        <dsp:cNvPr id="0" name=""/>
        <dsp:cNvSpPr/>
      </dsp:nvSpPr>
      <dsp:spPr>
        <a:xfrm>
          <a:off x="0" y="2829055"/>
          <a:ext cx="4748334" cy="45279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 = risk-free rate of interest for period t</a:t>
          </a:r>
          <a:endParaRPr lang="en-US" sz="1800" kern="1200" dirty="0"/>
        </a:p>
      </dsp:txBody>
      <dsp:txXfrm>
        <a:off x="22103" y="2851158"/>
        <a:ext cx="4704128" cy="4085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1647C-8C4A-4EB2-A4F7-0969A4EE9D45}">
      <dsp:nvSpPr>
        <dsp:cNvPr id="0" name=""/>
        <dsp:cNvSpPr/>
      </dsp:nvSpPr>
      <dsp:spPr>
        <a:xfrm>
          <a:off x="0" y="9310"/>
          <a:ext cx="4104000" cy="968760"/>
        </a:xfrm>
        <a:prstGeom prst="roundRect">
          <a:avLst/>
        </a:prstGeom>
        <a:solidFill>
          <a:srgbClr val="002C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Comparing Black Scholes with Binomial Lattice:</a:t>
          </a:r>
          <a:endParaRPr lang="en-US" sz="2300" kern="1200"/>
        </a:p>
      </dsp:txBody>
      <dsp:txXfrm>
        <a:off x="47291" y="56601"/>
        <a:ext cx="4009418" cy="874178"/>
      </dsp:txXfrm>
    </dsp:sp>
    <dsp:sp modelId="{7BEB55C3-BFBE-4CAE-943B-FE466F709F5B}">
      <dsp:nvSpPr>
        <dsp:cNvPr id="0" name=""/>
        <dsp:cNvSpPr/>
      </dsp:nvSpPr>
      <dsp:spPr>
        <a:xfrm>
          <a:off x="0" y="1044310"/>
          <a:ext cx="4104000" cy="968760"/>
        </a:xfrm>
        <a:prstGeom prst="roundRect">
          <a:avLst/>
        </a:prstGeom>
        <a:solidFill>
          <a:srgbClr val="002C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Black Scholes £2,955,000</a:t>
          </a:r>
          <a:endParaRPr lang="en-US" sz="2300" kern="1200"/>
        </a:p>
      </dsp:txBody>
      <dsp:txXfrm>
        <a:off x="47291" y="1091601"/>
        <a:ext cx="4009418" cy="874178"/>
      </dsp:txXfrm>
    </dsp:sp>
    <dsp:sp modelId="{57FAE4CC-0FAF-4B98-AB6B-8C26F74C5992}">
      <dsp:nvSpPr>
        <dsp:cNvPr id="0" name=""/>
        <dsp:cNvSpPr/>
      </dsp:nvSpPr>
      <dsp:spPr>
        <a:xfrm>
          <a:off x="0" y="2079310"/>
          <a:ext cx="4104000" cy="968760"/>
        </a:xfrm>
        <a:prstGeom prst="roundRect">
          <a:avLst/>
        </a:prstGeom>
        <a:solidFill>
          <a:srgbClr val="002C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Binomial Model (10 steps): £2,970,000</a:t>
          </a:r>
          <a:endParaRPr lang="en-US" sz="2300" kern="1200" dirty="0"/>
        </a:p>
      </dsp:txBody>
      <dsp:txXfrm>
        <a:off x="47291" y="2126601"/>
        <a:ext cx="4009418" cy="874178"/>
      </dsp:txXfrm>
    </dsp:sp>
    <dsp:sp modelId="{CDD97ECD-8311-4554-8D01-17B7A4628ABF}">
      <dsp:nvSpPr>
        <dsp:cNvPr id="0" name=""/>
        <dsp:cNvSpPr/>
      </dsp:nvSpPr>
      <dsp:spPr>
        <a:xfrm>
          <a:off x="0" y="3114310"/>
          <a:ext cx="4104000" cy="968760"/>
        </a:xfrm>
        <a:prstGeom prst="roundRect">
          <a:avLst/>
        </a:prstGeom>
        <a:solidFill>
          <a:srgbClr val="002C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99.5% </a:t>
          </a:r>
        </a:p>
      </dsp:txBody>
      <dsp:txXfrm>
        <a:off x="47291" y="3161601"/>
        <a:ext cx="4009418" cy="874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CD78D-B4B4-4597-8ABE-44FD7008DAAA}">
      <dsp:nvSpPr>
        <dsp:cNvPr id="0" name=""/>
        <dsp:cNvSpPr/>
      </dsp:nvSpPr>
      <dsp:spPr>
        <a:xfrm>
          <a:off x="0" y="79712"/>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What is goodwill?</a:t>
          </a:r>
        </a:p>
      </dsp:txBody>
      <dsp:txXfrm>
        <a:off x="22103" y="101815"/>
        <a:ext cx="5427794" cy="408584"/>
      </dsp:txXfrm>
    </dsp:sp>
    <dsp:sp modelId="{1B85374D-4C4F-4B83-B4EA-2730BA843C53}">
      <dsp:nvSpPr>
        <dsp:cNvPr id="0" name=""/>
        <dsp:cNvSpPr/>
      </dsp:nvSpPr>
      <dsp:spPr>
        <a:xfrm>
          <a:off x="0" y="584343"/>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Treatment of Overdue tax</a:t>
          </a:r>
        </a:p>
      </dsp:txBody>
      <dsp:txXfrm>
        <a:off x="22103" y="606446"/>
        <a:ext cx="5427794" cy="408584"/>
      </dsp:txXfrm>
    </dsp:sp>
    <dsp:sp modelId="{1EA33AED-E4E6-4505-BDE9-80874EA77A3F}">
      <dsp:nvSpPr>
        <dsp:cNvPr id="0" name=""/>
        <dsp:cNvSpPr/>
      </dsp:nvSpPr>
      <dsp:spPr>
        <a:xfrm>
          <a:off x="0" y="1088973"/>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Valuing Voting Shares</a:t>
          </a:r>
        </a:p>
      </dsp:txBody>
      <dsp:txXfrm>
        <a:off x="22103" y="1111076"/>
        <a:ext cx="5427794" cy="408584"/>
      </dsp:txXfrm>
    </dsp:sp>
    <dsp:sp modelId="{8E92C8BA-760F-452C-B4DC-6CAF1B8A88B2}">
      <dsp:nvSpPr>
        <dsp:cNvPr id="0" name=""/>
        <dsp:cNvSpPr/>
      </dsp:nvSpPr>
      <dsp:spPr>
        <a:xfrm>
          <a:off x="0" y="1593603"/>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Deferred consideration and value</a:t>
          </a:r>
        </a:p>
      </dsp:txBody>
      <dsp:txXfrm>
        <a:off x="22103" y="1615706"/>
        <a:ext cx="5427794" cy="408584"/>
      </dsp:txXfrm>
    </dsp:sp>
    <dsp:sp modelId="{9FB5B2E5-8BD8-4B38-BFFE-518466DCEAD7}">
      <dsp:nvSpPr>
        <dsp:cNvPr id="0" name=""/>
        <dsp:cNvSpPr/>
      </dsp:nvSpPr>
      <dsp:spPr>
        <a:xfrm>
          <a:off x="0" y="2098233"/>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International Valuation Standards </a:t>
          </a:r>
        </a:p>
      </dsp:txBody>
      <dsp:txXfrm>
        <a:off x="22103" y="2120336"/>
        <a:ext cx="5427794" cy="408584"/>
      </dsp:txXfrm>
    </dsp:sp>
    <dsp:sp modelId="{563FCCEF-7371-48B7-ACE8-3A8C554C2832}">
      <dsp:nvSpPr>
        <dsp:cNvPr id="0" name=""/>
        <dsp:cNvSpPr/>
      </dsp:nvSpPr>
      <dsp:spPr>
        <a:xfrm>
          <a:off x="0" y="2585035"/>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 Shareholder Disputes</a:t>
          </a:r>
          <a:endParaRPr lang="en-US" sz="1800" kern="1200" dirty="0"/>
        </a:p>
      </dsp:txBody>
      <dsp:txXfrm>
        <a:off x="22103" y="2607138"/>
        <a:ext cx="5427794" cy="408584"/>
      </dsp:txXfrm>
    </dsp:sp>
    <dsp:sp modelId="{CBEBC6E7-79FA-490E-844B-FE935BBF4758}">
      <dsp:nvSpPr>
        <dsp:cNvPr id="0" name=""/>
        <dsp:cNvSpPr/>
      </dsp:nvSpPr>
      <dsp:spPr>
        <a:xfrm>
          <a:off x="0" y="3140544"/>
          <a:ext cx="5472000" cy="452790"/>
        </a:xfrm>
        <a:prstGeom prst="roundRect">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Growth shares </a:t>
          </a:r>
          <a:endParaRPr lang="en-US" sz="1800" kern="1200" dirty="0"/>
        </a:p>
      </dsp:txBody>
      <dsp:txXfrm>
        <a:off x="22103" y="3162647"/>
        <a:ext cx="5427794" cy="4085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E2C4F-E029-4B9E-A222-7107DA8245D1}">
      <dsp:nvSpPr>
        <dsp:cNvPr id="0" name=""/>
        <dsp:cNvSpPr/>
      </dsp:nvSpPr>
      <dsp:spPr>
        <a:xfrm>
          <a:off x="0" y="0"/>
          <a:ext cx="3283200" cy="900323"/>
        </a:xfrm>
        <a:prstGeom prst="roundRect">
          <a:avLst>
            <a:gd name="adj" fmla="val 10000"/>
          </a:avLst>
        </a:prstGeom>
        <a:solidFill>
          <a:srgbClr val="FF97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Theoretical Underpinnings</a:t>
          </a:r>
          <a:endParaRPr lang="en-US" sz="1600" kern="1200"/>
        </a:p>
      </dsp:txBody>
      <dsp:txXfrm>
        <a:off x="26370" y="26370"/>
        <a:ext cx="2235602" cy="847583"/>
      </dsp:txXfrm>
    </dsp:sp>
    <dsp:sp modelId="{2B4F7936-FF43-48BF-8332-531FE2DA5BBF}">
      <dsp:nvSpPr>
        <dsp:cNvPr id="0" name=""/>
        <dsp:cNvSpPr/>
      </dsp:nvSpPr>
      <dsp:spPr>
        <a:xfrm>
          <a:off x="274967" y="1064019"/>
          <a:ext cx="3283200" cy="900323"/>
        </a:xfrm>
        <a:prstGeom prst="roundRect">
          <a:avLst>
            <a:gd name="adj" fmla="val 10000"/>
          </a:avLst>
        </a:prstGeom>
        <a:solidFill>
          <a:srgbClr val="FF97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 model for options on shares in listed companies</a:t>
          </a:r>
          <a:endParaRPr lang="en-US" sz="1600" kern="1200" dirty="0"/>
        </a:p>
      </dsp:txBody>
      <dsp:txXfrm>
        <a:off x="301337" y="1090389"/>
        <a:ext cx="2370281" cy="847583"/>
      </dsp:txXfrm>
    </dsp:sp>
    <dsp:sp modelId="{11A77270-5ACB-4515-B700-05DB7C22E488}">
      <dsp:nvSpPr>
        <dsp:cNvPr id="0" name=""/>
        <dsp:cNvSpPr/>
      </dsp:nvSpPr>
      <dsp:spPr>
        <a:xfrm>
          <a:off x="545832" y="2128038"/>
          <a:ext cx="3283200" cy="900323"/>
        </a:xfrm>
        <a:prstGeom prst="roundRect">
          <a:avLst>
            <a:gd name="adj" fmla="val 10000"/>
          </a:avLst>
        </a:prstGeom>
        <a:solidFill>
          <a:srgbClr val="FF97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No equity growth factor in the model</a:t>
          </a:r>
          <a:endParaRPr lang="en-US" sz="1600" kern="1200" dirty="0"/>
        </a:p>
      </dsp:txBody>
      <dsp:txXfrm>
        <a:off x="572202" y="2154408"/>
        <a:ext cx="2374385" cy="847583"/>
      </dsp:txXfrm>
    </dsp:sp>
    <dsp:sp modelId="{ED97FC6C-0A28-47CE-99BE-23D378AC1CBA}">
      <dsp:nvSpPr>
        <dsp:cNvPr id="0" name=""/>
        <dsp:cNvSpPr/>
      </dsp:nvSpPr>
      <dsp:spPr>
        <a:xfrm>
          <a:off x="820799" y="3192057"/>
          <a:ext cx="3283200" cy="900323"/>
        </a:xfrm>
        <a:prstGeom prst="roundRect">
          <a:avLst>
            <a:gd name="adj" fmla="val 10000"/>
          </a:avLst>
        </a:prstGeom>
        <a:solidFill>
          <a:srgbClr val="FF97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 concept of dynamic hedging</a:t>
          </a:r>
          <a:endParaRPr lang="en-US" sz="1600" kern="1200"/>
        </a:p>
      </dsp:txBody>
      <dsp:txXfrm>
        <a:off x="847169" y="3218427"/>
        <a:ext cx="2370281" cy="847583"/>
      </dsp:txXfrm>
    </dsp:sp>
    <dsp:sp modelId="{0BCEB4F9-49CB-4F7D-956C-C2C6AD21E032}">
      <dsp:nvSpPr>
        <dsp:cNvPr id="0" name=""/>
        <dsp:cNvSpPr/>
      </dsp:nvSpPr>
      <dsp:spPr>
        <a:xfrm>
          <a:off x="2697989" y="689566"/>
          <a:ext cx="585210" cy="585210"/>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829661" y="689566"/>
        <a:ext cx="321866" cy="440371"/>
      </dsp:txXfrm>
    </dsp:sp>
    <dsp:sp modelId="{B3D7AFCF-6219-4136-80B5-E831830BF90F}">
      <dsp:nvSpPr>
        <dsp:cNvPr id="0" name=""/>
        <dsp:cNvSpPr/>
      </dsp:nvSpPr>
      <dsp:spPr>
        <a:xfrm>
          <a:off x="2972957" y="1753585"/>
          <a:ext cx="585210" cy="585210"/>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104629" y="1753585"/>
        <a:ext cx="321866" cy="440371"/>
      </dsp:txXfrm>
    </dsp:sp>
    <dsp:sp modelId="{DB3F8737-3EF4-46AE-A57C-02BF2CF7A87F}">
      <dsp:nvSpPr>
        <dsp:cNvPr id="0" name=""/>
        <dsp:cNvSpPr/>
      </dsp:nvSpPr>
      <dsp:spPr>
        <a:xfrm>
          <a:off x="3243821" y="2817604"/>
          <a:ext cx="585210" cy="585210"/>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375493" y="2817604"/>
        <a:ext cx="321866" cy="4403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BA05-8DB7-42FE-A246-B665BB428343}">
      <dsp:nvSpPr>
        <dsp:cNvPr id="0" name=""/>
        <dsp:cNvSpPr/>
      </dsp:nvSpPr>
      <dsp:spPr>
        <a:xfrm>
          <a:off x="0" y="1685"/>
          <a:ext cx="8640000" cy="8544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F40A8-EA96-4403-853A-6EBE4D9E0E52}">
      <dsp:nvSpPr>
        <dsp:cNvPr id="0" name=""/>
        <dsp:cNvSpPr/>
      </dsp:nvSpPr>
      <dsp:spPr>
        <a:xfrm>
          <a:off x="258481" y="193944"/>
          <a:ext cx="469965" cy="469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97E8C-D0F9-482B-8A91-03724FE6F886}">
      <dsp:nvSpPr>
        <dsp:cNvPr id="0" name=""/>
        <dsp:cNvSpPr/>
      </dsp:nvSpPr>
      <dsp:spPr>
        <a:xfrm>
          <a:off x="986927" y="1685"/>
          <a:ext cx="7653072" cy="85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3" tIns="90433" rIns="90433" bIns="90433" numCol="1" spcCol="1270" anchor="ctr" anchorCtr="0">
          <a:noAutofit/>
        </a:bodyPr>
        <a:lstStyle/>
        <a:p>
          <a:pPr marL="0" lvl="0" indent="0" algn="l" defTabSz="977900">
            <a:lnSpc>
              <a:spcPct val="90000"/>
            </a:lnSpc>
            <a:spcBef>
              <a:spcPct val="0"/>
            </a:spcBef>
            <a:spcAft>
              <a:spcPct val="35000"/>
            </a:spcAft>
            <a:buNone/>
          </a:pPr>
          <a:r>
            <a:rPr lang="en-GB" sz="2200" kern="1200"/>
            <a:t>Assess the volatility of guideline public companies</a:t>
          </a:r>
          <a:endParaRPr lang="en-US" sz="2200" kern="1200"/>
        </a:p>
      </dsp:txBody>
      <dsp:txXfrm>
        <a:off x="986927" y="1685"/>
        <a:ext cx="7653072" cy="854482"/>
      </dsp:txXfrm>
    </dsp:sp>
    <dsp:sp modelId="{4D8FCBE7-F4F2-49D8-8FAC-212F3D3F1805}">
      <dsp:nvSpPr>
        <dsp:cNvPr id="0" name=""/>
        <dsp:cNvSpPr/>
      </dsp:nvSpPr>
      <dsp:spPr>
        <a:xfrm>
          <a:off x="0" y="1069789"/>
          <a:ext cx="8640000" cy="8544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03B13-0BA1-439E-9AAB-5C9A5C52BB58}">
      <dsp:nvSpPr>
        <dsp:cNvPr id="0" name=""/>
        <dsp:cNvSpPr/>
      </dsp:nvSpPr>
      <dsp:spPr>
        <a:xfrm>
          <a:off x="258481" y="1262048"/>
          <a:ext cx="469965" cy="469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E08B08-C4FA-4092-9094-D3D12A8F17EB}">
      <dsp:nvSpPr>
        <dsp:cNvPr id="0" name=""/>
        <dsp:cNvSpPr/>
      </dsp:nvSpPr>
      <dsp:spPr>
        <a:xfrm>
          <a:off x="986927" y="1069789"/>
          <a:ext cx="7653072" cy="85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3" tIns="90433" rIns="90433" bIns="90433" numCol="1" spcCol="1270" anchor="ctr" anchorCtr="0">
          <a:noAutofit/>
        </a:bodyPr>
        <a:lstStyle/>
        <a:p>
          <a:pPr marL="0" lvl="0" indent="0" algn="l" defTabSz="977900">
            <a:lnSpc>
              <a:spcPct val="90000"/>
            </a:lnSpc>
            <a:spcBef>
              <a:spcPct val="0"/>
            </a:spcBef>
            <a:spcAft>
              <a:spcPct val="35000"/>
            </a:spcAft>
            <a:buNone/>
          </a:pPr>
          <a:r>
            <a:rPr lang="en-GB" sz="2200" kern="1200"/>
            <a:t>If using daily data, multiply by the square root of     252  = 15.9</a:t>
          </a:r>
          <a:endParaRPr lang="en-US" sz="2200" kern="1200"/>
        </a:p>
      </dsp:txBody>
      <dsp:txXfrm>
        <a:off x="986927" y="1069789"/>
        <a:ext cx="7653072" cy="854482"/>
      </dsp:txXfrm>
    </dsp:sp>
    <dsp:sp modelId="{75E0FBE5-A459-41C1-85A1-4ED294BDCAC3}">
      <dsp:nvSpPr>
        <dsp:cNvPr id="0" name=""/>
        <dsp:cNvSpPr/>
      </dsp:nvSpPr>
      <dsp:spPr>
        <a:xfrm>
          <a:off x="0" y="2137893"/>
          <a:ext cx="8640000" cy="8544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2F9FA-818C-4D39-9C0C-B978B651FE68}">
      <dsp:nvSpPr>
        <dsp:cNvPr id="0" name=""/>
        <dsp:cNvSpPr/>
      </dsp:nvSpPr>
      <dsp:spPr>
        <a:xfrm>
          <a:off x="258481" y="2330152"/>
          <a:ext cx="469965" cy="469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8E6FA-5B72-434D-9718-B9EDE0B42A48}">
      <dsp:nvSpPr>
        <dsp:cNvPr id="0" name=""/>
        <dsp:cNvSpPr/>
      </dsp:nvSpPr>
      <dsp:spPr>
        <a:xfrm>
          <a:off x="986927" y="2137893"/>
          <a:ext cx="7653072" cy="85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3" tIns="90433" rIns="90433" bIns="90433" numCol="1" spcCol="1270" anchor="ctr" anchorCtr="0">
          <a:noAutofit/>
        </a:bodyPr>
        <a:lstStyle/>
        <a:p>
          <a:pPr marL="0" lvl="0" indent="0" algn="l" defTabSz="977900">
            <a:lnSpc>
              <a:spcPct val="90000"/>
            </a:lnSpc>
            <a:spcBef>
              <a:spcPct val="0"/>
            </a:spcBef>
            <a:spcAft>
              <a:spcPct val="35000"/>
            </a:spcAft>
            <a:buNone/>
          </a:pPr>
          <a:r>
            <a:rPr lang="en-GB" sz="2200" kern="1200"/>
            <a:t>If using weekly data, multiply by the square root of    52  =   7.2</a:t>
          </a:r>
          <a:endParaRPr lang="en-US" sz="2200" kern="1200"/>
        </a:p>
      </dsp:txBody>
      <dsp:txXfrm>
        <a:off x="986927" y="2137893"/>
        <a:ext cx="7653072" cy="854482"/>
      </dsp:txXfrm>
    </dsp:sp>
    <dsp:sp modelId="{18166131-9BBB-4771-959F-CFE76F77AFC2}">
      <dsp:nvSpPr>
        <dsp:cNvPr id="0" name=""/>
        <dsp:cNvSpPr/>
      </dsp:nvSpPr>
      <dsp:spPr>
        <a:xfrm>
          <a:off x="0" y="3205997"/>
          <a:ext cx="8640000" cy="8544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3B851-D13C-4459-9E8E-A78074B98B65}">
      <dsp:nvSpPr>
        <dsp:cNvPr id="0" name=""/>
        <dsp:cNvSpPr/>
      </dsp:nvSpPr>
      <dsp:spPr>
        <a:xfrm>
          <a:off x="258481" y="3398255"/>
          <a:ext cx="469965" cy="4699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FF666D-1D52-4579-9313-71A74F5DAEC1}">
      <dsp:nvSpPr>
        <dsp:cNvPr id="0" name=""/>
        <dsp:cNvSpPr/>
      </dsp:nvSpPr>
      <dsp:spPr>
        <a:xfrm>
          <a:off x="986927" y="3205997"/>
          <a:ext cx="7653072" cy="85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3" tIns="90433" rIns="90433" bIns="90433" numCol="1" spcCol="1270" anchor="ctr" anchorCtr="0">
          <a:noAutofit/>
        </a:bodyPr>
        <a:lstStyle/>
        <a:p>
          <a:pPr marL="0" lvl="0" indent="0" algn="l" defTabSz="977900">
            <a:lnSpc>
              <a:spcPct val="90000"/>
            </a:lnSpc>
            <a:spcBef>
              <a:spcPct val="0"/>
            </a:spcBef>
            <a:spcAft>
              <a:spcPct val="35000"/>
            </a:spcAft>
            <a:buNone/>
          </a:pPr>
          <a:r>
            <a:rPr lang="en-GB" sz="2200" kern="1200"/>
            <a:t>If using monthly data, multiply by the square root of 12  =   3.5</a:t>
          </a:r>
          <a:endParaRPr lang="en-US" sz="2200" kern="1200"/>
        </a:p>
      </dsp:txBody>
      <dsp:txXfrm>
        <a:off x="986927" y="3205997"/>
        <a:ext cx="7653072" cy="854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0E539-121A-482C-89C3-269E5B00EC02}">
      <dsp:nvSpPr>
        <dsp:cNvPr id="0" name=""/>
        <dsp:cNvSpPr/>
      </dsp:nvSpPr>
      <dsp:spPr>
        <a:xfrm>
          <a:off x="0" y="277"/>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3A50C-C16A-4F23-9A66-1C71D64A65AD}">
      <dsp:nvSpPr>
        <dsp:cNvPr id="0" name=""/>
        <dsp:cNvSpPr/>
      </dsp:nvSpPr>
      <dsp:spPr>
        <a:xfrm>
          <a:off x="115652" y="86300"/>
          <a:ext cx="210277" cy="2102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DED2A-1C03-4FC3-B395-80074E92B113}">
      <dsp:nvSpPr>
        <dsp:cNvPr id="0" name=""/>
        <dsp:cNvSpPr/>
      </dsp:nvSpPr>
      <dsp:spPr>
        <a:xfrm>
          <a:off x="441582" y="277"/>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Valuing Goodwill</a:t>
          </a:r>
          <a:endParaRPr lang="en-US" sz="1600" kern="1200"/>
        </a:p>
      </dsp:txBody>
      <dsp:txXfrm>
        <a:off x="441582" y="277"/>
        <a:ext cx="11078417" cy="382322"/>
      </dsp:txXfrm>
    </dsp:sp>
    <dsp:sp modelId="{E9C4444D-590A-478A-ACDD-D108AD49F704}">
      <dsp:nvSpPr>
        <dsp:cNvPr id="0" name=""/>
        <dsp:cNvSpPr/>
      </dsp:nvSpPr>
      <dsp:spPr>
        <a:xfrm>
          <a:off x="0" y="478181"/>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8D133-3426-44C3-8E85-A514CF1481FA}">
      <dsp:nvSpPr>
        <dsp:cNvPr id="0" name=""/>
        <dsp:cNvSpPr/>
      </dsp:nvSpPr>
      <dsp:spPr>
        <a:xfrm>
          <a:off x="115652" y="564203"/>
          <a:ext cx="210277" cy="2102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8CB858-C64F-4A19-B2A8-41FC9148420C}">
      <dsp:nvSpPr>
        <dsp:cNvPr id="0" name=""/>
        <dsp:cNvSpPr/>
      </dsp:nvSpPr>
      <dsp:spPr>
        <a:xfrm>
          <a:off x="441582" y="478181"/>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Direct Valuation:</a:t>
          </a:r>
          <a:endParaRPr lang="en-US" sz="1600" kern="1200"/>
        </a:p>
      </dsp:txBody>
      <dsp:txXfrm>
        <a:off x="441582" y="478181"/>
        <a:ext cx="11078417" cy="382322"/>
      </dsp:txXfrm>
    </dsp:sp>
    <dsp:sp modelId="{5255F437-A573-43B5-94CC-78F93C461DC5}">
      <dsp:nvSpPr>
        <dsp:cNvPr id="0" name=""/>
        <dsp:cNvSpPr/>
      </dsp:nvSpPr>
      <dsp:spPr>
        <a:xfrm>
          <a:off x="0" y="956084"/>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87827-7995-4605-8F1F-6ACB972DD05C}">
      <dsp:nvSpPr>
        <dsp:cNvPr id="0" name=""/>
        <dsp:cNvSpPr/>
      </dsp:nvSpPr>
      <dsp:spPr>
        <a:xfrm>
          <a:off x="115652" y="1042107"/>
          <a:ext cx="210277" cy="2102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1958D-9531-4780-BA4A-4760EF754DCB}">
      <dsp:nvSpPr>
        <dsp:cNvPr id="0" name=""/>
        <dsp:cNvSpPr/>
      </dsp:nvSpPr>
      <dsp:spPr>
        <a:xfrm>
          <a:off x="441582" y="956084"/>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Insurance brokers</a:t>
          </a:r>
          <a:endParaRPr lang="en-US" sz="1600" kern="1200"/>
        </a:p>
      </dsp:txBody>
      <dsp:txXfrm>
        <a:off x="441582" y="956084"/>
        <a:ext cx="11078417" cy="382322"/>
      </dsp:txXfrm>
    </dsp:sp>
    <dsp:sp modelId="{084C656C-5337-4600-A982-1A50697D3612}">
      <dsp:nvSpPr>
        <dsp:cNvPr id="0" name=""/>
        <dsp:cNvSpPr/>
      </dsp:nvSpPr>
      <dsp:spPr>
        <a:xfrm>
          <a:off x="0" y="1433988"/>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362FF-2808-41FB-89B0-ED900657B9DD}">
      <dsp:nvSpPr>
        <dsp:cNvPr id="0" name=""/>
        <dsp:cNvSpPr/>
      </dsp:nvSpPr>
      <dsp:spPr>
        <a:xfrm>
          <a:off x="115652" y="1520011"/>
          <a:ext cx="210277" cy="2102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5F80C-530E-47ED-A807-2AA683B812A6}">
      <dsp:nvSpPr>
        <dsp:cNvPr id="0" name=""/>
        <dsp:cNvSpPr/>
      </dsp:nvSpPr>
      <dsp:spPr>
        <a:xfrm>
          <a:off x="441582" y="1433988"/>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Accountants</a:t>
          </a:r>
          <a:endParaRPr lang="en-US" sz="1600" kern="1200"/>
        </a:p>
      </dsp:txBody>
      <dsp:txXfrm>
        <a:off x="441582" y="1433988"/>
        <a:ext cx="11078417" cy="382322"/>
      </dsp:txXfrm>
    </dsp:sp>
    <dsp:sp modelId="{3FAD211D-5B02-40F2-8248-EC9950ED064F}">
      <dsp:nvSpPr>
        <dsp:cNvPr id="0" name=""/>
        <dsp:cNvSpPr/>
      </dsp:nvSpPr>
      <dsp:spPr>
        <a:xfrm>
          <a:off x="0" y="1911892"/>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B20F0-2270-4887-9034-8D9C756D3B34}">
      <dsp:nvSpPr>
        <dsp:cNvPr id="0" name=""/>
        <dsp:cNvSpPr/>
      </dsp:nvSpPr>
      <dsp:spPr>
        <a:xfrm>
          <a:off x="115652" y="1997914"/>
          <a:ext cx="210277" cy="2102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3880B-AD29-4750-AE68-C4B53B99DC4F}">
      <dsp:nvSpPr>
        <dsp:cNvPr id="0" name=""/>
        <dsp:cNvSpPr/>
      </dsp:nvSpPr>
      <dsp:spPr>
        <a:xfrm>
          <a:off x="441582" y="1911892"/>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Independent financial advisers</a:t>
          </a:r>
          <a:endParaRPr lang="en-US" sz="1600" kern="1200"/>
        </a:p>
      </dsp:txBody>
      <dsp:txXfrm>
        <a:off x="441582" y="1911892"/>
        <a:ext cx="11078417" cy="382322"/>
      </dsp:txXfrm>
    </dsp:sp>
    <dsp:sp modelId="{565D5B25-DC47-45ED-BBD5-4452E5627335}">
      <dsp:nvSpPr>
        <dsp:cNvPr id="0" name=""/>
        <dsp:cNvSpPr/>
      </dsp:nvSpPr>
      <dsp:spPr>
        <a:xfrm>
          <a:off x="0" y="2389795"/>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5F304-136A-47E8-8EE6-A5409150045B}">
      <dsp:nvSpPr>
        <dsp:cNvPr id="0" name=""/>
        <dsp:cNvSpPr/>
      </dsp:nvSpPr>
      <dsp:spPr>
        <a:xfrm>
          <a:off x="115652" y="2475818"/>
          <a:ext cx="210277" cy="2102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9FC21D-49E9-47B0-9E57-95DB2455CB83}">
      <dsp:nvSpPr>
        <dsp:cNvPr id="0" name=""/>
        <dsp:cNvSpPr/>
      </dsp:nvSpPr>
      <dsp:spPr>
        <a:xfrm>
          <a:off x="441582" y="2389795"/>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Pharmacists</a:t>
          </a:r>
          <a:endParaRPr lang="en-US" sz="1600" kern="1200"/>
        </a:p>
      </dsp:txBody>
      <dsp:txXfrm>
        <a:off x="441582" y="2389795"/>
        <a:ext cx="11078417" cy="382322"/>
      </dsp:txXfrm>
    </dsp:sp>
    <dsp:sp modelId="{485FDFD6-CEEA-49CE-9A86-63AD57B2BFA8}">
      <dsp:nvSpPr>
        <dsp:cNvPr id="0" name=""/>
        <dsp:cNvSpPr/>
      </dsp:nvSpPr>
      <dsp:spPr>
        <a:xfrm>
          <a:off x="0" y="2867699"/>
          <a:ext cx="11520000" cy="3823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4DB3A-11E6-4CDE-92AF-910D958F4F9C}">
      <dsp:nvSpPr>
        <dsp:cNvPr id="0" name=""/>
        <dsp:cNvSpPr/>
      </dsp:nvSpPr>
      <dsp:spPr>
        <a:xfrm>
          <a:off x="115652" y="2953722"/>
          <a:ext cx="210277" cy="21027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122E1B-A289-4566-A29C-6574145BF4FB}">
      <dsp:nvSpPr>
        <dsp:cNvPr id="0" name=""/>
        <dsp:cNvSpPr/>
      </dsp:nvSpPr>
      <dsp:spPr>
        <a:xfrm>
          <a:off x="441582" y="2867699"/>
          <a:ext cx="11078417" cy="38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63" tIns="40463" rIns="40463" bIns="40463" numCol="1" spcCol="1270" anchor="ctr" anchorCtr="0">
          <a:noAutofit/>
        </a:bodyPr>
        <a:lstStyle/>
        <a:p>
          <a:pPr marL="0" lvl="0" indent="0" algn="l" defTabSz="711200">
            <a:lnSpc>
              <a:spcPct val="90000"/>
            </a:lnSpc>
            <a:spcBef>
              <a:spcPct val="0"/>
            </a:spcBef>
            <a:spcAft>
              <a:spcPct val="35000"/>
            </a:spcAft>
            <a:buNone/>
          </a:pPr>
          <a:r>
            <a:rPr lang="en-GB" sz="1600" kern="1200"/>
            <a:t>Some other retail sectors </a:t>
          </a:r>
          <a:endParaRPr lang="en-US" sz="1600" kern="1200"/>
        </a:p>
      </dsp:txBody>
      <dsp:txXfrm>
        <a:off x="441582" y="2867699"/>
        <a:ext cx="11078417" cy="382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5B89C-6BF5-4A41-B040-EFF137315273}">
      <dsp:nvSpPr>
        <dsp:cNvPr id="0" name=""/>
        <dsp:cNvSpPr/>
      </dsp:nvSpPr>
      <dsp:spPr>
        <a:xfrm>
          <a:off x="0" y="379"/>
          <a:ext cx="11520000" cy="887520"/>
        </a:xfrm>
        <a:prstGeom prst="roundRect">
          <a:avLst>
            <a:gd name="adj" fmla="val 10000"/>
          </a:avLst>
        </a:prstGeom>
        <a:solidFill>
          <a:srgbClr val="FF9700"/>
        </a:solidFill>
        <a:ln>
          <a:noFill/>
        </a:ln>
        <a:effectLst/>
      </dsp:spPr>
      <dsp:style>
        <a:lnRef idx="0">
          <a:scrgbClr r="0" g="0" b="0"/>
        </a:lnRef>
        <a:fillRef idx="1">
          <a:scrgbClr r="0" g="0" b="0"/>
        </a:fillRef>
        <a:effectRef idx="0">
          <a:scrgbClr r="0" g="0" b="0"/>
        </a:effectRef>
        <a:fontRef idx="minor"/>
      </dsp:style>
    </dsp:sp>
    <dsp:sp modelId="{CC12F594-369F-452A-A72B-394A2797C432}">
      <dsp:nvSpPr>
        <dsp:cNvPr id="0" name=""/>
        <dsp:cNvSpPr/>
      </dsp:nvSpPr>
      <dsp:spPr>
        <a:xfrm>
          <a:off x="268475" y="200071"/>
          <a:ext cx="488136" cy="488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B2933-1146-4882-A9CD-5E67A9D555A9}">
      <dsp:nvSpPr>
        <dsp:cNvPr id="0" name=""/>
        <dsp:cNvSpPr/>
      </dsp:nvSpPr>
      <dsp:spPr>
        <a:xfrm>
          <a:off x="1025086" y="379"/>
          <a:ext cx="10494913" cy="88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GB" sz="2500" kern="1200"/>
            <a:t>Profits after tax £200,000</a:t>
          </a:r>
          <a:endParaRPr lang="en-US" sz="2500" kern="1200"/>
        </a:p>
      </dsp:txBody>
      <dsp:txXfrm>
        <a:off x="1025086" y="379"/>
        <a:ext cx="10494913" cy="887520"/>
      </dsp:txXfrm>
    </dsp:sp>
    <dsp:sp modelId="{521C3C49-9425-4E0F-A1C1-2899A3A69380}">
      <dsp:nvSpPr>
        <dsp:cNvPr id="0" name=""/>
        <dsp:cNvSpPr/>
      </dsp:nvSpPr>
      <dsp:spPr>
        <a:xfrm>
          <a:off x="0" y="1109780"/>
          <a:ext cx="11520000" cy="887520"/>
        </a:xfrm>
        <a:prstGeom prst="roundRect">
          <a:avLst>
            <a:gd name="adj" fmla="val 10000"/>
          </a:avLst>
        </a:prstGeom>
        <a:solidFill>
          <a:srgbClr val="FF9600"/>
        </a:solidFill>
        <a:ln>
          <a:noFill/>
        </a:ln>
        <a:effectLst/>
      </dsp:spPr>
      <dsp:style>
        <a:lnRef idx="0">
          <a:scrgbClr r="0" g="0" b="0"/>
        </a:lnRef>
        <a:fillRef idx="1">
          <a:scrgbClr r="0" g="0" b="0"/>
        </a:fillRef>
        <a:effectRef idx="0">
          <a:scrgbClr r="0" g="0" b="0"/>
        </a:effectRef>
        <a:fontRef idx="minor"/>
      </dsp:style>
    </dsp:sp>
    <dsp:sp modelId="{D2871BED-6D98-4D3C-85D4-088D9DFE0448}">
      <dsp:nvSpPr>
        <dsp:cNvPr id="0" name=""/>
        <dsp:cNvSpPr/>
      </dsp:nvSpPr>
      <dsp:spPr>
        <a:xfrm>
          <a:off x="268475" y="1309472"/>
          <a:ext cx="488136" cy="488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419F2-D35B-4B8E-A479-0C6017949672}">
      <dsp:nvSpPr>
        <dsp:cNvPr id="0" name=""/>
        <dsp:cNvSpPr/>
      </dsp:nvSpPr>
      <dsp:spPr>
        <a:xfrm>
          <a:off x="1025086" y="1109780"/>
          <a:ext cx="10494913" cy="88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GB" sz="2500" kern="1200"/>
            <a:t>Net assets £1,400,000</a:t>
          </a:r>
          <a:endParaRPr lang="en-US" sz="2500" kern="1200"/>
        </a:p>
      </dsp:txBody>
      <dsp:txXfrm>
        <a:off x="1025086" y="1109780"/>
        <a:ext cx="10494913" cy="887520"/>
      </dsp:txXfrm>
    </dsp:sp>
    <dsp:sp modelId="{3CF53D01-DEE1-4D1F-B34C-9CEA9D98957A}">
      <dsp:nvSpPr>
        <dsp:cNvPr id="0" name=""/>
        <dsp:cNvSpPr/>
      </dsp:nvSpPr>
      <dsp:spPr>
        <a:xfrm>
          <a:off x="0" y="2219181"/>
          <a:ext cx="11520000" cy="887520"/>
        </a:xfrm>
        <a:prstGeom prst="roundRect">
          <a:avLst>
            <a:gd name="adj" fmla="val 10000"/>
          </a:avLst>
        </a:prstGeom>
        <a:solidFill>
          <a:srgbClr val="FF9600"/>
        </a:solidFill>
        <a:ln>
          <a:noFill/>
        </a:ln>
        <a:effectLst/>
      </dsp:spPr>
      <dsp:style>
        <a:lnRef idx="0">
          <a:scrgbClr r="0" g="0" b="0"/>
        </a:lnRef>
        <a:fillRef idx="1">
          <a:scrgbClr r="0" g="0" b="0"/>
        </a:fillRef>
        <a:effectRef idx="0">
          <a:scrgbClr r="0" g="0" b="0"/>
        </a:effectRef>
        <a:fontRef idx="minor"/>
      </dsp:style>
    </dsp:sp>
    <dsp:sp modelId="{F6273030-A3AC-4B2D-8121-5965E459AE3F}">
      <dsp:nvSpPr>
        <dsp:cNvPr id="0" name=""/>
        <dsp:cNvSpPr/>
      </dsp:nvSpPr>
      <dsp:spPr>
        <a:xfrm>
          <a:off x="268475" y="2418873"/>
          <a:ext cx="488136" cy="488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28560-FF7C-495E-A6D0-7D0D9ADEC017}">
      <dsp:nvSpPr>
        <dsp:cNvPr id="0" name=""/>
        <dsp:cNvSpPr/>
      </dsp:nvSpPr>
      <dsp:spPr>
        <a:xfrm>
          <a:off x="1025086" y="2219181"/>
          <a:ext cx="10494913" cy="88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GB" sz="2500" kern="1200"/>
            <a:t>Goodwill?</a:t>
          </a:r>
          <a:endParaRPr lang="en-US" sz="2500" kern="1200"/>
        </a:p>
      </dsp:txBody>
      <dsp:txXfrm>
        <a:off x="1025086" y="2219181"/>
        <a:ext cx="10494913" cy="887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69BAB-9467-4736-AD91-5B44E21D82E9}">
      <dsp:nvSpPr>
        <dsp:cNvPr id="0" name=""/>
        <dsp:cNvSpPr/>
      </dsp:nvSpPr>
      <dsp:spPr>
        <a:xfrm>
          <a:off x="0" y="404104"/>
          <a:ext cx="11520000" cy="624944"/>
        </a:xfrm>
        <a:prstGeom prst="roundRect">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Voting rights</a:t>
          </a:r>
          <a:endParaRPr lang="en-US" sz="1500" kern="1200"/>
        </a:p>
      </dsp:txBody>
      <dsp:txXfrm>
        <a:off x="30507" y="434611"/>
        <a:ext cx="11458986" cy="563930"/>
      </dsp:txXfrm>
    </dsp:sp>
    <dsp:sp modelId="{9B1F9C87-B5A8-4457-9AF8-9972CB5DF968}">
      <dsp:nvSpPr>
        <dsp:cNvPr id="0" name=""/>
        <dsp:cNvSpPr/>
      </dsp:nvSpPr>
      <dsp:spPr>
        <a:xfrm>
          <a:off x="0" y="1072248"/>
          <a:ext cx="11520000" cy="624944"/>
        </a:xfrm>
        <a:prstGeom prst="roundRect">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US paired studies – 2% discount for non-voting minority shares</a:t>
          </a:r>
          <a:endParaRPr lang="en-US" sz="1500" kern="1200"/>
        </a:p>
      </dsp:txBody>
      <dsp:txXfrm>
        <a:off x="30507" y="1102755"/>
        <a:ext cx="11458986" cy="563930"/>
      </dsp:txXfrm>
    </dsp:sp>
    <dsp:sp modelId="{71E6FF12-DBDC-4D29-AC76-3836BB078FB6}">
      <dsp:nvSpPr>
        <dsp:cNvPr id="0" name=""/>
        <dsp:cNvSpPr/>
      </dsp:nvSpPr>
      <dsp:spPr>
        <a:xfrm>
          <a:off x="0" y="1740393"/>
          <a:ext cx="11520000" cy="624944"/>
        </a:xfrm>
        <a:prstGeom prst="roundRect">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View of HMRC</a:t>
          </a:r>
          <a:endParaRPr lang="en-US" sz="1500" kern="1200"/>
        </a:p>
      </dsp:txBody>
      <dsp:txXfrm>
        <a:off x="30507" y="1770900"/>
        <a:ext cx="11458986" cy="563930"/>
      </dsp:txXfrm>
    </dsp:sp>
    <dsp:sp modelId="{72F14AA3-3542-4990-A3E4-0CE91078673D}">
      <dsp:nvSpPr>
        <dsp:cNvPr id="0" name=""/>
        <dsp:cNvSpPr/>
      </dsp:nvSpPr>
      <dsp:spPr>
        <a:xfrm>
          <a:off x="0" y="2408538"/>
          <a:ext cx="11520000" cy="624944"/>
        </a:xfrm>
        <a:prstGeom prst="roundRect">
          <a:avLst/>
        </a:prstGeom>
        <a:solidFill>
          <a:srgbClr val="002B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“Valuation problems may arise in respect of shares with special voting rights, in other words shares of a special class carrying all the votes or a preponderant share of the votes, or voting ordinary shares where other ordinary shares are non-voting.” SVM 108200</a:t>
          </a:r>
          <a:endParaRPr lang="en-US" sz="1500" kern="1200" dirty="0"/>
        </a:p>
      </dsp:txBody>
      <dsp:txXfrm>
        <a:off x="30507" y="2439045"/>
        <a:ext cx="11458986" cy="563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9981E-B847-468B-84C1-FA86F0ABC888}">
      <dsp:nvSpPr>
        <dsp:cNvPr id="0" name=""/>
        <dsp:cNvSpPr/>
      </dsp:nvSpPr>
      <dsp:spPr>
        <a:xfrm>
          <a:off x="0" y="0"/>
          <a:ext cx="9216000" cy="856851"/>
        </a:xfrm>
        <a:prstGeom prst="roundRect">
          <a:avLst>
            <a:gd name="adj" fmla="val 10000"/>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Valuation of Voting Shares</a:t>
          </a:r>
          <a:endParaRPr lang="en-US" sz="2200" kern="1200"/>
        </a:p>
      </dsp:txBody>
      <dsp:txXfrm>
        <a:off x="25096" y="25096"/>
        <a:ext cx="8218987" cy="806659"/>
      </dsp:txXfrm>
    </dsp:sp>
    <dsp:sp modelId="{6D6847FC-38D4-4A52-B2B8-E36DE635C495}">
      <dsp:nvSpPr>
        <dsp:cNvPr id="0" name=""/>
        <dsp:cNvSpPr/>
      </dsp:nvSpPr>
      <dsp:spPr>
        <a:xfrm>
          <a:off x="771839" y="1012642"/>
          <a:ext cx="9216000" cy="856851"/>
        </a:xfrm>
        <a:prstGeom prst="roundRect">
          <a:avLst>
            <a:gd name="adj" fmla="val 10000"/>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Last time: Ireland: voting rights equal 15% of total value</a:t>
          </a:r>
          <a:endParaRPr lang="en-US" sz="2200" kern="1200" dirty="0"/>
        </a:p>
      </dsp:txBody>
      <dsp:txXfrm>
        <a:off x="796935" y="1037738"/>
        <a:ext cx="7837014" cy="806659"/>
      </dsp:txXfrm>
    </dsp:sp>
    <dsp:sp modelId="{62AA02A6-B20C-4163-AF13-0C78F98BEE34}">
      <dsp:nvSpPr>
        <dsp:cNvPr id="0" name=""/>
        <dsp:cNvSpPr/>
      </dsp:nvSpPr>
      <dsp:spPr>
        <a:xfrm>
          <a:off x="1532160" y="2025284"/>
          <a:ext cx="9216000" cy="856851"/>
        </a:xfrm>
        <a:prstGeom prst="roundRect">
          <a:avLst>
            <a:gd name="adj" fmla="val 10000"/>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Holt v Holt ((New Zealand) [1990] UKPC 34) LJ Holt Limited</a:t>
          </a:r>
          <a:endParaRPr lang="en-US" sz="2200" kern="1200" dirty="0"/>
        </a:p>
      </dsp:txBody>
      <dsp:txXfrm>
        <a:off x="1557256" y="2050380"/>
        <a:ext cx="7848534" cy="806659"/>
      </dsp:txXfrm>
    </dsp:sp>
    <dsp:sp modelId="{C55247FD-946C-42E2-ADD7-41DB767107BA}">
      <dsp:nvSpPr>
        <dsp:cNvPr id="0" name=""/>
        <dsp:cNvSpPr/>
      </dsp:nvSpPr>
      <dsp:spPr>
        <a:xfrm>
          <a:off x="2304000" y="3037926"/>
          <a:ext cx="9216000" cy="856851"/>
        </a:xfrm>
        <a:prstGeom prst="roundRect">
          <a:avLst>
            <a:gd name="adj" fmla="val 10000"/>
          </a:avLst>
        </a:prstGeom>
        <a:solidFill>
          <a:srgbClr val="002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One A share (10,000 votes) and 999 B shares (999 votes)</a:t>
          </a:r>
        </a:p>
      </dsp:txBody>
      <dsp:txXfrm>
        <a:off x="2329096" y="3063022"/>
        <a:ext cx="7837014" cy="806659"/>
      </dsp:txXfrm>
    </dsp:sp>
    <dsp:sp modelId="{0E88835C-839A-4826-97C6-74EA0D341EE5}">
      <dsp:nvSpPr>
        <dsp:cNvPr id="0" name=""/>
        <dsp:cNvSpPr/>
      </dsp:nvSpPr>
      <dsp:spPr>
        <a:xfrm>
          <a:off x="8659046" y="656270"/>
          <a:ext cx="556953" cy="55695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784360" y="656270"/>
        <a:ext cx="306325" cy="419107"/>
      </dsp:txXfrm>
    </dsp:sp>
    <dsp:sp modelId="{F9EE70B6-0BE6-4757-8AC7-3F708511086C}">
      <dsp:nvSpPr>
        <dsp:cNvPr id="0" name=""/>
        <dsp:cNvSpPr/>
      </dsp:nvSpPr>
      <dsp:spPr>
        <a:xfrm>
          <a:off x="9430886" y="1668912"/>
          <a:ext cx="556953" cy="55695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556200" y="1668912"/>
        <a:ext cx="306325" cy="419107"/>
      </dsp:txXfrm>
    </dsp:sp>
    <dsp:sp modelId="{CEE4081F-9B0D-4CCC-AEE6-DB0807A46845}">
      <dsp:nvSpPr>
        <dsp:cNvPr id="0" name=""/>
        <dsp:cNvSpPr/>
      </dsp:nvSpPr>
      <dsp:spPr>
        <a:xfrm>
          <a:off x="10191206" y="2681554"/>
          <a:ext cx="556953" cy="55695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0316520" y="2681554"/>
        <a:ext cx="306325" cy="419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A367A-532C-4678-8D10-EDD84845BBF9}">
      <dsp:nvSpPr>
        <dsp:cNvPr id="0" name=""/>
        <dsp:cNvSpPr/>
      </dsp:nvSpPr>
      <dsp:spPr>
        <a:xfrm>
          <a:off x="0" y="404"/>
          <a:ext cx="115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5F90E-E446-4F9B-B0F9-ED7FF36945FF}">
      <dsp:nvSpPr>
        <dsp:cNvPr id="0" name=""/>
        <dsp:cNvSpPr/>
      </dsp:nvSpPr>
      <dsp:spPr>
        <a:xfrm>
          <a:off x="0" y="404"/>
          <a:ext cx="11520000" cy="66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IVS “market value” basis – value measured as cash on completion</a:t>
          </a:r>
          <a:endParaRPr lang="en-US" sz="2900" kern="1200"/>
        </a:p>
      </dsp:txBody>
      <dsp:txXfrm>
        <a:off x="0" y="404"/>
        <a:ext cx="11520000" cy="661847"/>
      </dsp:txXfrm>
    </dsp:sp>
    <dsp:sp modelId="{D5AF7AEB-29B1-4B78-86A5-D5BE3916DCD1}">
      <dsp:nvSpPr>
        <dsp:cNvPr id="0" name=""/>
        <dsp:cNvSpPr/>
      </dsp:nvSpPr>
      <dsp:spPr>
        <a:xfrm>
          <a:off x="0" y="662251"/>
          <a:ext cx="115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1CC25-1DFD-4AF6-9F5F-2391450DA37D}">
      <dsp:nvSpPr>
        <dsp:cNvPr id="0" name=""/>
        <dsp:cNvSpPr/>
      </dsp:nvSpPr>
      <dsp:spPr>
        <a:xfrm>
          <a:off x="0" y="662251"/>
          <a:ext cx="11520000" cy="66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Deferred consideration </a:t>
          </a:r>
          <a:endParaRPr lang="en-US" sz="2900" kern="1200"/>
        </a:p>
      </dsp:txBody>
      <dsp:txXfrm>
        <a:off x="0" y="662251"/>
        <a:ext cx="11520000" cy="661847"/>
      </dsp:txXfrm>
    </dsp:sp>
    <dsp:sp modelId="{55D05B40-36D2-46E4-AEC4-8F96E83C8622}">
      <dsp:nvSpPr>
        <dsp:cNvPr id="0" name=""/>
        <dsp:cNvSpPr/>
      </dsp:nvSpPr>
      <dsp:spPr>
        <a:xfrm>
          <a:off x="0" y="1324098"/>
          <a:ext cx="115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DC4E3-177A-4FD0-9247-321DB04E460D}">
      <dsp:nvSpPr>
        <dsp:cNvPr id="0" name=""/>
        <dsp:cNvSpPr/>
      </dsp:nvSpPr>
      <dsp:spPr>
        <a:xfrm>
          <a:off x="0" y="1324098"/>
          <a:ext cx="11520000" cy="66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Counter-party risk?</a:t>
          </a:r>
          <a:endParaRPr lang="en-US" sz="2900" kern="1200"/>
        </a:p>
      </dsp:txBody>
      <dsp:txXfrm>
        <a:off x="0" y="1324098"/>
        <a:ext cx="11520000" cy="661847"/>
      </dsp:txXfrm>
    </dsp:sp>
    <dsp:sp modelId="{732E5E6C-8CBC-4ABE-9D3A-1FC6DD335C1E}">
      <dsp:nvSpPr>
        <dsp:cNvPr id="0" name=""/>
        <dsp:cNvSpPr/>
      </dsp:nvSpPr>
      <dsp:spPr>
        <a:xfrm>
          <a:off x="0" y="1985946"/>
          <a:ext cx="115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C7F16-CC68-4495-BED4-2392A944E8AA}">
      <dsp:nvSpPr>
        <dsp:cNvPr id="0" name=""/>
        <dsp:cNvSpPr/>
      </dsp:nvSpPr>
      <dsp:spPr>
        <a:xfrm>
          <a:off x="0" y="1985946"/>
          <a:ext cx="11520000" cy="66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If an MBO, the risk is equity-level risk</a:t>
          </a:r>
          <a:endParaRPr lang="en-US" sz="2900" kern="1200"/>
        </a:p>
      </dsp:txBody>
      <dsp:txXfrm>
        <a:off x="0" y="1985946"/>
        <a:ext cx="11520000" cy="661847"/>
      </dsp:txXfrm>
    </dsp:sp>
    <dsp:sp modelId="{C44098D9-ADFA-4DDC-9707-52ADA0BBA3C9}">
      <dsp:nvSpPr>
        <dsp:cNvPr id="0" name=""/>
        <dsp:cNvSpPr/>
      </dsp:nvSpPr>
      <dsp:spPr>
        <a:xfrm>
          <a:off x="0" y="2647793"/>
          <a:ext cx="115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24A-6E98-4D7D-9EB3-DE9DDD5A8574}">
      <dsp:nvSpPr>
        <dsp:cNvPr id="0" name=""/>
        <dsp:cNvSpPr/>
      </dsp:nvSpPr>
      <dsp:spPr>
        <a:xfrm>
          <a:off x="0" y="2647793"/>
          <a:ext cx="11520000" cy="66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Earn-outs</a:t>
          </a:r>
          <a:endParaRPr lang="en-US" sz="2900" kern="1200"/>
        </a:p>
      </dsp:txBody>
      <dsp:txXfrm>
        <a:off x="0" y="2647793"/>
        <a:ext cx="11520000" cy="661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5B47-F4A7-44B1-A45D-E9A66DC3A80C}">
      <dsp:nvSpPr>
        <dsp:cNvPr id="0" name=""/>
        <dsp:cNvSpPr/>
      </dsp:nvSpPr>
      <dsp:spPr>
        <a:xfrm>
          <a:off x="0" y="1616"/>
          <a:ext cx="11520000" cy="819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3D6F9-2675-49F8-AA1C-BC98B4743A7C}">
      <dsp:nvSpPr>
        <dsp:cNvPr id="0" name=""/>
        <dsp:cNvSpPr/>
      </dsp:nvSpPr>
      <dsp:spPr>
        <a:xfrm>
          <a:off x="247829" y="185952"/>
          <a:ext cx="450599" cy="450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4E2CD5-4BC5-4193-8CEB-31199BFF067C}">
      <dsp:nvSpPr>
        <dsp:cNvPr id="0" name=""/>
        <dsp:cNvSpPr/>
      </dsp:nvSpPr>
      <dsp:spPr>
        <a:xfrm>
          <a:off x="946259" y="1616"/>
          <a:ext cx="10573740" cy="81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6" tIns="86706" rIns="86706" bIns="86706" numCol="1" spcCol="1270" anchor="ctr" anchorCtr="0">
          <a:noAutofit/>
        </a:bodyPr>
        <a:lstStyle/>
        <a:p>
          <a:pPr marL="0" lvl="0" indent="0" algn="l" defTabSz="977900">
            <a:lnSpc>
              <a:spcPct val="90000"/>
            </a:lnSpc>
            <a:spcBef>
              <a:spcPct val="0"/>
            </a:spcBef>
            <a:spcAft>
              <a:spcPct val="35000"/>
            </a:spcAft>
            <a:buNone/>
          </a:pPr>
          <a:r>
            <a:rPr lang="en-GB" sz="2200" kern="1200"/>
            <a:t>Section 994, Companies Act 2006</a:t>
          </a:r>
          <a:endParaRPr lang="en-US" sz="2200" kern="1200"/>
        </a:p>
      </dsp:txBody>
      <dsp:txXfrm>
        <a:off x="946259" y="1616"/>
        <a:ext cx="10573740" cy="819272"/>
      </dsp:txXfrm>
    </dsp:sp>
    <dsp:sp modelId="{60FE4400-989C-4CB5-8645-5310B77A4EE9}">
      <dsp:nvSpPr>
        <dsp:cNvPr id="0" name=""/>
        <dsp:cNvSpPr/>
      </dsp:nvSpPr>
      <dsp:spPr>
        <a:xfrm>
          <a:off x="0" y="1025707"/>
          <a:ext cx="11520000" cy="819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FFE05-5420-4EAB-917D-6A386A9E53C3}">
      <dsp:nvSpPr>
        <dsp:cNvPr id="0" name=""/>
        <dsp:cNvSpPr/>
      </dsp:nvSpPr>
      <dsp:spPr>
        <a:xfrm>
          <a:off x="247829" y="1210043"/>
          <a:ext cx="450599" cy="450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5CE059-30FE-43DA-A7AD-2F59CA837136}">
      <dsp:nvSpPr>
        <dsp:cNvPr id="0" name=""/>
        <dsp:cNvSpPr/>
      </dsp:nvSpPr>
      <dsp:spPr>
        <a:xfrm>
          <a:off x="946259" y="1025707"/>
          <a:ext cx="10573740" cy="81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6" tIns="86706" rIns="86706" bIns="86706" numCol="1" spcCol="1270" anchor="ctr" anchorCtr="0">
          <a:noAutofit/>
        </a:bodyPr>
        <a:lstStyle/>
        <a:p>
          <a:pPr marL="0" lvl="0" indent="0" algn="l" defTabSz="977900">
            <a:lnSpc>
              <a:spcPct val="90000"/>
            </a:lnSpc>
            <a:spcBef>
              <a:spcPct val="0"/>
            </a:spcBef>
            <a:spcAft>
              <a:spcPct val="35000"/>
            </a:spcAft>
            <a:buNone/>
          </a:pPr>
          <a:r>
            <a:rPr lang="en-GB" sz="2200" kern="1200" dirty="0"/>
            <a:t>Does not normally trump arrangements agreed by shareholders:</a:t>
          </a:r>
          <a:endParaRPr lang="en-US" sz="2200" kern="1200" dirty="0"/>
        </a:p>
      </dsp:txBody>
      <dsp:txXfrm>
        <a:off x="946259" y="1025707"/>
        <a:ext cx="10573740" cy="819272"/>
      </dsp:txXfrm>
    </dsp:sp>
    <dsp:sp modelId="{BEAE3850-D013-4E36-BEAB-006FB23973E9}">
      <dsp:nvSpPr>
        <dsp:cNvPr id="0" name=""/>
        <dsp:cNvSpPr/>
      </dsp:nvSpPr>
      <dsp:spPr>
        <a:xfrm>
          <a:off x="0" y="2049798"/>
          <a:ext cx="11520000" cy="819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F6AD1-30CE-49EF-AE5C-BEE334D84F7D}">
      <dsp:nvSpPr>
        <dsp:cNvPr id="0" name=""/>
        <dsp:cNvSpPr/>
      </dsp:nvSpPr>
      <dsp:spPr>
        <a:xfrm>
          <a:off x="247829" y="2234134"/>
          <a:ext cx="450599" cy="450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BAB2EA-E073-4093-BC20-DE3CBB94094D}">
      <dsp:nvSpPr>
        <dsp:cNvPr id="0" name=""/>
        <dsp:cNvSpPr/>
      </dsp:nvSpPr>
      <dsp:spPr>
        <a:xfrm>
          <a:off x="946259" y="2049798"/>
          <a:ext cx="10573740" cy="81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6" tIns="86706" rIns="86706" bIns="86706" numCol="1" spcCol="1270" anchor="ctr" anchorCtr="0">
          <a:noAutofit/>
        </a:bodyPr>
        <a:lstStyle/>
        <a:p>
          <a:pPr marL="0" lvl="0" indent="0" algn="l" defTabSz="977900">
            <a:lnSpc>
              <a:spcPct val="90000"/>
            </a:lnSpc>
            <a:spcBef>
              <a:spcPct val="0"/>
            </a:spcBef>
            <a:spcAft>
              <a:spcPct val="35000"/>
            </a:spcAft>
            <a:buNone/>
          </a:pPr>
          <a:r>
            <a:rPr lang="en-GB" sz="2200" kern="1200"/>
            <a:t>Dr Agbaje and The Robert Frew Medical Company Limited [2022] EWHC 1373 </a:t>
          </a:r>
          <a:endParaRPr lang="en-US" sz="2200" kern="1200"/>
        </a:p>
      </dsp:txBody>
      <dsp:txXfrm>
        <a:off x="946259" y="2049798"/>
        <a:ext cx="10573740" cy="819272"/>
      </dsp:txXfrm>
    </dsp:sp>
    <dsp:sp modelId="{E69652D1-8332-459B-A466-EE856B5FBFAA}">
      <dsp:nvSpPr>
        <dsp:cNvPr id="0" name=""/>
        <dsp:cNvSpPr/>
      </dsp:nvSpPr>
      <dsp:spPr>
        <a:xfrm>
          <a:off x="0" y="3073888"/>
          <a:ext cx="11520000" cy="819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E34-32DA-4212-BDEA-5395D2577E91}">
      <dsp:nvSpPr>
        <dsp:cNvPr id="0" name=""/>
        <dsp:cNvSpPr/>
      </dsp:nvSpPr>
      <dsp:spPr>
        <a:xfrm>
          <a:off x="247829" y="3258225"/>
          <a:ext cx="450599" cy="450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8EE0B-6271-4B4C-B8BA-F66E42477F54}">
      <dsp:nvSpPr>
        <dsp:cNvPr id="0" name=""/>
        <dsp:cNvSpPr/>
      </dsp:nvSpPr>
      <dsp:spPr>
        <a:xfrm>
          <a:off x="946259" y="3073888"/>
          <a:ext cx="10573740" cy="81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6" tIns="86706" rIns="86706" bIns="86706" numCol="1" spcCol="1270" anchor="ctr" anchorCtr="0">
          <a:noAutofit/>
        </a:bodyPr>
        <a:lstStyle/>
        <a:p>
          <a:pPr marL="0" lvl="0" indent="0" algn="l" defTabSz="977900">
            <a:lnSpc>
              <a:spcPct val="90000"/>
            </a:lnSpc>
            <a:spcBef>
              <a:spcPct val="0"/>
            </a:spcBef>
            <a:spcAft>
              <a:spcPct val="35000"/>
            </a:spcAft>
            <a:buNone/>
          </a:pPr>
          <a:r>
            <a:rPr lang="en-GB" sz="2200" kern="1200" dirty="0"/>
            <a:t>Wells and </a:t>
          </a:r>
          <a:r>
            <a:rPr lang="en-GB" sz="2200" kern="1200" dirty="0" err="1"/>
            <a:t>Hornshaw</a:t>
          </a:r>
          <a:r>
            <a:rPr lang="en-GB" sz="2200" kern="1200" dirty="0"/>
            <a:t> [2024] (EWHC 330 (Ch)</a:t>
          </a:r>
          <a:endParaRPr lang="en-US" sz="2200" kern="1200" dirty="0"/>
        </a:p>
      </dsp:txBody>
      <dsp:txXfrm>
        <a:off x="946259" y="3073888"/>
        <a:ext cx="10573740" cy="8192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5F81-9CF4-4A68-80C6-A17823BB1B81}">
      <dsp:nvSpPr>
        <dsp:cNvPr id="0" name=""/>
        <dsp:cNvSpPr/>
      </dsp:nvSpPr>
      <dsp:spPr>
        <a:xfrm>
          <a:off x="0" y="36392"/>
          <a:ext cx="8519414" cy="117936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Dr </a:t>
          </a:r>
          <a:r>
            <a:rPr lang="en-GB" sz="2800" kern="1200" dirty="0" err="1"/>
            <a:t>Agbaje</a:t>
          </a:r>
          <a:r>
            <a:rPr lang="en-GB" sz="2800" kern="1200" dirty="0"/>
            <a:t> and The Robert Frew Medical Company Limited [2022] EWHC 1373 </a:t>
          </a:r>
          <a:endParaRPr lang="en-US" sz="2800" kern="1200" dirty="0"/>
        </a:p>
      </dsp:txBody>
      <dsp:txXfrm>
        <a:off x="57572" y="93964"/>
        <a:ext cx="8404270" cy="1064216"/>
      </dsp:txXfrm>
    </dsp:sp>
    <dsp:sp modelId="{26114ACF-DC4A-4554-AC4D-E1B72998DA83}">
      <dsp:nvSpPr>
        <dsp:cNvPr id="0" name=""/>
        <dsp:cNvSpPr/>
      </dsp:nvSpPr>
      <dsp:spPr>
        <a:xfrm>
          <a:off x="0" y="1296392"/>
          <a:ext cx="8519414" cy="117936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Shareholders’ Agreement</a:t>
          </a:r>
          <a:endParaRPr lang="en-US" sz="2800" kern="1200"/>
        </a:p>
      </dsp:txBody>
      <dsp:txXfrm>
        <a:off x="57572" y="1353964"/>
        <a:ext cx="8404270" cy="1064216"/>
      </dsp:txXfrm>
    </dsp:sp>
    <dsp:sp modelId="{1259D7B0-542A-431F-BC12-251C1CEF3573}">
      <dsp:nvSpPr>
        <dsp:cNvPr id="0" name=""/>
        <dsp:cNvSpPr/>
      </dsp:nvSpPr>
      <dsp:spPr>
        <a:xfrm>
          <a:off x="0" y="2556391"/>
          <a:ext cx="8519414" cy="1179360"/>
        </a:xfrm>
        <a:prstGeom prst="roundRect">
          <a:avLst/>
        </a:prstGeom>
        <a:solidFill>
          <a:srgbClr val="FF9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“..taking into account any restrictions on such sale or the size of the holding being sold…”</a:t>
          </a:r>
          <a:endParaRPr lang="en-US" sz="2800" kern="1200"/>
        </a:p>
      </dsp:txBody>
      <dsp:txXfrm>
        <a:off x="57572" y="2613963"/>
        <a:ext cx="8404270" cy="10642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0BB7C-4BE9-418E-B25F-2DA8A6C30764}"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EACC9-B939-4AAC-B899-8695AAA880E3}" type="slidenum">
              <a:rPr lang="en-GB" smtClean="0"/>
              <a:t>‹#›</a:t>
            </a:fld>
            <a:endParaRPr lang="en-GB"/>
          </a:p>
        </p:txBody>
      </p:sp>
    </p:spTree>
    <p:extLst>
      <p:ext uri="{BB962C8B-B14F-4D97-AF65-F5344CB8AC3E}">
        <p14:creationId xmlns:p14="http://schemas.microsoft.com/office/powerpoint/2010/main" val="236327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1</a:t>
            </a:fld>
            <a:endParaRPr lang="en-GB"/>
          </a:p>
        </p:txBody>
      </p:sp>
    </p:spTree>
    <p:extLst>
      <p:ext uri="{BB962C8B-B14F-4D97-AF65-F5344CB8AC3E}">
        <p14:creationId xmlns:p14="http://schemas.microsoft.com/office/powerpoint/2010/main" val="272791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3</a:t>
            </a:fld>
            <a:endParaRPr lang="en-GB"/>
          </a:p>
        </p:txBody>
      </p:sp>
    </p:spTree>
    <p:extLst>
      <p:ext uri="{BB962C8B-B14F-4D97-AF65-F5344CB8AC3E}">
        <p14:creationId xmlns:p14="http://schemas.microsoft.com/office/powerpoint/2010/main" val="284120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9</a:t>
            </a:fld>
            <a:endParaRPr lang="en-GB"/>
          </a:p>
        </p:txBody>
      </p:sp>
    </p:spTree>
    <p:extLst>
      <p:ext uri="{BB962C8B-B14F-4D97-AF65-F5344CB8AC3E}">
        <p14:creationId xmlns:p14="http://schemas.microsoft.com/office/powerpoint/2010/main" val="62507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10</a:t>
            </a:fld>
            <a:endParaRPr lang="en-GB"/>
          </a:p>
        </p:txBody>
      </p:sp>
    </p:spTree>
    <p:extLst>
      <p:ext uri="{BB962C8B-B14F-4D97-AF65-F5344CB8AC3E}">
        <p14:creationId xmlns:p14="http://schemas.microsoft.com/office/powerpoint/2010/main" val="389565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11</a:t>
            </a:fld>
            <a:endParaRPr lang="en-GB"/>
          </a:p>
        </p:txBody>
      </p:sp>
    </p:spTree>
    <p:extLst>
      <p:ext uri="{BB962C8B-B14F-4D97-AF65-F5344CB8AC3E}">
        <p14:creationId xmlns:p14="http://schemas.microsoft.com/office/powerpoint/2010/main" val="269714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12</a:t>
            </a:fld>
            <a:endParaRPr lang="en-GB"/>
          </a:p>
        </p:txBody>
      </p:sp>
    </p:spTree>
    <p:extLst>
      <p:ext uri="{BB962C8B-B14F-4D97-AF65-F5344CB8AC3E}">
        <p14:creationId xmlns:p14="http://schemas.microsoft.com/office/powerpoint/2010/main" val="160890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16</a:t>
            </a:fld>
            <a:endParaRPr lang="en-GB"/>
          </a:p>
        </p:txBody>
      </p:sp>
    </p:spTree>
    <p:extLst>
      <p:ext uri="{BB962C8B-B14F-4D97-AF65-F5344CB8AC3E}">
        <p14:creationId xmlns:p14="http://schemas.microsoft.com/office/powerpoint/2010/main" val="381439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28</a:t>
            </a:fld>
            <a:endParaRPr lang="en-GB"/>
          </a:p>
        </p:txBody>
      </p:sp>
    </p:spTree>
    <p:extLst>
      <p:ext uri="{BB962C8B-B14F-4D97-AF65-F5344CB8AC3E}">
        <p14:creationId xmlns:p14="http://schemas.microsoft.com/office/powerpoint/2010/main" val="198430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EACC9-B939-4AAC-B899-8695AAA880E3}" type="slidenum">
              <a:rPr lang="en-GB" smtClean="0"/>
              <a:t>50</a:t>
            </a:fld>
            <a:endParaRPr lang="en-GB"/>
          </a:p>
        </p:txBody>
      </p:sp>
    </p:spTree>
    <p:extLst>
      <p:ext uri="{BB962C8B-B14F-4D97-AF65-F5344CB8AC3E}">
        <p14:creationId xmlns:p14="http://schemas.microsoft.com/office/powerpoint/2010/main" val="372550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73D8-3A18-4001-AC67-45763649F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EA3CCD-AFCD-42B7-ADFB-105BFCBC2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516FE-619F-432F-A848-A4B3CB73FF82}"/>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5" name="Footer Placeholder 4">
            <a:extLst>
              <a:ext uri="{FF2B5EF4-FFF2-40B4-BE49-F238E27FC236}">
                <a16:creationId xmlns:a16="http://schemas.microsoft.com/office/drawing/2014/main" id="{67F5A01F-D5C3-4933-BDC7-3BF621E48D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A02BD-434A-48BD-88B1-F486CD1A2B59}"/>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182961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64CA-8166-429C-8D0C-11C3444E58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1AC4EF-99A7-4FFD-9BC3-40E4C6E23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B08BF-2315-4B7A-B752-C4255F37A3E5}"/>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5" name="Footer Placeholder 4">
            <a:extLst>
              <a:ext uri="{FF2B5EF4-FFF2-40B4-BE49-F238E27FC236}">
                <a16:creationId xmlns:a16="http://schemas.microsoft.com/office/drawing/2014/main" id="{620CC1A8-FA6D-49B2-8425-682D70096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CA352-26A4-4B51-8BBE-78ED3EA00FCC}"/>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219651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DA072-BA22-48A1-B982-2036224F17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3B50FB-358D-43DB-B77E-CFE6865D7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81230-552F-4B6D-94F0-C4CF7F2EBEE1}"/>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5" name="Footer Placeholder 4">
            <a:extLst>
              <a:ext uri="{FF2B5EF4-FFF2-40B4-BE49-F238E27FC236}">
                <a16:creationId xmlns:a16="http://schemas.microsoft.com/office/drawing/2014/main" id="{DFCD6BC4-8783-4733-9B64-497BC02D45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0C1CD-07D5-42FA-9DF3-7FAA2FB58232}"/>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236148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7133" y="2088775"/>
            <a:ext cx="5472000" cy="4056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2333" y="2088775"/>
            <a:ext cx="5472000" cy="40568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6">
            <a:extLst>
              <a:ext uri="{FF2B5EF4-FFF2-40B4-BE49-F238E27FC236}">
                <a16:creationId xmlns:a16="http://schemas.microsoft.com/office/drawing/2014/main" id="{DCE8E0AF-64FC-406E-B144-61C1BD4DBBA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867" y="5509202"/>
            <a:ext cx="1923212" cy="9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0A298474-DC9C-4204-AD4D-583561423F2B}"/>
              </a:ext>
            </a:extLst>
          </p:cNvPr>
          <p:cNvPicPr>
            <a:picLocks noChangeAspect="1"/>
          </p:cNvPicPr>
          <p:nvPr userDrawn="1"/>
        </p:nvPicPr>
        <p:blipFill>
          <a:blip r:embed="rId3"/>
          <a:stretch>
            <a:fillRect/>
          </a:stretch>
        </p:blipFill>
        <p:spPr>
          <a:xfrm>
            <a:off x="6392333" y="493708"/>
            <a:ext cx="1914286" cy="866667"/>
          </a:xfrm>
          <a:prstGeom prst="rect">
            <a:avLst/>
          </a:prstGeom>
        </p:spPr>
      </p:pic>
    </p:spTree>
    <p:extLst>
      <p:ext uri="{BB962C8B-B14F-4D97-AF65-F5344CB8AC3E}">
        <p14:creationId xmlns:p14="http://schemas.microsoft.com/office/powerpoint/2010/main" val="3647270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6">
            <a:extLst>
              <a:ext uri="{FF2B5EF4-FFF2-40B4-BE49-F238E27FC236}">
                <a16:creationId xmlns:a16="http://schemas.microsoft.com/office/drawing/2014/main" id="{C5F60217-CFBE-454B-AC24-E7AF04797D6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867" y="5509202"/>
            <a:ext cx="1923212" cy="9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E24DAC3-3E7D-4CA5-8CF3-920CE1B0A613}"/>
              </a:ext>
            </a:extLst>
          </p:cNvPr>
          <p:cNvPicPr>
            <a:picLocks noChangeAspect="1"/>
          </p:cNvPicPr>
          <p:nvPr userDrawn="1"/>
        </p:nvPicPr>
        <p:blipFill>
          <a:blip r:embed="rId3"/>
          <a:stretch>
            <a:fillRect/>
          </a:stretch>
        </p:blipFill>
        <p:spPr>
          <a:xfrm>
            <a:off x="6369140" y="459041"/>
            <a:ext cx="1914286" cy="866667"/>
          </a:xfrm>
          <a:prstGeom prst="rect">
            <a:avLst/>
          </a:prstGeom>
        </p:spPr>
      </p:pic>
    </p:spTree>
    <p:extLst>
      <p:ext uri="{BB962C8B-B14F-4D97-AF65-F5344CB8AC3E}">
        <p14:creationId xmlns:p14="http://schemas.microsoft.com/office/powerpoint/2010/main" val="250340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28F6-9998-45E7-B413-AB0277B8A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7CDC94-7402-4273-A671-F4FB02584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CEDE07-51C1-4C3C-883D-1050376D1F49}"/>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5" name="Footer Placeholder 4">
            <a:extLst>
              <a:ext uri="{FF2B5EF4-FFF2-40B4-BE49-F238E27FC236}">
                <a16:creationId xmlns:a16="http://schemas.microsoft.com/office/drawing/2014/main" id="{B993CF36-0AEC-4016-82BA-0C25A912D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BF7F9-980F-47CB-98A1-22A483A001F3}"/>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131846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5AB5-B617-43C5-8245-31428E3EF9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77A041-C0EB-4771-84EA-94F589A96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09CB3-67F4-4D35-BEE5-757A486D1A7F}"/>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5" name="Footer Placeholder 4">
            <a:extLst>
              <a:ext uri="{FF2B5EF4-FFF2-40B4-BE49-F238E27FC236}">
                <a16:creationId xmlns:a16="http://schemas.microsoft.com/office/drawing/2014/main" id="{9FFAE55A-8F1F-4BE5-980D-AE4DB552B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EC786-B59E-47DD-9817-8E6BCC00003C}"/>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172302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368F-F12C-4DC0-8FA6-0AE3482490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327494-7C17-4E8C-96F6-D64DF5AB23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3EB7EA-9818-462D-888D-BA348E4E5A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172B6C-099E-47F3-8964-75780676EB6D}"/>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6" name="Footer Placeholder 5">
            <a:extLst>
              <a:ext uri="{FF2B5EF4-FFF2-40B4-BE49-F238E27FC236}">
                <a16:creationId xmlns:a16="http://schemas.microsoft.com/office/drawing/2014/main" id="{66D0442A-F48F-47E5-B888-9B88DE2E52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61201A-9B50-4C5A-9324-D968877368A0}"/>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361677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D3BD-B183-4780-8008-E69B583411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359FF-3646-4036-BE94-AFB6207B47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D8959-4681-4C82-AE38-CBDAB1019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4BA0E3-A6E8-43F7-93D0-B22855972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21483-9C32-44BC-A52A-E5EA4D31C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E84802-DDD2-4791-BBD8-D8B4F0926D95}"/>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8" name="Footer Placeholder 7">
            <a:extLst>
              <a:ext uri="{FF2B5EF4-FFF2-40B4-BE49-F238E27FC236}">
                <a16:creationId xmlns:a16="http://schemas.microsoft.com/office/drawing/2014/main" id="{F0BF3D2B-1C8E-47BC-9D10-61EFDA8227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94B57-CD46-4368-A8C9-474829570826}"/>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181842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C2E3-D71B-4AE6-A181-576626348B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E8AFEA-44F9-44CB-80B1-BD4C52D7E0D6}"/>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4" name="Footer Placeholder 3">
            <a:extLst>
              <a:ext uri="{FF2B5EF4-FFF2-40B4-BE49-F238E27FC236}">
                <a16:creationId xmlns:a16="http://schemas.microsoft.com/office/drawing/2014/main" id="{716FBF43-AD00-4116-B1AA-9A933DC2B6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140CF0-D562-4B40-ADA4-2A3E523573D8}"/>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2132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03C29-1DFB-4203-9156-CF5402C21738}"/>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3" name="Footer Placeholder 2">
            <a:extLst>
              <a:ext uri="{FF2B5EF4-FFF2-40B4-BE49-F238E27FC236}">
                <a16:creationId xmlns:a16="http://schemas.microsoft.com/office/drawing/2014/main" id="{29D4C42C-C527-4808-9D15-0D153A3701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DF51C9-57F8-41C5-A45A-ACBDD31DE555}"/>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310915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681D-C773-47EE-A59C-313D50A63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17BD27-B4CD-4E5E-9641-ED6D6DFA8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FDDD1E-B259-4B95-83E0-6F10E8D0D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83192-F943-4027-915D-8D58BCD5F00F}"/>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6" name="Footer Placeholder 5">
            <a:extLst>
              <a:ext uri="{FF2B5EF4-FFF2-40B4-BE49-F238E27FC236}">
                <a16:creationId xmlns:a16="http://schemas.microsoft.com/office/drawing/2014/main" id="{38B69C7B-0A07-4B46-9283-009E64236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E4087D-5279-4ABA-A8D8-5C4E9C192EB4}"/>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5049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9DF-3EB3-4AB6-9D32-040F03DAC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B42F9C-75AD-4D2E-8508-2AD26C6F8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27D5CA-B3C7-4418-9D92-DC9CD086E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6BDF9-1131-498A-9B99-F16B36D2AA2F}"/>
              </a:ext>
            </a:extLst>
          </p:cNvPr>
          <p:cNvSpPr>
            <a:spLocks noGrp="1"/>
          </p:cNvSpPr>
          <p:nvPr>
            <p:ph type="dt" sz="half" idx="10"/>
          </p:nvPr>
        </p:nvSpPr>
        <p:spPr/>
        <p:txBody>
          <a:bodyPr/>
          <a:lstStyle/>
          <a:p>
            <a:fld id="{879DF6D5-B088-46DE-A04F-FE407F299948}" type="datetimeFigureOut">
              <a:rPr lang="en-GB" smtClean="0"/>
              <a:t>18/11/2024</a:t>
            </a:fld>
            <a:endParaRPr lang="en-GB"/>
          </a:p>
        </p:txBody>
      </p:sp>
      <p:sp>
        <p:nvSpPr>
          <p:cNvPr id="6" name="Footer Placeholder 5">
            <a:extLst>
              <a:ext uri="{FF2B5EF4-FFF2-40B4-BE49-F238E27FC236}">
                <a16:creationId xmlns:a16="http://schemas.microsoft.com/office/drawing/2014/main" id="{6E03DD87-10A7-41B3-8F36-80575022A3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583FBC-2579-4C01-8F66-8BDC99F0248A}"/>
              </a:ext>
            </a:extLst>
          </p:cNvPr>
          <p:cNvSpPr>
            <a:spLocks noGrp="1"/>
          </p:cNvSpPr>
          <p:nvPr>
            <p:ph type="sldNum" sz="quarter" idx="12"/>
          </p:nvPr>
        </p:nvSpPr>
        <p:spPr/>
        <p:txBody>
          <a:bodyPr/>
          <a:lstStyle/>
          <a:p>
            <a:fld id="{F052D745-F48D-4262-A380-B061DEEE95FF}" type="slidenum">
              <a:rPr lang="en-GB" smtClean="0"/>
              <a:t>‹#›</a:t>
            </a:fld>
            <a:endParaRPr lang="en-GB"/>
          </a:p>
        </p:txBody>
      </p:sp>
    </p:spTree>
    <p:extLst>
      <p:ext uri="{BB962C8B-B14F-4D97-AF65-F5344CB8AC3E}">
        <p14:creationId xmlns:p14="http://schemas.microsoft.com/office/powerpoint/2010/main" val="300686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E279A-2BD0-474A-8880-9203F0E06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7C2EB-7982-48E8-8D24-46A12DFE6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82A58-8A28-4A6E-9C51-06A83EC3E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DF6D5-B088-46DE-A04F-FE407F299948}" type="datetimeFigureOut">
              <a:rPr lang="en-GB" smtClean="0"/>
              <a:t>18/11/2024</a:t>
            </a:fld>
            <a:endParaRPr lang="en-GB"/>
          </a:p>
        </p:txBody>
      </p:sp>
      <p:sp>
        <p:nvSpPr>
          <p:cNvPr id="5" name="Footer Placeholder 4">
            <a:extLst>
              <a:ext uri="{FF2B5EF4-FFF2-40B4-BE49-F238E27FC236}">
                <a16:creationId xmlns:a16="http://schemas.microsoft.com/office/drawing/2014/main" id="{B893378C-28B5-43F1-9640-42B5C6A24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633167-F776-4A3D-B78F-97BD654A4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2D745-F48D-4262-A380-B061DEEE95FF}" type="slidenum">
              <a:rPr lang="en-GB" smtClean="0"/>
              <a:t>‹#›</a:t>
            </a:fld>
            <a:endParaRPr lang="en-GB"/>
          </a:p>
        </p:txBody>
      </p:sp>
    </p:spTree>
    <p:extLst>
      <p:ext uri="{BB962C8B-B14F-4D97-AF65-F5344CB8AC3E}">
        <p14:creationId xmlns:p14="http://schemas.microsoft.com/office/powerpoint/2010/main" val="259887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7143"/>
          </a:xfrm>
          <a:prstGeom prst="rect">
            <a:avLst/>
          </a:prstGeom>
        </p:spPr>
      </p:pic>
      <p:sp>
        <p:nvSpPr>
          <p:cNvPr id="2" name="Title Placeholder 1"/>
          <p:cNvSpPr>
            <a:spLocks noGrp="1"/>
          </p:cNvSpPr>
          <p:nvPr>
            <p:ph type="title"/>
          </p:nvPr>
        </p:nvSpPr>
        <p:spPr>
          <a:xfrm>
            <a:off x="347133" y="424375"/>
            <a:ext cx="8064000" cy="936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7133" y="2070847"/>
            <a:ext cx="11520000" cy="38947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76E3A4B-CA03-4B2B-8BBA-EA2F032A7EE8}"/>
              </a:ext>
            </a:extLst>
          </p:cNvPr>
          <p:cNvPicPr>
            <a:picLocks noChangeAspect="1"/>
          </p:cNvPicPr>
          <p:nvPr userDrawn="1"/>
        </p:nvPicPr>
        <p:blipFill>
          <a:blip r:embed="rId5"/>
          <a:stretch>
            <a:fillRect/>
          </a:stretch>
        </p:blipFill>
        <p:spPr>
          <a:xfrm>
            <a:off x="11004477" y="5501234"/>
            <a:ext cx="683393" cy="464391"/>
          </a:xfrm>
          <a:prstGeom prst="rect">
            <a:avLst/>
          </a:prstGeom>
        </p:spPr>
      </p:pic>
    </p:spTree>
    <p:extLst>
      <p:ext uri="{BB962C8B-B14F-4D97-AF65-F5344CB8AC3E}">
        <p14:creationId xmlns:p14="http://schemas.microsoft.com/office/powerpoint/2010/main" val="2679521760"/>
      </p:ext>
    </p:extLst>
  </p:cSld>
  <p:clrMap bg1="lt1" tx1="dk1" bg2="lt2" tx2="dk2" accent1="accent1" accent2="accent2" accent3="accent3" accent4="accent4" accent5="accent5" accent6="accent6" hlink="hlink" folHlink="folHlink"/>
  <p:sldLayoutIdLst>
    <p:sldLayoutId id="2147483668" r:id="rId1"/>
    <p:sldLayoutId id="2147483662" r:id="rId2"/>
  </p:sldLayoutIdLst>
  <p:hf hdr="0" dt="0"/>
  <p:txStyles>
    <p:titleStyle>
      <a:lvl1pPr algn="l" defTabSz="914400" rtl="0" eaLnBrk="1" latinLnBrk="0" hangingPunct="1">
        <a:lnSpc>
          <a:spcPct val="90000"/>
        </a:lnSpc>
        <a:spcBef>
          <a:spcPct val="0"/>
        </a:spcBef>
        <a:buNone/>
        <a:defRPr sz="2800"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9700"/>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9700"/>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9700"/>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9700"/>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9700"/>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5A1896-2E33-495D-94AE-33B5CB2461B2}"/>
              </a:ext>
            </a:extLst>
          </p:cNvPr>
          <p:cNvSpPr>
            <a:spLocks noGrp="1"/>
          </p:cNvSpPr>
          <p:nvPr>
            <p:ph type="ctrTitle"/>
          </p:nvPr>
        </p:nvSpPr>
        <p:spPr>
          <a:xfrm>
            <a:off x="116698" y="2745319"/>
            <a:ext cx="3911441" cy="2522156"/>
          </a:xfrm>
        </p:spPr>
        <p:txBody>
          <a:bodyPr>
            <a:normAutofit fontScale="90000"/>
          </a:bodyPr>
          <a:lstStyle/>
          <a:p>
            <a:br>
              <a:rPr lang="en-GB" dirty="0"/>
            </a:br>
            <a:br>
              <a:rPr lang="en-GB" dirty="0"/>
            </a:br>
            <a:br>
              <a:rPr lang="en-GB" dirty="0"/>
            </a:br>
            <a:r>
              <a:rPr lang="en-GB" sz="3600" dirty="0">
                <a:solidFill>
                  <a:schemeClr val="bg1"/>
                </a:solidFill>
                <a:latin typeface="Noway Bold" panose="02000806000000020004" pitchFamily="50" charset="0"/>
              </a:rPr>
              <a:t>Business Valuation</a:t>
            </a:r>
            <a:br>
              <a:rPr lang="en-GB" sz="3600" dirty="0"/>
            </a:br>
            <a:br>
              <a:rPr lang="en-GB" sz="3600" dirty="0">
                <a:solidFill>
                  <a:schemeClr val="bg1"/>
                </a:solidFill>
                <a:latin typeface="Noway Bold" panose="02000806000000020004" pitchFamily="50" charset="0"/>
              </a:rPr>
            </a:br>
            <a:r>
              <a:rPr lang="en-GB" sz="3600" dirty="0">
                <a:solidFill>
                  <a:schemeClr val="bg1"/>
                </a:solidFill>
                <a:latin typeface="Noway Bold" panose="02000806000000020004" pitchFamily="50" charset="0"/>
              </a:rPr>
              <a:t>   </a:t>
            </a:r>
            <a:br>
              <a:rPr lang="en-GB" sz="3600" dirty="0"/>
            </a:br>
            <a:endParaRPr lang="en-GB" sz="3600" dirty="0"/>
          </a:p>
        </p:txBody>
      </p:sp>
      <p:sp>
        <p:nvSpPr>
          <p:cNvPr id="8" name="Subtitle 2">
            <a:extLst>
              <a:ext uri="{FF2B5EF4-FFF2-40B4-BE49-F238E27FC236}">
                <a16:creationId xmlns:a16="http://schemas.microsoft.com/office/drawing/2014/main" id="{B42B9E92-3FA9-4FEB-A577-22D123A42943}"/>
              </a:ext>
            </a:extLst>
          </p:cNvPr>
          <p:cNvSpPr>
            <a:spLocks noGrp="1"/>
          </p:cNvSpPr>
          <p:nvPr>
            <p:ph type="subTitle" idx="1"/>
          </p:nvPr>
        </p:nvSpPr>
        <p:spPr>
          <a:xfrm>
            <a:off x="692695" y="5765300"/>
            <a:ext cx="2736000" cy="468000"/>
          </a:xfrm>
        </p:spPr>
        <p:txBody>
          <a:bodyPr>
            <a:normAutofit/>
          </a:bodyPr>
          <a:lstStyle/>
          <a:p>
            <a:r>
              <a:rPr lang="en-GB" dirty="0">
                <a:solidFill>
                  <a:schemeClr val="bg1"/>
                </a:solidFill>
                <a:latin typeface="Noway Light" panose="02000506000000020004" pitchFamily="50" charset="0"/>
              </a:rPr>
              <a:t>21 November 2024</a:t>
            </a:r>
          </a:p>
        </p:txBody>
      </p:sp>
      <p:pic>
        <p:nvPicPr>
          <p:cNvPr id="4" name="Picture 3">
            <a:extLst>
              <a:ext uri="{FF2B5EF4-FFF2-40B4-BE49-F238E27FC236}">
                <a16:creationId xmlns:a16="http://schemas.microsoft.com/office/drawing/2014/main" id="{5948978A-59FB-4CCD-8D75-5103ADDD5916}"/>
              </a:ext>
            </a:extLst>
          </p:cNvPr>
          <p:cNvPicPr>
            <a:picLocks noChangeAspect="1"/>
          </p:cNvPicPr>
          <p:nvPr/>
        </p:nvPicPr>
        <p:blipFill>
          <a:blip r:embed="rId4"/>
          <a:stretch>
            <a:fillRect/>
          </a:stretch>
        </p:blipFill>
        <p:spPr>
          <a:xfrm>
            <a:off x="9992529" y="285225"/>
            <a:ext cx="1377067" cy="935767"/>
          </a:xfrm>
          <a:prstGeom prst="rect">
            <a:avLst/>
          </a:prstGeom>
        </p:spPr>
      </p:pic>
      <p:pic>
        <p:nvPicPr>
          <p:cNvPr id="2" name="Picture 1">
            <a:extLst>
              <a:ext uri="{FF2B5EF4-FFF2-40B4-BE49-F238E27FC236}">
                <a16:creationId xmlns:a16="http://schemas.microsoft.com/office/drawing/2014/main" id="{316672C8-6EBD-4904-BCCB-692275277525}"/>
              </a:ext>
            </a:extLst>
          </p:cNvPr>
          <p:cNvPicPr>
            <a:picLocks noChangeAspect="1"/>
          </p:cNvPicPr>
          <p:nvPr/>
        </p:nvPicPr>
        <p:blipFill>
          <a:blip r:embed="rId5"/>
          <a:stretch>
            <a:fillRect/>
          </a:stretch>
        </p:blipFill>
        <p:spPr>
          <a:xfrm>
            <a:off x="4995638" y="436491"/>
            <a:ext cx="1914286" cy="866667"/>
          </a:xfrm>
          <a:prstGeom prst="rect">
            <a:avLst/>
          </a:prstGeom>
        </p:spPr>
      </p:pic>
    </p:spTree>
    <p:extLst>
      <p:ext uri="{BB962C8B-B14F-4D97-AF65-F5344CB8AC3E}">
        <p14:creationId xmlns:p14="http://schemas.microsoft.com/office/powerpoint/2010/main" val="291138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465A-2FDD-F792-CDDF-80F70AF32931}"/>
              </a:ext>
            </a:extLst>
          </p:cNvPr>
          <p:cNvSpPr>
            <a:spLocks noGrp="1"/>
          </p:cNvSpPr>
          <p:nvPr>
            <p:ph type="title"/>
          </p:nvPr>
        </p:nvSpPr>
        <p:spPr>
          <a:xfrm>
            <a:off x="347133" y="424375"/>
            <a:ext cx="8064000" cy="936000"/>
          </a:xfrm>
        </p:spPr>
        <p:txBody>
          <a:bodyPr anchor="ctr">
            <a:normAutofit/>
          </a:bodyPr>
          <a:lstStyle/>
          <a:p>
            <a:r>
              <a:rPr lang="en-GB" dirty="0"/>
              <a:t>Voting shares</a:t>
            </a:r>
          </a:p>
        </p:txBody>
      </p:sp>
      <p:graphicFrame>
        <p:nvGraphicFramePr>
          <p:cNvPr id="5" name="Content Placeholder 2">
            <a:extLst>
              <a:ext uri="{FF2B5EF4-FFF2-40B4-BE49-F238E27FC236}">
                <a16:creationId xmlns:a16="http://schemas.microsoft.com/office/drawing/2014/main" id="{03ECA6FA-F76F-2CBF-40F5-BED924FEA806}"/>
              </a:ext>
            </a:extLst>
          </p:cNvPr>
          <p:cNvGraphicFramePr>
            <a:graphicFrameLocks noGrp="1"/>
          </p:cNvGraphicFramePr>
          <p:nvPr>
            <p:ph idx="1"/>
            <p:extLst>
              <p:ext uri="{D42A27DB-BD31-4B8C-83A1-F6EECF244321}">
                <p14:modId xmlns:p14="http://schemas.microsoft.com/office/powerpoint/2010/main" val="515149091"/>
              </p:ext>
            </p:extLst>
          </p:nvPr>
        </p:nvGraphicFramePr>
        <p:xfrm>
          <a:off x="347133" y="2070846"/>
          <a:ext cx="11520000" cy="343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42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085A-A401-C07C-B718-1BC21EEC0856}"/>
              </a:ext>
            </a:extLst>
          </p:cNvPr>
          <p:cNvSpPr>
            <a:spLocks noGrp="1"/>
          </p:cNvSpPr>
          <p:nvPr>
            <p:ph type="title"/>
          </p:nvPr>
        </p:nvSpPr>
        <p:spPr>
          <a:xfrm>
            <a:off x="347133" y="424375"/>
            <a:ext cx="8064000" cy="936000"/>
          </a:xfrm>
        </p:spPr>
        <p:txBody>
          <a:bodyPr anchor="ctr">
            <a:normAutofit/>
          </a:bodyPr>
          <a:lstStyle/>
          <a:p>
            <a:r>
              <a:rPr lang="en-GB" dirty="0"/>
              <a:t>Voting shares</a:t>
            </a:r>
          </a:p>
        </p:txBody>
      </p:sp>
      <p:graphicFrame>
        <p:nvGraphicFramePr>
          <p:cNvPr id="5" name="Content Placeholder 2">
            <a:extLst>
              <a:ext uri="{FF2B5EF4-FFF2-40B4-BE49-F238E27FC236}">
                <a16:creationId xmlns:a16="http://schemas.microsoft.com/office/drawing/2014/main" id="{A2E1018C-B471-C3A2-19A1-1D1DB140BF06}"/>
              </a:ext>
            </a:extLst>
          </p:cNvPr>
          <p:cNvGraphicFramePr>
            <a:graphicFrameLocks noGrp="1"/>
          </p:cNvGraphicFramePr>
          <p:nvPr>
            <p:ph idx="1"/>
            <p:extLst>
              <p:ext uri="{D42A27DB-BD31-4B8C-83A1-F6EECF244321}">
                <p14:modId xmlns:p14="http://schemas.microsoft.com/office/powerpoint/2010/main" val="4168535302"/>
              </p:ext>
            </p:extLst>
          </p:nvPr>
        </p:nvGraphicFramePr>
        <p:xfrm>
          <a:off x="347133" y="2070847"/>
          <a:ext cx="11520000" cy="3894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06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1E14-2DB4-2A50-41A7-1410305A0BDE}"/>
              </a:ext>
            </a:extLst>
          </p:cNvPr>
          <p:cNvSpPr>
            <a:spLocks noGrp="1"/>
          </p:cNvSpPr>
          <p:nvPr>
            <p:ph type="title"/>
          </p:nvPr>
        </p:nvSpPr>
        <p:spPr/>
        <p:txBody>
          <a:bodyPr/>
          <a:lstStyle/>
          <a:p>
            <a:r>
              <a:rPr lang="en-GB" dirty="0"/>
              <a:t>Voting shares</a:t>
            </a:r>
          </a:p>
        </p:txBody>
      </p:sp>
      <p:sp>
        <p:nvSpPr>
          <p:cNvPr id="3" name="Content Placeholder 2">
            <a:extLst>
              <a:ext uri="{FF2B5EF4-FFF2-40B4-BE49-F238E27FC236}">
                <a16:creationId xmlns:a16="http://schemas.microsoft.com/office/drawing/2014/main" id="{5561B361-C68E-3684-A613-A31E13C2FD96}"/>
              </a:ext>
            </a:extLst>
          </p:cNvPr>
          <p:cNvSpPr>
            <a:spLocks noGrp="1"/>
          </p:cNvSpPr>
          <p:nvPr>
            <p:ph idx="1"/>
          </p:nvPr>
        </p:nvSpPr>
        <p:spPr/>
        <p:txBody>
          <a:bodyPr/>
          <a:lstStyle/>
          <a:p>
            <a:pPr marL="0" indent="0">
              <a:buNone/>
            </a:pPr>
            <a:r>
              <a:rPr lang="en-GB" dirty="0"/>
              <a:t>The farm: 7,000 acres</a:t>
            </a:r>
          </a:p>
          <a:p>
            <a:pPr marL="0" indent="0">
              <a:buNone/>
            </a:pPr>
            <a:r>
              <a:rPr lang="en-GB" dirty="0"/>
              <a:t>“The farm could be run at a profit or at a loss depending on the amount which the husband chose to spend on the upkeep and improvement of the farm.”</a:t>
            </a:r>
          </a:p>
          <a:p>
            <a:pPr marL="0" indent="0">
              <a:buNone/>
            </a:pPr>
            <a:endParaRPr lang="en-GB" dirty="0"/>
          </a:p>
        </p:txBody>
      </p:sp>
      <p:pic>
        <p:nvPicPr>
          <p:cNvPr id="4" name="Picture 3">
            <a:extLst>
              <a:ext uri="{FF2B5EF4-FFF2-40B4-BE49-F238E27FC236}">
                <a16:creationId xmlns:a16="http://schemas.microsoft.com/office/drawing/2014/main" id="{1255F923-CED8-0B2C-83FB-292165D9A8E0}"/>
              </a:ext>
            </a:extLst>
          </p:cNvPr>
          <p:cNvPicPr>
            <a:picLocks noChangeAspect="1"/>
          </p:cNvPicPr>
          <p:nvPr/>
        </p:nvPicPr>
        <p:blipFill>
          <a:blip r:embed="rId3"/>
          <a:stretch>
            <a:fillRect/>
          </a:stretch>
        </p:blipFill>
        <p:spPr>
          <a:xfrm>
            <a:off x="2872154" y="3429000"/>
            <a:ext cx="6623538" cy="2536625"/>
          </a:xfrm>
          <a:prstGeom prst="rect">
            <a:avLst/>
          </a:prstGeom>
        </p:spPr>
      </p:pic>
    </p:spTree>
    <p:extLst>
      <p:ext uri="{BB962C8B-B14F-4D97-AF65-F5344CB8AC3E}">
        <p14:creationId xmlns:p14="http://schemas.microsoft.com/office/powerpoint/2010/main" val="422453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108E-D458-BCF3-02D9-D7738BC46EBC}"/>
              </a:ext>
            </a:extLst>
          </p:cNvPr>
          <p:cNvSpPr>
            <a:spLocks noGrp="1"/>
          </p:cNvSpPr>
          <p:nvPr>
            <p:ph type="title"/>
          </p:nvPr>
        </p:nvSpPr>
        <p:spPr/>
        <p:txBody>
          <a:bodyPr/>
          <a:lstStyle/>
          <a:p>
            <a:r>
              <a:rPr lang="en-GB" dirty="0"/>
              <a:t>Voting shares</a:t>
            </a:r>
          </a:p>
        </p:txBody>
      </p:sp>
      <p:sp>
        <p:nvSpPr>
          <p:cNvPr id="3" name="Content Placeholder 2">
            <a:extLst>
              <a:ext uri="{FF2B5EF4-FFF2-40B4-BE49-F238E27FC236}">
                <a16:creationId xmlns:a16="http://schemas.microsoft.com/office/drawing/2014/main" id="{86E31CA1-5C97-5F13-D047-57FD5381F981}"/>
              </a:ext>
            </a:extLst>
          </p:cNvPr>
          <p:cNvSpPr>
            <a:spLocks noGrp="1"/>
          </p:cNvSpPr>
          <p:nvPr>
            <p:ph idx="1"/>
          </p:nvPr>
        </p:nvSpPr>
        <p:spPr/>
        <p:txBody>
          <a:bodyPr/>
          <a:lstStyle/>
          <a:p>
            <a:pPr marL="0" indent="0">
              <a:buNone/>
            </a:pPr>
            <a:r>
              <a:rPr lang="en-GB" dirty="0"/>
              <a:t>New Zealand Court: 23% of the whole</a:t>
            </a:r>
          </a:p>
          <a:p>
            <a:pPr marL="0" indent="0">
              <a:buNone/>
            </a:pPr>
            <a:endParaRPr lang="en-GB" dirty="0"/>
          </a:p>
          <a:p>
            <a:pPr marL="0" indent="0">
              <a:buNone/>
            </a:pPr>
            <a:r>
              <a:rPr lang="en-GB" dirty="0"/>
              <a:t>Privy Council: 50% of whole? No wish to interfere with New Zealand decision</a:t>
            </a:r>
          </a:p>
          <a:p>
            <a:pPr marL="0" indent="0">
              <a:buNone/>
            </a:pPr>
            <a:endParaRPr lang="en-GB" dirty="0"/>
          </a:p>
          <a:p>
            <a:pPr marL="0" indent="0">
              <a:buNone/>
            </a:pPr>
            <a:r>
              <a:rPr lang="en-GB" dirty="0"/>
              <a:t>Special features: the value of LJ Holt Limited was in reasonable remuneration and life as a country squire. </a:t>
            </a:r>
          </a:p>
          <a:p>
            <a:pPr marL="0" indent="0">
              <a:buNone/>
            </a:pPr>
            <a:endParaRPr lang="en-GB" dirty="0"/>
          </a:p>
          <a:p>
            <a:pPr marL="0" indent="0">
              <a:buNone/>
            </a:pPr>
            <a:r>
              <a:rPr lang="en-GB" dirty="0"/>
              <a:t>My view: 20% to 25% of the whole in other circumstances</a:t>
            </a:r>
          </a:p>
        </p:txBody>
      </p:sp>
    </p:spTree>
    <p:extLst>
      <p:ext uri="{BB962C8B-B14F-4D97-AF65-F5344CB8AC3E}">
        <p14:creationId xmlns:p14="http://schemas.microsoft.com/office/powerpoint/2010/main" val="270767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E983-BFD2-7799-B65C-29F1DE5C7E06}"/>
              </a:ext>
            </a:extLst>
          </p:cNvPr>
          <p:cNvSpPr>
            <a:spLocks noGrp="1"/>
          </p:cNvSpPr>
          <p:nvPr>
            <p:ph type="title"/>
          </p:nvPr>
        </p:nvSpPr>
        <p:spPr>
          <a:xfrm>
            <a:off x="347133" y="424375"/>
            <a:ext cx="8064000" cy="936000"/>
          </a:xfrm>
        </p:spPr>
        <p:txBody>
          <a:bodyPr anchor="ctr">
            <a:normAutofit/>
          </a:bodyPr>
          <a:lstStyle/>
          <a:p>
            <a:r>
              <a:rPr lang="en-GB" dirty="0"/>
              <a:t>Deferred consideration </a:t>
            </a:r>
          </a:p>
        </p:txBody>
      </p:sp>
      <p:graphicFrame>
        <p:nvGraphicFramePr>
          <p:cNvPr id="5" name="Content Placeholder 2">
            <a:extLst>
              <a:ext uri="{FF2B5EF4-FFF2-40B4-BE49-F238E27FC236}">
                <a16:creationId xmlns:a16="http://schemas.microsoft.com/office/drawing/2014/main" id="{2744047E-EBB2-BF7B-24D1-E63944ED0B45}"/>
              </a:ext>
            </a:extLst>
          </p:cNvPr>
          <p:cNvGraphicFramePr>
            <a:graphicFrameLocks noGrp="1"/>
          </p:cNvGraphicFramePr>
          <p:nvPr>
            <p:ph idx="1"/>
            <p:extLst>
              <p:ext uri="{D42A27DB-BD31-4B8C-83A1-F6EECF244321}">
                <p14:modId xmlns:p14="http://schemas.microsoft.com/office/powerpoint/2010/main" val="1230438114"/>
              </p:ext>
            </p:extLst>
          </p:nvPr>
        </p:nvGraphicFramePr>
        <p:xfrm>
          <a:off x="347133" y="2070847"/>
          <a:ext cx="11520000" cy="3310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47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60C9-AA27-409F-284A-74CD62D22568}"/>
              </a:ext>
            </a:extLst>
          </p:cNvPr>
          <p:cNvSpPr>
            <a:spLocks noGrp="1"/>
          </p:cNvSpPr>
          <p:nvPr>
            <p:ph type="title"/>
          </p:nvPr>
        </p:nvSpPr>
        <p:spPr/>
        <p:txBody>
          <a:bodyPr>
            <a:normAutofit/>
          </a:bodyPr>
          <a:lstStyle/>
          <a:p>
            <a:r>
              <a:rPr lang="en-GB" sz="2400" dirty="0"/>
              <a:t>International valuation standards</a:t>
            </a:r>
          </a:p>
        </p:txBody>
      </p:sp>
      <p:sp>
        <p:nvSpPr>
          <p:cNvPr id="3" name="Content Placeholder 2">
            <a:extLst>
              <a:ext uri="{FF2B5EF4-FFF2-40B4-BE49-F238E27FC236}">
                <a16:creationId xmlns:a16="http://schemas.microsoft.com/office/drawing/2014/main" id="{9238A4D3-5605-2069-5D05-25563FF5D4C6}"/>
              </a:ext>
            </a:extLst>
          </p:cNvPr>
          <p:cNvSpPr>
            <a:spLocks noGrp="1"/>
          </p:cNvSpPr>
          <p:nvPr>
            <p:ph idx="1"/>
          </p:nvPr>
        </p:nvSpPr>
        <p:spPr/>
        <p:txBody>
          <a:bodyPr>
            <a:normAutofit lnSpcReduction="10000"/>
          </a:bodyPr>
          <a:lstStyle/>
          <a:p>
            <a:pPr marL="0" indent="0">
              <a:buNone/>
            </a:pPr>
            <a:r>
              <a:rPr lang="en-GB" dirty="0"/>
              <a:t>Now IVS 2025</a:t>
            </a:r>
          </a:p>
          <a:p>
            <a:pPr marL="0" indent="0">
              <a:buNone/>
            </a:pPr>
            <a:r>
              <a:rPr lang="en-GB" dirty="0"/>
              <a:t>No major textual changes</a:t>
            </a:r>
          </a:p>
          <a:p>
            <a:pPr marL="0" indent="0">
              <a:buNone/>
            </a:pPr>
            <a:r>
              <a:rPr lang="en-GB" dirty="0"/>
              <a:t>Re-arrangement of chapters </a:t>
            </a:r>
          </a:p>
          <a:p>
            <a:pPr marL="0" indent="0">
              <a:buNone/>
            </a:pPr>
            <a:r>
              <a:rPr lang="en-GB" dirty="0"/>
              <a:t>Check references and specific text in quotes from IVS.</a:t>
            </a:r>
          </a:p>
          <a:p>
            <a:pPr marL="0" indent="0">
              <a:buNone/>
            </a:pPr>
            <a:r>
              <a:rPr lang="en-GB" dirty="0"/>
              <a:t>The importance of language: approaches, bases, methods, premises</a:t>
            </a:r>
          </a:p>
          <a:p>
            <a:pPr marL="0" indent="0">
              <a:buNone/>
            </a:pPr>
            <a:endParaRPr lang="en-GB" dirty="0"/>
          </a:p>
          <a:p>
            <a:pPr marL="0" indent="0">
              <a:buNone/>
            </a:pPr>
            <a:r>
              <a:rPr lang="en-GB" sz="4000" b="1" dirty="0">
                <a:latin typeface="Edwardian Script ITC" panose="030303020407070D0804" pitchFamily="66" charset="0"/>
              </a:rPr>
              <a:t>“Three methods: Price Earnings Ratio, Dividend Yield and Net Asset Value”</a:t>
            </a:r>
          </a:p>
        </p:txBody>
      </p:sp>
    </p:spTree>
    <p:extLst>
      <p:ext uri="{BB962C8B-B14F-4D97-AF65-F5344CB8AC3E}">
        <p14:creationId xmlns:p14="http://schemas.microsoft.com/office/powerpoint/2010/main" val="2004631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0C84-2338-C478-D832-701367CBDD7C}"/>
              </a:ext>
            </a:extLst>
          </p:cNvPr>
          <p:cNvSpPr>
            <a:spLocks noGrp="1"/>
          </p:cNvSpPr>
          <p:nvPr>
            <p:ph type="title"/>
          </p:nvPr>
        </p:nvSpPr>
        <p:spPr>
          <a:xfrm>
            <a:off x="347133" y="424375"/>
            <a:ext cx="8064000" cy="936000"/>
          </a:xfrm>
        </p:spPr>
        <p:txBody>
          <a:bodyPr anchor="ctr">
            <a:normAutofit/>
          </a:bodyPr>
          <a:lstStyle/>
          <a:p>
            <a:r>
              <a:rPr lang="en-GB" dirty="0"/>
              <a:t>Shareholder disputes</a:t>
            </a:r>
          </a:p>
        </p:txBody>
      </p:sp>
      <p:graphicFrame>
        <p:nvGraphicFramePr>
          <p:cNvPr id="5" name="Content Placeholder 2">
            <a:extLst>
              <a:ext uri="{FF2B5EF4-FFF2-40B4-BE49-F238E27FC236}">
                <a16:creationId xmlns:a16="http://schemas.microsoft.com/office/drawing/2014/main" id="{EC0AA538-420C-F2F0-F0F7-2AC472C356CB}"/>
              </a:ext>
            </a:extLst>
          </p:cNvPr>
          <p:cNvGraphicFramePr>
            <a:graphicFrameLocks noGrp="1"/>
          </p:cNvGraphicFramePr>
          <p:nvPr>
            <p:ph idx="1"/>
            <p:extLst>
              <p:ext uri="{D42A27DB-BD31-4B8C-83A1-F6EECF244321}">
                <p14:modId xmlns:p14="http://schemas.microsoft.com/office/powerpoint/2010/main" val="1904934958"/>
              </p:ext>
            </p:extLst>
          </p:nvPr>
        </p:nvGraphicFramePr>
        <p:xfrm>
          <a:off x="347133" y="1645734"/>
          <a:ext cx="11520000" cy="3894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33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4285-EDCF-7B39-0CD2-69171773F66F}"/>
              </a:ext>
            </a:extLst>
          </p:cNvPr>
          <p:cNvSpPr>
            <a:spLocks noGrp="1"/>
          </p:cNvSpPr>
          <p:nvPr>
            <p:ph type="title"/>
          </p:nvPr>
        </p:nvSpPr>
        <p:spPr>
          <a:xfrm>
            <a:off x="257908" y="111126"/>
            <a:ext cx="7587142" cy="936000"/>
          </a:xfrm>
        </p:spPr>
        <p:txBody>
          <a:bodyPr anchor="ctr">
            <a:normAutofit/>
          </a:bodyPr>
          <a:lstStyle/>
          <a:p>
            <a:r>
              <a:rPr lang="en-GB" dirty="0"/>
              <a:t>Shareholder disputes</a:t>
            </a:r>
          </a:p>
        </p:txBody>
      </p:sp>
      <p:sp>
        <p:nvSpPr>
          <p:cNvPr id="9" name="Content Placeholder 2">
            <a:extLst>
              <a:ext uri="{FF2B5EF4-FFF2-40B4-BE49-F238E27FC236}">
                <a16:creationId xmlns:a16="http://schemas.microsoft.com/office/drawing/2014/main" id="{A57D5040-0886-F400-7729-A2ABB4919F17}"/>
              </a:ext>
            </a:extLst>
          </p:cNvPr>
          <p:cNvSpPr>
            <a:spLocks noGrp="1"/>
          </p:cNvSpPr>
          <p:nvPr>
            <p:ph sz="half" idx="1"/>
          </p:nvPr>
        </p:nvSpPr>
        <p:spPr>
          <a:xfrm>
            <a:off x="1784350" y="1825625"/>
            <a:ext cx="4104000" cy="4320000"/>
          </a:xfrm>
        </p:spPr>
        <p:txBody>
          <a:bodyPr/>
          <a:lstStyle/>
          <a:p>
            <a:endParaRPr lang="en-US"/>
          </a:p>
        </p:txBody>
      </p:sp>
      <p:graphicFrame>
        <p:nvGraphicFramePr>
          <p:cNvPr id="5" name="Content Placeholder 2">
            <a:extLst>
              <a:ext uri="{FF2B5EF4-FFF2-40B4-BE49-F238E27FC236}">
                <a16:creationId xmlns:a16="http://schemas.microsoft.com/office/drawing/2014/main" id="{55C9BC13-FCF9-9828-7DBD-BCAFC7B5360B}"/>
              </a:ext>
            </a:extLst>
          </p:cNvPr>
          <p:cNvGraphicFramePr>
            <a:graphicFrameLocks noGrp="1"/>
          </p:cNvGraphicFramePr>
          <p:nvPr>
            <p:ph sz="half" idx="2"/>
            <p:extLst>
              <p:ext uri="{D42A27DB-BD31-4B8C-83A1-F6EECF244321}">
                <p14:modId xmlns:p14="http://schemas.microsoft.com/office/powerpoint/2010/main" val="354574446"/>
              </p:ext>
            </p:extLst>
          </p:nvPr>
        </p:nvGraphicFramePr>
        <p:xfrm>
          <a:off x="1700530" y="1597026"/>
          <a:ext cx="8519414" cy="377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0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DCA5-6F75-9F2C-B7F6-11F7571A55BB}"/>
              </a:ext>
            </a:extLst>
          </p:cNvPr>
          <p:cNvSpPr>
            <a:spLocks noGrp="1"/>
          </p:cNvSpPr>
          <p:nvPr>
            <p:ph type="title"/>
          </p:nvPr>
        </p:nvSpPr>
        <p:spPr>
          <a:xfrm>
            <a:off x="194733" y="424375"/>
            <a:ext cx="8064000" cy="936000"/>
          </a:xfrm>
        </p:spPr>
        <p:txBody>
          <a:bodyPr/>
          <a:lstStyle/>
          <a:p>
            <a:r>
              <a:rPr lang="en-GB" dirty="0"/>
              <a:t>Shareholder disputes</a:t>
            </a:r>
          </a:p>
        </p:txBody>
      </p:sp>
      <p:sp>
        <p:nvSpPr>
          <p:cNvPr id="3" name="Content Placeholder 2">
            <a:extLst>
              <a:ext uri="{FF2B5EF4-FFF2-40B4-BE49-F238E27FC236}">
                <a16:creationId xmlns:a16="http://schemas.microsoft.com/office/drawing/2014/main" id="{574181E9-8F18-24C0-8EBC-B19906104AD0}"/>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Wells and </a:t>
            </a:r>
            <a:r>
              <a:rPr lang="en-GB" dirty="0" err="1">
                <a:latin typeface="Arial" panose="020B0604020202020204" pitchFamily="34" charset="0"/>
                <a:cs typeface="Arial" panose="020B0604020202020204" pitchFamily="34" charset="0"/>
              </a:rPr>
              <a:t>Hornshaw</a:t>
            </a:r>
            <a:r>
              <a:rPr lang="en-GB" dirty="0">
                <a:latin typeface="Arial" panose="020B0604020202020204" pitchFamily="34" charset="0"/>
                <a:cs typeface="Arial" panose="020B0604020202020204" pitchFamily="34" charset="0"/>
              </a:rPr>
              <a:t> [2024] (EWHC 330 (Ch)</a:t>
            </a:r>
          </a:p>
          <a:p>
            <a:pPr marL="0" indent="0">
              <a:buNone/>
            </a:pPr>
            <a:r>
              <a:rPr lang="en-GB" dirty="0" err="1">
                <a:latin typeface="Arial" panose="020B0604020202020204" pitchFamily="34" charset="0"/>
                <a:cs typeface="Arial" panose="020B0604020202020204" pitchFamily="34" charset="0"/>
              </a:rPr>
              <a:t>Transwaste</a:t>
            </a:r>
            <a:r>
              <a:rPr lang="en-GB" dirty="0">
                <a:latin typeface="Arial" panose="020B0604020202020204" pitchFamily="34" charset="0"/>
                <a:cs typeface="Arial" panose="020B0604020202020204" pitchFamily="34" charset="0"/>
              </a:rPr>
              <a:t> Recycling and Aggregates Limited</a:t>
            </a:r>
          </a:p>
          <a:p>
            <a:pPr marL="0" indent="0">
              <a:buNone/>
            </a:pPr>
            <a:r>
              <a:rPr lang="en-GB" dirty="0">
                <a:latin typeface="Arial" panose="020B0604020202020204" pitchFamily="34" charset="0"/>
                <a:cs typeface="Arial" panose="020B0604020202020204" pitchFamily="34" charset="0"/>
              </a:rPr>
              <a:t>Mr Wells: 14.3%, two brothers 42.85% each</a:t>
            </a:r>
          </a:p>
          <a:p>
            <a:pPr marL="0" indent="0">
              <a:buNone/>
            </a:pPr>
            <a:endParaRPr lang="en-GB" dirty="0"/>
          </a:p>
        </p:txBody>
      </p:sp>
      <p:pic>
        <p:nvPicPr>
          <p:cNvPr id="4" name="Picture 3">
            <a:extLst>
              <a:ext uri="{FF2B5EF4-FFF2-40B4-BE49-F238E27FC236}">
                <a16:creationId xmlns:a16="http://schemas.microsoft.com/office/drawing/2014/main" id="{54DA5C6B-5028-76A9-9332-5AF0EF29BD94}"/>
              </a:ext>
            </a:extLst>
          </p:cNvPr>
          <p:cNvPicPr>
            <a:picLocks noChangeAspect="1"/>
          </p:cNvPicPr>
          <p:nvPr/>
        </p:nvPicPr>
        <p:blipFill>
          <a:blip r:embed="rId2"/>
          <a:stretch>
            <a:fillRect/>
          </a:stretch>
        </p:blipFill>
        <p:spPr>
          <a:xfrm>
            <a:off x="4504944" y="3511296"/>
            <a:ext cx="3447288" cy="1700784"/>
          </a:xfrm>
          <a:prstGeom prst="rect">
            <a:avLst/>
          </a:prstGeom>
        </p:spPr>
      </p:pic>
    </p:spTree>
    <p:extLst>
      <p:ext uri="{BB962C8B-B14F-4D97-AF65-F5344CB8AC3E}">
        <p14:creationId xmlns:p14="http://schemas.microsoft.com/office/powerpoint/2010/main" val="143123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C30E-E2F7-1E70-FEDE-A3FAD597767A}"/>
              </a:ext>
            </a:extLst>
          </p:cNvPr>
          <p:cNvSpPr>
            <a:spLocks noGrp="1"/>
          </p:cNvSpPr>
          <p:nvPr>
            <p:ph type="title"/>
          </p:nvPr>
        </p:nvSpPr>
        <p:spPr>
          <a:xfrm>
            <a:off x="270250" y="345588"/>
            <a:ext cx="6048000" cy="936000"/>
          </a:xfrm>
        </p:spPr>
        <p:txBody>
          <a:bodyPr anchor="ctr">
            <a:normAutofit/>
          </a:bodyPr>
          <a:lstStyle/>
          <a:p>
            <a:r>
              <a:rPr lang="en-GB" dirty="0"/>
              <a:t>Shareholder disputes</a:t>
            </a:r>
          </a:p>
        </p:txBody>
      </p:sp>
      <p:sp>
        <p:nvSpPr>
          <p:cNvPr id="3" name="Content Placeholder 2">
            <a:extLst>
              <a:ext uri="{FF2B5EF4-FFF2-40B4-BE49-F238E27FC236}">
                <a16:creationId xmlns:a16="http://schemas.microsoft.com/office/drawing/2014/main" id="{6E160DF9-2BCD-8671-DBFE-5D70D0AEAF8C}"/>
              </a:ext>
            </a:extLst>
          </p:cNvPr>
          <p:cNvSpPr>
            <a:spLocks noGrp="1"/>
          </p:cNvSpPr>
          <p:nvPr>
            <p:ph sz="half" idx="1"/>
          </p:nvPr>
        </p:nvSpPr>
        <p:spPr>
          <a:xfrm>
            <a:off x="375138" y="1825625"/>
            <a:ext cx="5513212" cy="4364160"/>
          </a:xfrm>
        </p:spPr>
        <p:txBody>
          <a:bodyPr>
            <a:normAutofit/>
          </a:bodyPr>
          <a:lstStyle/>
          <a:p>
            <a:pPr marL="0" indent="0">
              <a:buNone/>
            </a:pPr>
            <a:r>
              <a:rPr lang="en-GB" dirty="0">
                <a:latin typeface="Arial" panose="020B0604020202020204" pitchFamily="34" charset="0"/>
                <a:cs typeface="Arial" panose="020B0604020202020204" pitchFamily="34" charset="0"/>
              </a:rPr>
              <a:t>“Here, I see nothing unfair in holding Mr Wells to the contractual framework he signed up to, to govern precisely the situation which arose, in which he wanted to leave TRAL and dispose of his minority shareholding to the remaining shareholders.”</a:t>
            </a:r>
            <a:r>
              <a:rPr lang="en-GB" dirty="0"/>
              <a:t>	</a:t>
            </a:r>
          </a:p>
          <a:p>
            <a:pPr marL="0" indent="0">
              <a:buNone/>
            </a:pPr>
            <a:endParaRPr lang="en-GB" dirty="0"/>
          </a:p>
        </p:txBody>
      </p:sp>
      <p:pic>
        <p:nvPicPr>
          <p:cNvPr id="4" name="Picture 3">
            <a:extLst>
              <a:ext uri="{FF2B5EF4-FFF2-40B4-BE49-F238E27FC236}">
                <a16:creationId xmlns:a16="http://schemas.microsoft.com/office/drawing/2014/main" id="{E382B257-2B6D-97D6-5C3D-A455DF576957}"/>
              </a:ext>
            </a:extLst>
          </p:cNvPr>
          <p:cNvPicPr>
            <a:picLocks noChangeAspect="1"/>
          </p:cNvPicPr>
          <p:nvPr/>
        </p:nvPicPr>
        <p:blipFill>
          <a:blip r:embed="rId2"/>
          <a:stretch>
            <a:fillRect/>
          </a:stretch>
        </p:blipFill>
        <p:spPr>
          <a:xfrm>
            <a:off x="6318250" y="2975015"/>
            <a:ext cx="4104000" cy="2021220"/>
          </a:xfrm>
          <a:prstGeom prst="rect">
            <a:avLst/>
          </a:prstGeom>
          <a:noFill/>
        </p:spPr>
      </p:pic>
    </p:spTree>
    <p:extLst>
      <p:ext uri="{BB962C8B-B14F-4D97-AF65-F5344CB8AC3E}">
        <p14:creationId xmlns:p14="http://schemas.microsoft.com/office/powerpoint/2010/main" val="95658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0E21-F2EA-4FC2-8610-C1D226786FA3}"/>
              </a:ext>
            </a:extLst>
          </p:cNvPr>
          <p:cNvSpPr>
            <a:spLocks noGrp="1"/>
          </p:cNvSpPr>
          <p:nvPr>
            <p:ph type="title"/>
          </p:nvPr>
        </p:nvSpPr>
        <p:spPr>
          <a:xfrm>
            <a:off x="347133" y="424375"/>
            <a:ext cx="8064000" cy="936000"/>
          </a:xfrm>
        </p:spPr>
        <p:txBody>
          <a:bodyPr anchor="ctr">
            <a:normAutofit/>
          </a:bodyPr>
          <a:lstStyle/>
          <a:p>
            <a:r>
              <a:rPr lang="en-GB" dirty="0"/>
              <a:t>Valuation: practical problems</a:t>
            </a:r>
          </a:p>
        </p:txBody>
      </p:sp>
      <p:graphicFrame>
        <p:nvGraphicFramePr>
          <p:cNvPr id="5" name="Content Placeholder 2">
            <a:extLst>
              <a:ext uri="{FF2B5EF4-FFF2-40B4-BE49-F238E27FC236}">
                <a16:creationId xmlns:a16="http://schemas.microsoft.com/office/drawing/2014/main" id="{4BB9A5EF-70E7-CD31-7E12-7C4C04F5F540}"/>
              </a:ext>
            </a:extLst>
          </p:cNvPr>
          <p:cNvGraphicFramePr>
            <a:graphicFrameLocks noGrp="1"/>
          </p:cNvGraphicFramePr>
          <p:nvPr>
            <p:ph idx="1"/>
            <p:extLst>
              <p:ext uri="{D42A27DB-BD31-4B8C-83A1-F6EECF244321}">
                <p14:modId xmlns:p14="http://schemas.microsoft.com/office/powerpoint/2010/main" val="4291402763"/>
              </p:ext>
            </p:extLst>
          </p:nvPr>
        </p:nvGraphicFramePr>
        <p:xfrm>
          <a:off x="347133" y="2070847"/>
          <a:ext cx="11520000" cy="3894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99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7BE4-FCBD-76AE-70DB-1F1DDE2F49E2}"/>
              </a:ext>
            </a:extLst>
          </p:cNvPr>
          <p:cNvSpPr>
            <a:spLocks noGrp="1"/>
          </p:cNvSpPr>
          <p:nvPr>
            <p:ph type="title"/>
          </p:nvPr>
        </p:nvSpPr>
        <p:spPr>
          <a:xfrm>
            <a:off x="347133" y="424375"/>
            <a:ext cx="8064000" cy="936000"/>
          </a:xfrm>
        </p:spPr>
        <p:txBody>
          <a:bodyPr anchor="ctr">
            <a:normAutofit/>
          </a:bodyPr>
          <a:lstStyle/>
          <a:p>
            <a:r>
              <a:rPr lang="en-GB" dirty="0"/>
              <a:t>Shareholder disputes</a:t>
            </a:r>
          </a:p>
        </p:txBody>
      </p:sp>
      <p:graphicFrame>
        <p:nvGraphicFramePr>
          <p:cNvPr id="5" name="Content Placeholder 2">
            <a:extLst>
              <a:ext uri="{FF2B5EF4-FFF2-40B4-BE49-F238E27FC236}">
                <a16:creationId xmlns:a16="http://schemas.microsoft.com/office/drawing/2014/main" id="{1889DB64-E022-BA45-6700-0E720CCC8A8F}"/>
              </a:ext>
            </a:extLst>
          </p:cNvPr>
          <p:cNvGraphicFramePr>
            <a:graphicFrameLocks noGrp="1"/>
          </p:cNvGraphicFramePr>
          <p:nvPr>
            <p:ph idx="1"/>
            <p:extLst>
              <p:ext uri="{D42A27DB-BD31-4B8C-83A1-F6EECF244321}">
                <p14:modId xmlns:p14="http://schemas.microsoft.com/office/powerpoint/2010/main" val="3330915541"/>
              </p:ext>
            </p:extLst>
          </p:nvPr>
        </p:nvGraphicFramePr>
        <p:xfrm>
          <a:off x="347133" y="2070847"/>
          <a:ext cx="11520000" cy="3894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34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1C24-4D56-E836-397B-7E948DE8BD96}"/>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5AA621E5-EC56-D232-F829-EE51746EBA8E}"/>
              </a:ext>
            </a:extLst>
          </p:cNvPr>
          <p:cNvSpPr>
            <a:spLocks noGrp="1"/>
          </p:cNvSpPr>
          <p:nvPr>
            <p:ph idx="1"/>
          </p:nvPr>
        </p:nvSpPr>
        <p:spPr/>
        <p:txBody>
          <a:bodyPr/>
          <a:lstStyle/>
          <a:p>
            <a:pPr marL="0" indent="0">
              <a:buNone/>
            </a:pPr>
            <a:r>
              <a:rPr lang="en-GB" dirty="0"/>
              <a:t>Some complex material now. Why?</a:t>
            </a:r>
          </a:p>
        </p:txBody>
      </p:sp>
      <p:pic>
        <p:nvPicPr>
          <p:cNvPr id="4" name="Picture 3">
            <a:extLst>
              <a:ext uri="{FF2B5EF4-FFF2-40B4-BE49-F238E27FC236}">
                <a16:creationId xmlns:a16="http://schemas.microsoft.com/office/drawing/2014/main" id="{35C95655-BAD4-3866-C7FB-2F03A3F7D638}"/>
              </a:ext>
            </a:extLst>
          </p:cNvPr>
          <p:cNvPicPr>
            <a:picLocks noChangeAspect="1"/>
          </p:cNvPicPr>
          <p:nvPr/>
        </p:nvPicPr>
        <p:blipFill>
          <a:blip r:embed="rId2"/>
          <a:stretch>
            <a:fillRect/>
          </a:stretch>
        </p:blipFill>
        <p:spPr>
          <a:xfrm>
            <a:off x="3927624" y="2836985"/>
            <a:ext cx="4008899" cy="3223846"/>
          </a:xfrm>
          <a:prstGeom prst="rect">
            <a:avLst/>
          </a:prstGeom>
        </p:spPr>
      </p:pic>
    </p:spTree>
    <p:extLst>
      <p:ext uri="{BB962C8B-B14F-4D97-AF65-F5344CB8AC3E}">
        <p14:creationId xmlns:p14="http://schemas.microsoft.com/office/powerpoint/2010/main" val="127899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JASPRIA’s request</a:t>
            </a:r>
          </a:p>
        </p:txBody>
      </p:sp>
      <p:sp>
        <p:nvSpPr>
          <p:cNvPr id="3" name="Content Placeholder 2"/>
          <p:cNvSpPr>
            <a:spLocks noGrp="1"/>
          </p:cNvSpPr>
          <p:nvPr>
            <p:ph idx="1"/>
          </p:nvPr>
        </p:nvSpPr>
        <p:spPr>
          <a:xfrm>
            <a:off x="1797050" y="1825625"/>
            <a:ext cx="8640000" cy="4140000"/>
          </a:xfrm>
        </p:spPr>
        <p:txBody>
          <a:bodyPr/>
          <a:lstStyle/>
          <a:p>
            <a:r>
              <a:rPr lang="en-GB" dirty="0"/>
              <a:t>East River Transport Acquired Recently for £10 million</a:t>
            </a:r>
          </a:p>
          <a:p>
            <a:endParaRPr lang="en-GB" dirty="0"/>
          </a:p>
          <a:p>
            <a:endParaRPr lang="en-GB" dirty="0"/>
          </a:p>
          <a:p>
            <a:endParaRPr lang="en-GB" dirty="0"/>
          </a:p>
          <a:p>
            <a:endParaRPr lang="en-GB" dirty="0"/>
          </a:p>
          <a:p>
            <a:r>
              <a:rPr lang="en-GB" dirty="0"/>
              <a:t>Incentives to Management Team in Growth Shares</a:t>
            </a:r>
          </a:p>
        </p:txBody>
      </p:sp>
      <p:pic>
        <p:nvPicPr>
          <p:cNvPr id="6" name="Picture 5"/>
          <p:cNvPicPr>
            <a:picLocks noChangeAspect="1"/>
          </p:cNvPicPr>
          <p:nvPr/>
        </p:nvPicPr>
        <p:blipFill>
          <a:blip r:embed="rId2"/>
          <a:stretch>
            <a:fillRect/>
          </a:stretch>
        </p:blipFill>
        <p:spPr>
          <a:xfrm>
            <a:off x="3985259" y="4519476"/>
            <a:ext cx="2933700" cy="1268929"/>
          </a:xfrm>
          <a:prstGeom prst="rect">
            <a:avLst/>
          </a:prstGeom>
        </p:spPr>
      </p:pic>
      <p:pic>
        <p:nvPicPr>
          <p:cNvPr id="7" name="Picture 6"/>
          <p:cNvPicPr>
            <a:picLocks noChangeAspect="1"/>
          </p:cNvPicPr>
          <p:nvPr/>
        </p:nvPicPr>
        <p:blipFill>
          <a:blip r:embed="rId3"/>
          <a:stretch>
            <a:fillRect/>
          </a:stretch>
        </p:blipFill>
        <p:spPr>
          <a:xfrm>
            <a:off x="3985259" y="2508156"/>
            <a:ext cx="2933700" cy="1399149"/>
          </a:xfrm>
          <a:prstGeom prst="rect">
            <a:avLst/>
          </a:prstGeom>
        </p:spPr>
      </p:pic>
    </p:spTree>
    <p:extLst>
      <p:ext uri="{BB962C8B-B14F-4D97-AF65-F5344CB8AC3E}">
        <p14:creationId xmlns:p14="http://schemas.microsoft.com/office/powerpoint/2010/main" val="338781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Proposal for growth shares</a:t>
            </a:r>
            <a:endParaRPr lang="en-US" dirty="0"/>
          </a:p>
        </p:txBody>
      </p:sp>
      <p:sp>
        <p:nvSpPr>
          <p:cNvPr id="3" name="Content Placeholder 2"/>
          <p:cNvSpPr>
            <a:spLocks noGrp="1"/>
          </p:cNvSpPr>
          <p:nvPr>
            <p:ph idx="1"/>
          </p:nvPr>
        </p:nvSpPr>
        <p:spPr>
          <a:xfrm>
            <a:off x="1784350" y="1825625"/>
            <a:ext cx="8710395" cy="4140000"/>
          </a:xfrm>
        </p:spPr>
        <p:txBody>
          <a:bodyPr>
            <a:normAutofit/>
          </a:bodyPr>
          <a:lstStyle/>
          <a:p>
            <a:endParaRPr lang="en-GB" dirty="0"/>
          </a:p>
          <a:p>
            <a:r>
              <a:rPr lang="en-GB" dirty="0"/>
              <a:t>10% of value above £11 million </a:t>
            </a:r>
          </a:p>
          <a:p>
            <a:pPr marL="0" indent="0">
              <a:buNone/>
            </a:pPr>
            <a:endParaRPr lang="en-GB" sz="1000" dirty="0"/>
          </a:p>
          <a:p>
            <a:r>
              <a:rPr lang="en-GB" dirty="0"/>
              <a:t>10% of value above £15 million</a:t>
            </a:r>
          </a:p>
          <a:p>
            <a:pPr marL="0" indent="0">
              <a:buNone/>
            </a:pPr>
            <a:endParaRPr lang="en-GB" sz="1000" dirty="0"/>
          </a:p>
          <a:p>
            <a:pPr>
              <a:tabLst>
                <a:tab pos="3321050" algn="l"/>
              </a:tabLst>
            </a:pPr>
            <a:r>
              <a:rPr lang="en-GB" dirty="0"/>
              <a:t>10% of value above £20 million</a:t>
            </a:r>
          </a:p>
          <a:p>
            <a:pPr marL="0" indent="0">
              <a:buNone/>
            </a:pPr>
            <a:endParaRPr lang="en-GB" sz="1000" dirty="0"/>
          </a:p>
          <a:p>
            <a:pPr marL="0" indent="0">
              <a:buNone/>
            </a:pPr>
            <a:endParaRPr lang="en-GB" dirty="0"/>
          </a:p>
          <a:p>
            <a:endParaRPr lang="en-US" dirty="0"/>
          </a:p>
        </p:txBody>
      </p:sp>
    </p:spTree>
    <p:extLst>
      <p:ext uri="{BB962C8B-B14F-4D97-AF65-F5344CB8AC3E}">
        <p14:creationId xmlns:p14="http://schemas.microsoft.com/office/powerpoint/2010/main" val="155338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8835-EF69-4C3C-A5A5-300C5E100C05}"/>
              </a:ext>
            </a:extLst>
          </p:cNvPr>
          <p:cNvSpPr>
            <a:spLocks noGrp="1"/>
          </p:cNvSpPr>
          <p:nvPr>
            <p:ph type="title"/>
          </p:nvPr>
        </p:nvSpPr>
        <p:spPr>
          <a:xfrm>
            <a:off x="276061" y="204910"/>
            <a:ext cx="6048000" cy="936000"/>
          </a:xfrm>
        </p:spPr>
        <p:txBody>
          <a:bodyPr anchor="ctr">
            <a:normAutofit/>
          </a:bodyPr>
          <a:lstStyle/>
          <a:p>
            <a:r>
              <a:rPr lang="en-GB" dirty="0"/>
              <a:t>The view of International Valuation standards 2025</a:t>
            </a:r>
          </a:p>
        </p:txBody>
      </p:sp>
      <p:sp>
        <p:nvSpPr>
          <p:cNvPr id="3" name="Content Placeholder 2">
            <a:extLst>
              <a:ext uri="{FF2B5EF4-FFF2-40B4-BE49-F238E27FC236}">
                <a16:creationId xmlns:a16="http://schemas.microsoft.com/office/drawing/2014/main" id="{CDCBC912-8377-456D-A392-4EFDBDCE8D8D}"/>
              </a:ext>
            </a:extLst>
          </p:cNvPr>
          <p:cNvSpPr>
            <a:spLocks noGrp="1"/>
          </p:cNvSpPr>
          <p:nvPr>
            <p:ph sz="half" idx="1"/>
          </p:nvPr>
        </p:nvSpPr>
        <p:spPr>
          <a:xfrm>
            <a:off x="2018349" y="1737360"/>
            <a:ext cx="4104000" cy="4092381"/>
          </a:xfrm>
        </p:spPr>
        <p:txBody>
          <a:bodyPr>
            <a:normAutofit/>
          </a:bodyPr>
          <a:lstStyle/>
          <a:p>
            <a:r>
              <a:rPr lang="en-GB" sz="2000" dirty="0"/>
              <a:t>IVS 2025: </a:t>
            </a:r>
          </a:p>
          <a:p>
            <a:pPr marL="457200" lvl="1" indent="0">
              <a:buNone/>
            </a:pPr>
            <a:r>
              <a:rPr lang="en-GB" i="1" dirty="0"/>
              <a:t>“For complex capital structures that include a form of equity other than just common stock, the valuer may use any reasonable method to determine the value of equity or a particular class of equity.”</a:t>
            </a:r>
          </a:p>
          <a:p>
            <a:pPr marL="457200" lvl="1" indent="0">
              <a:buNone/>
            </a:pPr>
            <a:r>
              <a:rPr lang="en-GB" i="1" dirty="0"/>
              <a:t>(IVS 200.130.6)</a:t>
            </a:r>
          </a:p>
          <a:p>
            <a:pPr marL="0" indent="0">
              <a:buNone/>
            </a:pPr>
            <a:endParaRPr lang="en-GB" sz="2000" dirty="0"/>
          </a:p>
          <a:p>
            <a:endParaRPr lang="en-GB" sz="2000" dirty="0"/>
          </a:p>
          <a:p>
            <a:pPr lvl="1"/>
            <a:endParaRPr lang="en-GB" dirty="0"/>
          </a:p>
        </p:txBody>
      </p:sp>
      <p:pic>
        <p:nvPicPr>
          <p:cNvPr id="5" name="Content Placeholder 4">
            <a:extLst>
              <a:ext uri="{FF2B5EF4-FFF2-40B4-BE49-F238E27FC236}">
                <a16:creationId xmlns:a16="http://schemas.microsoft.com/office/drawing/2014/main" id="{051D6BC5-9EFE-44E9-9BFA-2273A12AB802}"/>
              </a:ext>
            </a:extLst>
          </p:cNvPr>
          <p:cNvPicPr>
            <a:picLocks noGrp="1" noChangeAspect="1"/>
          </p:cNvPicPr>
          <p:nvPr>
            <p:ph sz="half" idx="2"/>
          </p:nvPr>
        </p:nvPicPr>
        <p:blipFill>
          <a:blip r:embed="rId2"/>
          <a:stretch>
            <a:fillRect/>
          </a:stretch>
        </p:blipFill>
        <p:spPr>
          <a:xfrm>
            <a:off x="6324061" y="1737360"/>
            <a:ext cx="4092381" cy="4092381"/>
          </a:xfrm>
          <a:prstGeom prst="rect">
            <a:avLst/>
          </a:prstGeom>
          <a:noFill/>
        </p:spPr>
      </p:pic>
    </p:spTree>
    <p:extLst>
      <p:ext uri="{BB962C8B-B14F-4D97-AF65-F5344CB8AC3E}">
        <p14:creationId xmlns:p14="http://schemas.microsoft.com/office/powerpoint/2010/main" val="380425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D2EE-3547-4368-AAB8-F432250DA204}"/>
              </a:ext>
            </a:extLst>
          </p:cNvPr>
          <p:cNvSpPr>
            <a:spLocks noGrp="1"/>
          </p:cNvSpPr>
          <p:nvPr>
            <p:ph type="title"/>
          </p:nvPr>
        </p:nvSpPr>
        <p:spPr>
          <a:xfrm>
            <a:off x="331665" y="322141"/>
            <a:ext cx="6048000" cy="936000"/>
          </a:xfrm>
        </p:spPr>
        <p:txBody>
          <a:bodyPr anchor="ctr">
            <a:normAutofit/>
          </a:bodyPr>
          <a:lstStyle/>
          <a:p>
            <a:r>
              <a:rPr lang="en-GB" dirty="0"/>
              <a:t>The view of International Valuation standards 2025</a:t>
            </a:r>
          </a:p>
        </p:txBody>
      </p:sp>
      <p:graphicFrame>
        <p:nvGraphicFramePr>
          <p:cNvPr id="6" name="Content Placeholder 2">
            <a:extLst>
              <a:ext uri="{FF2B5EF4-FFF2-40B4-BE49-F238E27FC236}">
                <a16:creationId xmlns:a16="http://schemas.microsoft.com/office/drawing/2014/main" id="{B1EB6FCB-6C95-4677-8221-5115DFDB15DB}"/>
              </a:ext>
            </a:extLst>
          </p:cNvPr>
          <p:cNvGraphicFramePr>
            <a:graphicFrameLocks noGrp="1"/>
          </p:cNvGraphicFramePr>
          <p:nvPr>
            <p:ph idx="1"/>
          </p:nvPr>
        </p:nvGraphicFramePr>
        <p:xfrm>
          <a:off x="1784350" y="1825625"/>
          <a:ext cx="8640000" cy="406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319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0C25-9B0E-9DCB-9BC6-B182A1369EC6}"/>
              </a:ext>
            </a:extLst>
          </p:cNvPr>
          <p:cNvSpPr>
            <a:spLocks noGrp="1"/>
          </p:cNvSpPr>
          <p:nvPr>
            <p:ph type="title"/>
          </p:nvPr>
        </p:nvSpPr>
        <p:spPr/>
        <p:txBody>
          <a:bodyPr/>
          <a:lstStyle/>
          <a:p>
            <a:r>
              <a:rPr lang="en-GB" dirty="0"/>
              <a:t>Growth shares</a:t>
            </a:r>
          </a:p>
        </p:txBody>
      </p:sp>
      <p:graphicFrame>
        <p:nvGraphicFramePr>
          <p:cNvPr id="4" name="Content Placeholder 2">
            <a:extLst>
              <a:ext uri="{FF2B5EF4-FFF2-40B4-BE49-F238E27FC236}">
                <a16:creationId xmlns:a16="http://schemas.microsoft.com/office/drawing/2014/main" id="{6B7EC623-2545-3D8B-639B-93D8B2DD766F}"/>
              </a:ext>
            </a:extLst>
          </p:cNvPr>
          <p:cNvGraphicFramePr>
            <a:graphicFrameLocks noGrp="1"/>
          </p:cNvGraphicFramePr>
          <p:nvPr>
            <p:ph idx="1"/>
            <p:extLst>
              <p:ext uri="{D42A27DB-BD31-4B8C-83A1-F6EECF244321}">
                <p14:modId xmlns:p14="http://schemas.microsoft.com/office/powerpoint/2010/main" val="3772297352"/>
              </p:ext>
            </p:extLst>
          </p:nvPr>
        </p:nvGraphicFramePr>
        <p:xfrm>
          <a:off x="347663" y="2070100"/>
          <a:ext cx="11518900"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79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B37C804-DA9A-47B7-ACE0-94737865DC3B}"/>
              </a:ext>
            </a:extLst>
          </p:cNvPr>
          <p:cNvSpPr>
            <a:spLocks noGrp="1"/>
          </p:cNvSpPr>
          <p:nvPr>
            <p:ph type="title"/>
          </p:nvPr>
        </p:nvSpPr>
        <p:spPr>
          <a:xfrm>
            <a:off x="495789" y="310419"/>
            <a:ext cx="6048000" cy="936000"/>
          </a:xfrm>
        </p:spPr>
        <p:txBody>
          <a:bodyPr/>
          <a:lstStyle/>
          <a:p>
            <a:r>
              <a:rPr lang="en-US" dirty="0"/>
              <a:t>Different payoffs</a:t>
            </a:r>
          </a:p>
        </p:txBody>
      </p:sp>
      <p:sp>
        <p:nvSpPr>
          <p:cNvPr id="3" name="Content Placeholder 2">
            <a:extLst>
              <a:ext uri="{FF2B5EF4-FFF2-40B4-BE49-F238E27FC236}">
                <a16:creationId xmlns:a16="http://schemas.microsoft.com/office/drawing/2014/main" id="{132A24A5-1C6D-49A0-B869-E8BC737E8A97}"/>
              </a:ext>
            </a:extLst>
          </p:cNvPr>
          <p:cNvSpPr>
            <a:spLocks noGrp="1"/>
          </p:cNvSpPr>
          <p:nvPr>
            <p:ph sz="half" idx="1"/>
          </p:nvPr>
        </p:nvSpPr>
        <p:spPr>
          <a:xfrm>
            <a:off x="2018349" y="1737360"/>
            <a:ext cx="4104000" cy="4092381"/>
          </a:xfrm>
        </p:spPr>
        <p:txBody>
          <a:bodyPr>
            <a:normAutofit/>
          </a:bodyPr>
          <a:lstStyle/>
          <a:p>
            <a:r>
              <a:rPr lang="en-GB" i="1" dirty="0"/>
              <a:t>“…option-like payoffs…” </a:t>
            </a:r>
          </a:p>
          <a:p>
            <a:pPr marL="0" indent="0">
              <a:buNone/>
            </a:pPr>
            <a:endParaRPr lang="en-GB" i="1" dirty="0"/>
          </a:p>
          <a:p>
            <a:r>
              <a:rPr lang="en-GB" i="1" dirty="0"/>
              <a:t>An absence of symmetry</a:t>
            </a:r>
          </a:p>
          <a:p>
            <a:endParaRPr lang="en-GB" i="1" dirty="0"/>
          </a:p>
          <a:p>
            <a:r>
              <a:rPr lang="en-GB" i="1" dirty="0"/>
              <a:t>Call options in the market</a:t>
            </a:r>
            <a:endParaRPr lang="en-GB" dirty="0"/>
          </a:p>
          <a:p>
            <a:endParaRPr lang="en-GB" dirty="0"/>
          </a:p>
        </p:txBody>
      </p:sp>
      <p:pic>
        <p:nvPicPr>
          <p:cNvPr id="1026" name="Picture 2" descr="Question mark any questions clipart clipart kid - Cliparting.com">
            <a:extLst>
              <a:ext uri="{FF2B5EF4-FFF2-40B4-BE49-F238E27FC236}">
                <a16:creationId xmlns:a16="http://schemas.microsoft.com/office/drawing/2014/main" id="{59F7FA7B-9987-492B-B332-B4A22340F2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3160" y="1737360"/>
            <a:ext cx="2394182" cy="4092381"/>
          </a:xfrm>
          <a:prstGeom prst="rect">
            <a:avLst/>
          </a:prstGeom>
          <a:solidFill>
            <a:srgbClr val="FFFFFF"/>
          </a:solidFill>
        </p:spPr>
      </p:pic>
    </p:spTree>
    <p:extLst>
      <p:ext uri="{BB962C8B-B14F-4D97-AF65-F5344CB8AC3E}">
        <p14:creationId xmlns:p14="http://schemas.microsoft.com/office/powerpoint/2010/main" val="332501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8087-D721-EA89-64B1-A087EC4628F2}"/>
              </a:ext>
            </a:extLst>
          </p:cNvPr>
          <p:cNvSpPr>
            <a:spLocks noGrp="1"/>
          </p:cNvSpPr>
          <p:nvPr>
            <p:ph type="title"/>
          </p:nvPr>
        </p:nvSpPr>
        <p:spPr/>
        <p:txBody>
          <a:bodyPr/>
          <a:lstStyle/>
          <a:p>
            <a:r>
              <a:rPr lang="en-GB" dirty="0"/>
              <a:t>Growth shares</a:t>
            </a:r>
          </a:p>
        </p:txBody>
      </p:sp>
      <p:graphicFrame>
        <p:nvGraphicFramePr>
          <p:cNvPr id="4" name="Content Placeholder 2">
            <a:extLst>
              <a:ext uri="{FF2B5EF4-FFF2-40B4-BE49-F238E27FC236}">
                <a16:creationId xmlns:a16="http://schemas.microsoft.com/office/drawing/2014/main" id="{4C6E82DB-CF77-7A00-C75A-1355CE9D5DAE}"/>
              </a:ext>
            </a:extLst>
          </p:cNvPr>
          <p:cNvGraphicFramePr>
            <a:graphicFrameLocks noGrp="1"/>
          </p:cNvGraphicFramePr>
          <p:nvPr>
            <p:ph idx="1"/>
            <p:extLst>
              <p:ext uri="{D42A27DB-BD31-4B8C-83A1-F6EECF244321}">
                <p14:modId xmlns:p14="http://schemas.microsoft.com/office/powerpoint/2010/main" val="2983045305"/>
              </p:ext>
            </p:extLst>
          </p:nvPr>
        </p:nvGraphicFramePr>
        <p:xfrm>
          <a:off x="347663" y="2070100"/>
          <a:ext cx="11518900" cy="34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213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599F-CE81-E3BD-9610-64801D90A8F9}"/>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C68439E1-B6F7-E4C4-7FA7-DB542B57A848}"/>
              </a:ext>
            </a:extLst>
          </p:cNvPr>
          <p:cNvSpPr>
            <a:spLocks noGrp="1"/>
          </p:cNvSpPr>
          <p:nvPr>
            <p:ph idx="1"/>
          </p:nvPr>
        </p:nvSpPr>
        <p:spPr/>
        <p:txBody>
          <a:bodyPr/>
          <a:lstStyle/>
          <a:p>
            <a:pPr marL="0" indent="0">
              <a:buNone/>
            </a:pPr>
            <a:r>
              <a:rPr lang="en-GB" dirty="0"/>
              <a:t>Only use CVM if:</a:t>
            </a:r>
          </a:p>
          <a:p>
            <a:pPr marL="0" indent="0">
              <a:buNone/>
            </a:pPr>
            <a:endParaRPr lang="en-GB" dirty="0"/>
          </a:p>
          <a:p>
            <a:pPr marL="0" lvl="1" indent="0">
              <a:buNone/>
            </a:pPr>
            <a:r>
              <a:rPr lang="en-GB" sz="2400" dirty="0"/>
              <a:t>Liquidity event imminent;</a:t>
            </a:r>
          </a:p>
          <a:p>
            <a:pPr marL="0" lvl="1" indent="0">
              <a:buNone/>
            </a:pPr>
            <a:r>
              <a:rPr lang="en-GB" sz="2400" dirty="0"/>
              <a:t>Early stage – no value above the liquidation preference;</a:t>
            </a:r>
          </a:p>
          <a:p>
            <a:pPr marL="0" lvl="1" indent="0">
              <a:buNone/>
            </a:pPr>
            <a:r>
              <a:rPr lang="en-GB" sz="2400" dirty="0"/>
              <a:t>No significant progress with business plan</a:t>
            </a:r>
          </a:p>
          <a:p>
            <a:pPr marL="0" lvl="1" indent="0">
              <a:buNone/>
            </a:pPr>
            <a:r>
              <a:rPr lang="en-GB" sz="2400" dirty="0"/>
              <a:t>No reasonable estimating basis exists </a:t>
            </a:r>
          </a:p>
          <a:p>
            <a:pPr marL="0" indent="0">
              <a:buNone/>
            </a:pPr>
            <a:endParaRPr lang="en-GB" dirty="0"/>
          </a:p>
        </p:txBody>
      </p:sp>
    </p:spTree>
    <p:extLst>
      <p:ext uri="{BB962C8B-B14F-4D97-AF65-F5344CB8AC3E}">
        <p14:creationId xmlns:p14="http://schemas.microsoft.com/office/powerpoint/2010/main" val="425433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2C42-C913-E8BE-55E7-084C181C06CA}"/>
              </a:ext>
            </a:extLst>
          </p:cNvPr>
          <p:cNvSpPr>
            <a:spLocks noGrp="1"/>
          </p:cNvSpPr>
          <p:nvPr>
            <p:ph type="title"/>
          </p:nvPr>
        </p:nvSpPr>
        <p:spPr>
          <a:xfrm>
            <a:off x="347133" y="424375"/>
            <a:ext cx="8064000" cy="936000"/>
          </a:xfrm>
        </p:spPr>
        <p:txBody>
          <a:bodyPr anchor="ctr">
            <a:normAutofit/>
          </a:bodyPr>
          <a:lstStyle/>
          <a:p>
            <a:r>
              <a:rPr lang="en-GB" dirty="0"/>
              <a:t>Valuation: practical problems</a:t>
            </a:r>
          </a:p>
        </p:txBody>
      </p:sp>
      <p:pic>
        <p:nvPicPr>
          <p:cNvPr id="4" name="Content Placeholder 3">
            <a:extLst>
              <a:ext uri="{FF2B5EF4-FFF2-40B4-BE49-F238E27FC236}">
                <a16:creationId xmlns:a16="http://schemas.microsoft.com/office/drawing/2014/main" id="{B7EBAC7C-691B-AD77-5DB3-B01A5B6F01F9}"/>
              </a:ext>
            </a:extLst>
          </p:cNvPr>
          <p:cNvPicPr>
            <a:picLocks noGrp="1" noChangeAspect="1"/>
          </p:cNvPicPr>
          <p:nvPr>
            <p:ph sz="half" idx="2"/>
          </p:nvPr>
        </p:nvPicPr>
        <p:blipFill>
          <a:blip r:embed="rId3"/>
          <a:stretch>
            <a:fillRect/>
          </a:stretch>
        </p:blipFill>
        <p:spPr>
          <a:xfrm>
            <a:off x="7700168" y="2368627"/>
            <a:ext cx="3702289" cy="2548654"/>
          </a:xfrm>
          <a:prstGeom prst="rect">
            <a:avLst/>
          </a:prstGeom>
        </p:spPr>
      </p:pic>
      <p:graphicFrame>
        <p:nvGraphicFramePr>
          <p:cNvPr id="6" name="Content Placeholder 2">
            <a:extLst>
              <a:ext uri="{FF2B5EF4-FFF2-40B4-BE49-F238E27FC236}">
                <a16:creationId xmlns:a16="http://schemas.microsoft.com/office/drawing/2014/main" id="{4D0F0707-87A8-A6C1-93FA-EA8C199BB842}"/>
              </a:ext>
            </a:extLst>
          </p:cNvPr>
          <p:cNvGraphicFramePr>
            <a:graphicFrameLocks noGrp="1"/>
          </p:cNvGraphicFramePr>
          <p:nvPr>
            <p:ph sz="half" idx="1"/>
            <p:extLst>
              <p:ext uri="{D42A27DB-BD31-4B8C-83A1-F6EECF244321}">
                <p14:modId xmlns:p14="http://schemas.microsoft.com/office/powerpoint/2010/main" val="2026320102"/>
              </p:ext>
            </p:extLst>
          </p:nvPr>
        </p:nvGraphicFramePr>
        <p:xfrm>
          <a:off x="347133" y="1879455"/>
          <a:ext cx="5472000" cy="3639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3690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7A6B-7457-E277-ABD7-D790BA03B222}"/>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BADA3A36-A3E2-E609-7F2A-895A299DBE23}"/>
              </a:ext>
            </a:extLst>
          </p:cNvPr>
          <p:cNvSpPr>
            <a:spLocks noGrp="1"/>
          </p:cNvSpPr>
          <p:nvPr>
            <p:ph idx="1"/>
          </p:nvPr>
        </p:nvSpPr>
        <p:spPr/>
        <p:txBody>
          <a:bodyPr/>
          <a:lstStyle/>
          <a:p>
            <a:pPr marL="0" indent="0">
              <a:buNone/>
            </a:pPr>
            <a:r>
              <a:rPr lang="en-GB" dirty="0"/>
              <a:t>Probability-Weighted Expected Return Method (PWERM)</a:t>
            </a:r>
          </a:p>
          <a:p>
            <a:pPr marL="0" indent="0">
              <a:buNone/>
            </a:pPr>
            <a:endParaRPr lang="en-GB" dirty="0"/>
          </a:p>
        </p:txBody>
      </p:sp>
      <p:pic>
        <p:nvPicPr>
          <p:cNvPr id="4" name="Picture 3">
            <a:extLst>
              <a:ext uri="{FF2B5EF4-FFF2-40B4-BE49-F238E27FC236}">
                <a16:creationId xmlns:a16="http://schemas.microsoft.com/office/drawing/2014/main" id="{B000367E-C9FF-D6BE-7D14-9D2109B36C17}"/>
              </a:ext>
            </a:extLst>
          </p:cNvPr>
          <p:cNvPicPr>
            <a:picLocks noChangeAspect="1"/>
          </p:cNvPicPr>
          <p:nvPr/>
        </p:nvPicPr>
        <p:blipFill>
          <a:blip r:embed="rId2"/>
          <a:stretch>
            <a:fillRect/>
          </a:stretch>
        </p:blipFill>
        <p:spPr>
          <a:xfrm>
            <a:off x="347133" y="2633031"/>
            <a:ext cx="9604921" cy="2743200"/>
          </a:xfrm>
          <a:prstGeom prst="rect">
            <a:avLst/>
          </a:prstGeom>
        </p:spPr>
      </p:pic>
    </p:spTree>
    <p:extLst>
      <p:ext uri="{BB962C8B-B14F-4D97-AF65-F5344CB8AC3E}">
        <p14:creationId xmlns:p14="http://schemas.microsoft.com/office/powerpoint/2010/main" val="202933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9A8F-AD5F-F671-8889-4707D9ECDEAE}"/>
              </a:ext>
            </a:extLst>
          </p:cNvPr>
          <p:cNvSpPr>
            <a:spLocks noGrp="1"/>
          </p:cNvSpPr>
          <p:nvPr>
            <p:ph type="title"/>
          </p:nvPr>
        </p:nvSpPr>
        <p:spPr/>
        <p:txBody>
          <a:bodyPr/>
          <a:lstStyle/>
          <a:p>
            <a:r>
              <a:rPr lang="en-GB" dirty="0"/>
              <a:t>Growth shares</a:t>
            </a:r>
          </a:p>
        </p:txBody>
      </p:sp>
      <p:pic>
        <p:nvPicPr>
          <p:cNvPr id="5" name="Content Placeholder 4">
            <a:extLst>
              <a:ext uri="{FF2B5EF4-FFF2-40B4-BE49-F238E27FC236}">
                <a16:creationId xmlns:a16="http://schemas.microsoft.com/office/drawing/2014/main" id="{2C792D7B-1250-4878-9934-E7FA500F605B}"/>
              </a:ext>
            </a:extLst>
          </p:cNvPr>
          <p:cNvPicPr>
            <a:picLocks noGrp="1" noChangeAspect="1"/>
          </p:cNvPicPr>
          <p:nvPr>
            <p:ph idx="1"/>
          </p:nvPr>
        </p:nvPicPr>
        <p:blipFill>
          <a:blip r:embed="rId2"/>
          <a:stretch>
            <a:fillRect/>
          </a:stretch>
        </p:blipFill>
        <p:spPr>
          <a:xfrm>
            <a:off x="2170323" y="1927952"/>
            <a:ext cx="7899094" cy="4037874"/>
          </a:xfrm>
        </p:spPr>
      </p:pic>
    </p:spTree>
    <p:extLst>
      <p:ext uri="{BB962C8B-B14F-4D97-AF65-F5344CB8AC3E}">
        <p14:creationId xmlns:p14="http://schemas.microsoft.com/office/powerpoint/2010/main" val="32281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C093-B62C-96B6-4537-28E527D9221F}"/>
              </a:ext>
            </a:extLst>
          </p:cNvPr>
          <p:cNvSpPr>
            <a:spLocks noGrp="1"/>
          </p:cNvSpPr>
          <p:nvPr>
            <p:ph type="title"/>
          </p:nvPr>
        </p:nvSpPr>
        <p:spPr/>
        <p:txBody>
          <a:bodyPr/>
          <a:lstStyle/>
          <a:p>
            <a:r>
              <a:rPr lang="en-GB" dirty="0"/>
              <a:t>Growth shares</a:t>
            </a:r>
          </a:p>
        </p:txBody>
      </p:sp>
      <p:graphicFrame>
        <p:nvGraphicFramePr>
          <p:cNvPr id="4" name="Content Placeholder 1">
            <a:extLst>
              <a:ext uri="{FF2B5EF4-FFF2-40B4-BE49-F238E27FC236}">
                <a16:creationId xmlns:a16="http://schemas.microsoft.com/office/drawing/2014/main" id="{F228C8A5-CDC8-F2CA-6BEF-48B48CDFCBF3}"/>
              </a:ext>
            </a:extLst>
          </p:cNvPr>
          <p:cNvGraphicFramePr>
            <a:graphicFrameLocks noGrp="1"/>
          </p:cNvGraphicFramePr>
          <p:nvPr>
            <p:ph idx="1"/>
          </p:nvPr>
        </p:nvGraphicFramePr>
        <p:xfrm>
          <a:off x="347663" y="2070101"/>
          <a:ext cx="11518900" cy="3369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608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2488-7A0F-EB65-9178-47B251C292B5}"/>
              </a:ext>
            </a:extLst>
          </p:cNvPr>
          <p:cNvSpPr>
            <a:spLocks noGrp="1"/>
          </p:cNvSpPr>
          <p:nvPr>
            <p:ph type="title"/>
          </p:nvPr>
        </p:nvSpPr>
        <p:spPr/>
        <p:txBody>
          <a:bodyPr/>
          <a:lstStyle/>
          <a:p>
            <a:r>
              <a:rPr lang="en-GB" dirty="0"/>
              <a:t>Growth shares</a:t>
            </a:r>
          </a:p>
        </p:txBody>
      </p:sp>
      <p:graphicFrame>
        <p:nvGraphicFramePr>
          <p:cNvPr id="4" name="Content Placeholder 1">
            <a:extLst>
              <a:ext uri="{FF2B5EF4-FFF2-40B4-BE49-F238E27FC236}">
                <a16:creationId xmlns:a16="http://schemas.microsoft.com/office/drawing/2014/main" id="{4259733F-F334-CEDD-64FF-A4D58FC4CE8F}"/>
              </a:ext>
            </a:extLst>
          </p:cNvPr>
          <p:cNvGraphicFramePr>
            <a:graphicFrameLocks noGrp="1"/>
          </p:cNvGraphicFramePr>
          <p:nvPr>
            <p:ph idx="1"/>
            <p:extLst>
              <p:ext uri="{D42A27DB-BD31-4B8C-83A1-F6EECF244321}">
                <p14:modId xmlns:p14="http://schemas.microsoft.com/office/powerpoint/2010/main" val="691787284"/>
              </p:ext>
            </p:extLst>
          </p:nvPr>
        </p:nvGraphicFramePr>
        <p:xfrm>
          <a:off x="347663" y="2070100"/>
          <a:ext cx="11518900"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08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F7B-06B7-C9C8-8B63-249A7517C07D}"/>
              </a:ext>
            </a:extLst>
          </p:cNvPr>
          <p:cNvSpPr>
            <a:spLocks noGrp="1"/>
          </p:cNvSpPr>
          <p:nvPr>
            <p:ph type="title"/>
          </p:nvPr>
        </p:nvSpPr>
        <p:spPr/>
        <p:txBody>
          <a:bodyPr/>
          <a:lstStyle/>
          <a:p>
            <a:r>
              <a:rPr lang="en-GB" dirty="0"/>
              <a:t>Growth shares</a:t>
            </a:r>
          </a:p>
        </p:txBody>
      </p:sp>
      <p:graphicFrame>
        <p:nvGraphicFramePr>
          <p:cNvPr id="4" name="Content Placeholder 1">
            <a:extLst>
              <a:ext uri="{FF2B5EF4-FFF2-40B4-BE49-F238E27FC236}">
                <a16:creationId xmlns:a16="http://schemas.microsoft.com/office/drawing/2014/main" id="{E444978F-613D-6293-89C8-3C33EA844CDE}"/>
              </a:ext>
            </a:extLst>
          </p:cNvPr>
          <p:cNvGraphicFramePr>
            <a:graphicFrameLocks noGrp="1"/>
          </p:cNvGraphicFramePr>
          <p:nvPr>
            <p:ph idx="1"/>
            <p:extLst>
              <p:ext uri="{D42A27DB-BD31-4B8C-83A1-F6EECF244321}">
                <p14:modId xmlns:p14="http://schemas.microsoft.com/office/powerpoint/2010/main" val="178573597"/>
              </p:ext>
            </p:extLst>
          </p:nvPr>
        </p:nvGraphicFramePr>
        <p:xfrm>
          <a:off x="347663" y="2070101"/>
          <a:ext cx="11518900" cy="334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922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3669-764D-5877-900B-269CEE57D30A}"/>
              </a:ext>
            </a:extLst>
          </p:cNvPr>
          <p:cNvSpPr>
            <a:spLocks noGrp="1"/>
          </p:cNvSpPr>
          <p:nvPr>
            <p:ph type="title"/>
          </p:nvPr>
        </p:nvSpPr>
        <p:spPr/>
        <p:txBody>
          <a:bodyPr/>
          <a:lstStyle/>
          <a:p>
            <a:r>
              <a:rPr lang="en-GB" dirty="0"/>
              <a:t>Growth shares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ED74D5-2975-37C9-D3AC-F64EB59DCF7D}"/>
                  </a:ext>
                </a:extLst>
              </p:cNvPr>
              <p:cNvSpPr>
                <a:spLocks noGrp="1"/>
              </p:cNvSpPr>
              <p:nvPr>
                <p:ph idx="1"/>
              </p:nvPr>
            </p:nvSpPr>
            <p:spPr>
              <a:xfrm>
                <a:off x="347133" y="2070847"/>
                <a:ext cx="11520000" cy="3310045"/>
              </a:xfrm>
            </p:spPr>
            <p:txBody>
              <a:bodyPr>
                <a:normAutofit fontScale="85000" lnSpcReduction="20000"/>
              </a:bodyPr>
              <a:lstStyle/>
              <a:p>
                <a:pPr marL="45720" indent="0">
                  <a:buNone/>
                </a:pPr>
                <a:r>
                  <a:rPr lang="en-GB" dirty="0"/>
                  <a:t>Conditional Probability and Probability</a:t>
                </a:r>
              </a:p>
              <a:p>
                <a:pPr marL="45720" indent="0">
                  <a:buNone/>
                </a:pPr>
                <a:endParaRPr lang="en-GB" dirty="0"/>
              </a:p>
              <a:p>
                <a:pPr marL="45720" indent="0">
                  <a:buNone/>
                </a:pPr>
                <a14:m>
                  <m:oMathPara xmlns:m="http://schemas.openxmlformats.org/officeDocument/2006/math">
                    <m:oMathParaPr>
                      <m:jc m:val="centerGroup"/>
                    </m:oMathParaPr>
                    <m:oMath xmlns:m="http://schemas.openxmlformats.org/officeDocument/2006/math">
                      <m:d>
                        <m:dPr>
                          <m:ctrlP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𝑆</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𝑐𝑜𝑛𝑑𝑖𝑡𝑖𝑜𝑛𝑎𝑙</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𝑝𝑟𝑜𝑏𝑎𝑏𝑖𝑙𝑖𝑡𝑦</m:t>
                          </m:r>
                        </m:e>
                      </m:d>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𝑙𝑒𝑠𝑠</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𝐾</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b="1" i="1">
                              <a:effectLst/>
                              <a:latin typeface="Cambria Math" panose="02040503050406030204" pitchFamily="18" charset="0"/>
                              <a:ea typeface="Times New Roman" panose="02020603050405020304" pitchFamily="18" charset="0"/>
                              <a:cs typeface="Times New Roman" panose="02020603050405020304" pitchFamily="18" charset="0"/>
                            </a:rPr>
                            <m:t>𝑝𝑟𝑜𝑏𝑎𝑏𝑖𝑙𝑖𝑡𝑦</m:t>
                          </m:r>
                        </m:e>
                      </m:d>
                    </m:oMath>
                  </m:oMathPara>
                </a14:m>
                <a:endParaRPr lang="en-GB" sz="2000" b="1" dirty="0">
                  <a:effectLst/>
                  <a:latin typeface="Arial" panose="020B0604020202020204" pitchFamily="34" charset="0"/>
                  <a:ea typeface="Times New Roman" panose="02020603050405020304" pitchFamily="18" charset="0"/>
                  <a:cs typeface="Times New Roman" panose="02020603050405020304" pitchFamily="18" charset="0"/>
                </a:endParaRPr>
              </a:p>
              <a:p>
                <a:pPr marL="45720" indent="0">
                  <a:buNone/>
                </a:pPr>
                <a:endParaRPr lang="en-GB" dirty="0"/>
              </a:p>
              <a:p>
                <a:pPr marL="45720" indent="0">
                  <a:buNone/>
                </a:pPr>
                <a:r>
                  <a:rPr lang="en-GB" dirty="0"/>
                  <a:t>Conditional Probability?</a:t>
                </a:r>
              </a:p>
              <a:p>
                <a:pPr marL="45720" indent="0">
                  <a:buNone/>
                </a:pPr>
                <a:endParaRPr lang="en-GB" dirty="0"/>
              </a:p>
              <a:p>
                <a:pPr marL="45720" indent="0">
                  <a:buNone/>
                </a:pPr>
                <a:r>
                  <a:rPr lang="en-GB" dirty="0"/>
                  <a:t>It gives the value of the share at the end of the option period if, but only if, the share price S is greater than the strike price K.</a:t>
                </a:r>
              </a:p>
              <a:p>
                <a:pPr marL="45720" indent="0">
                  <a:buNone/>
                </a:pPr>
                <a:endParaRPr lang="en-GB" dirty="0"/>
              </a:p>
              <a:p>
                <a:pPr marL="45720" indent="0">
                  <a:buNone/>
                </a:pPr>
                <a:r>
                  <a:rPr lang="en-GB" dirty="0"/>
                  <a:t>All values below the strike price are discarded</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32ED74D5-2975-37C9-D3AC-F64EB59DCF7D}"/>
                  </a:ext>
                </a:extLst>
              </p:cNvPr>
              <p:cNvSpPr>
                <a:spLocks noGrp="1" noRot="1" noChangeAspect="1" noMove="1" noResize="1" noEditPoints="1" noAdjustHandles="1" noChangeArrowheads="1" noChangeShapeType="1" noTextEdit="1"/>
              </p:cNvSpPr>
              <p:nvPr>
                <p:ph idx="1"/>
              </p:nvPr>
            </p:nvSpPr>
            <p:spPr>
              <a:xfrm>
                <a:off x="347133" y="2070847"/>
                <a:ext cx="11520000" cy="3310045"/>
              </a:xfrm>
              <a:blipFill>
                <a:blip r:embed="rId2"/>
                <a:stretch>
                  <a:fillRect l="-159" t="-3683"/>
                </a:stretch>
              </a:blipFill>
            </p:spPr>
            <p:txBody>
              <a:bodyPr/>
              <a:lstStyle/>
              <a:p>
                <a:r>
                  <a:rPr lang="en-GB">
                    <a:noFill/>
                  </a:rPr>
                  <a:t> </a:t>
                </a:r>
              </a:p>
            </p:txBody>
          </p:sp>
        </mc:Fallback>
      </mc:AlternateContent>
    </p:spTree>
    <p:extLst>
      <p:ext uri="{BB962C8B-B14F-4D97-AF65-F5344CB8AC3E}">
        <p14:creationId xmlns:p14="http://schemas.microsoft.com/office/powerpoint/2010/main" val="243096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747F-692B-9208-FABB-47FC30A4E9F2}"/>
              </a:ext>
            </a:extLst>
          </p:cNvPr>
          <p:cNvSpPr>
            <a:spLocks noGrp="1"/>
          </p:cNvSpPr>
          <p:nvPr>
            <p:ph type="title"/>
          </p:nvPr>
        </p:nvSpPr>
        <p:spPr/>
        <p:txBody>
          <a:bodyPr/>
          <a:lstStyle/>
          <a:p>
            <a:r>
              <a:rPr lang="en-GB" dirty="0"/>
              <a:t>Growth shares</a:t>
            </a:r>
          </a:p>
        </p:txBody>
      </p:sp>
      <p:sp>
        <p:nvSpPr>
          <p:cNvPr id="4" name="Content Placeholder 1">
            <a:extLst>
              <a:ext uri="{FF2B5EF4-FFF2-40B4-BE49-F238E27FC236}">
                <a16:creationId xmlns:a16="http://schemas.microsoft.com/office/drawing/2014/main" id="{A17B92A8-34E9-B6E6-F500-316A2887F835}"/>
              </a:ext>
            </a:extLst>
          </p:cNvPr>
          <p:cNvSpPr>
            <a:spLocks noGrp="1"/>
          </p:cNvSpPr>
          <p:nvPr>
            <p:ph idx="1"/>
          </p:nvPr>
        </p:nvSpPr>
        <p:spPr>
          <a:xfrm>
            <a:off x="347663" y="2070100"/>
            <a:ext cx="11518900" cy="3895725"/>
          </a:xfrm>
        </p:spPr>
        <p:txBody>
          <a:bodyPr/>
          <a:lstStyle/>
          <a:p>
            <a:pPr marL="45720" indent="0">
              <a:buNone/>
            </a:pPr>
            <a:r>
              <a:rPr lang="en-GB" dirty="0"/>
              <a:t>Conditional Probability:</a:t>
            </a:r>
          </a:p>
          <a:p>
            <a:pPr marL="45720" indent="0">
              <a:buNone/>
            </a:pPr>
            <a:endParaRPr lang="en-GB" dirty="0"/>
          </a:p>
        </p:txBody>
      </p:sp>
      <p:graphicFrame>
        <p:nvGraphicFramePr>
          <p:cNvPr id="5" name="Chart 4">
            <a:extLst>
              <a:ext uri="{FF2B5EF4-FFF2-40B4-BE49-F238E27FC236}">
                <a16:creationId xmlns:a16="http://schemas.microsoft.com/office/drawing/2014/main" id="{44F4B40E-A9DB-7B8F-CA44-9C94E1EC65FF}"/>
              </a:ext>
            </a:extLst>
          </p:cNvPr>
          <p:cNvGraphicFramePr/>
          <p:nvPr>
            <p:extLst>
              <p:ext uri="{D42A27DB-BD31-4B8C-83A1-F6EECF244321}">
                <p14:modId xmlns:p14="http://schemas.microsoft.com/office/powerpoint/2010/main" val="2934505288"/>
              </p:ext>
            </p:extLst>
          </p:nvPr>
        </p:nvGraphicFramePr>
        <p:xfrm>
          <a:off x="2883878" y="2573795"/>
          <a:ext cx="7467600" cy="2888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266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E533-DFA7-24F3-5A28-1C32EE8F28E2}"/>
              </a:ext>
            </a:extLst>
          </p:cNvPr>
          <p:cNvSpPr>
            <a:spLocks noGrp="1"/>
          </p:cNvSpPr>
          <p:nvPr>
            <p:ph type="title"/>
          </p:nvPr>
        </p:nvSpPr>
        <p:spPr/>
        <p:txBody>
          <a:bodyPr/>
          <a:lstStyle/>
          <a:p>
            <a:r>
              <a:rPr lang="en-GB" dirty="0"/>
              <a:t>Growth shares</a:t>
            </a:r>
          </a:p>
        </p:txBody>
      </p:sp>
      <p:graphicFrame>
        <p:nvGraphicFramePr>
          <p:cNvPr id="4" name="Content Placeholder 1">
            <a:extLst>
              <a:ext uri="{FF2B5EF4-FFF2-40B4-BE49-F238E27FC236}">
                <a16:creationId xmlns:a16="http://schemas.microsoft.com/office/drawing/2014/main" id="{510097DE-C58D-01BA-F082-6B0B9D2BE060}"/>
              </a:ext>
            </a:extLst>
          </p:cNvPr>
          <p:cNvGraphicFramePr>
            <a:graphicFrameLocks noGrp="1"/>
          </p:cNvGraphicFramePr>
          <p:nvPr>
            <p:ph idx="1"/>
            <p:extLst>
              <p:ext uri="{D42A27DB-BD31-4B8C-83A1-F6EECF244321}">
                <p14:modId xmlns:p14="http://schemas.microsoft.com/office/powerpoint/2010/main" val="2851881303"/>
              </p:ext>
            </p:extLst>
          </p:nvPr>
        </p:nvGraphicFramePr>
        <p:xfrm>
          <a:off x="347663" y="2070101"/>
          <a:ext cx="11518900" cy="3217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89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E85-404A-4A3A-9E17-1E61B5B0FE00}"/>
              </a:ext>
            </a:extLst>
          </p:cNvPr>
          <p:cNvSpPr>
            <a:spLocks noGrp="1"/>
          </p:cNvSpPr>
          <p:nvPr>
            <p:ph type="title"/>
          </p:nvPr>
        </p:nvSpPr>
        <p:spPr/>
        <p:txBody>
          <a:bodyPr/>
          <a:lstStyle/>
          <a:p>
            <a:r>
              <a:rPr lang="en-US" dirty="0"/>
              <a:t>The binomial model: two paths</a:t>
            </a:r>
            <a:endParaRPr lang="en-GB" dirty="0"/>
          </a:p>
        </p:txBody>
      </p:sp>
      <p:graphicFrame>
        <p:nvGraphicFramePr>
          <p:cNvPr id="3" name="Content Placeholder 2">
            <a:extLst>
              <a:ext uri="{FF2B5EF4-FFF2-40B4-BE49-F238E27FC236}">
                <a16:creationId xmlns:a16="http://schemas.microsoft.com/office/drawing/2014/main" id="{BF5ED0C9-3FDF-49FC-9BA2-222DD5143307}"/>
              </a:ext>
            </a:extLst>
          </p:cNvPr>
          <p:cNvGraphicFramePr>
            <a:graphicFrameLocks noGrp="1"/>
          </p:cNvGraphicFramePr>
          <p:nvPr>
            <p:ph idx="1"/>
            <p:extLst>
              <p:ext uri="{D42A27DB-BD31-4B8C-83A1-F6EECF244321}">
                <p14:modId xmlns:p14="http://schemas.microsoft.com/office/powerpoint/2010/main" val="2288721396"/>
              </p:ext>
            </p:extLst>
          </p:nvPr>
        </p:nvGraphicFramePr>
        <p:xfrm>
          <a:off x="1775620" y="1875039"/>
          <a:ext cx="8640759" cy="4407927"/>
        </p:xfrm>
        <a:graphic>
          <a:graphicData uri="http://schemas.openxmlformats.org/drawingml/2006/table">
            <a:tbl>
              <a:tblPr/>
              <a:tblGrid>
                <a:gridCol w="692781">
                  <a:extLst>
                    <a:ext uri="{9D8B030D-6E8A-4147-A177-3AD203B41FA5}">
                      <a16:colId xmlns:a16="http://schemas.microsoft.com/office/drawing/2014/main" val="2874845885"/>
                    </a:ext>
                  </a:extLst>
                </a:gridCol>
                <a:gridCol w="692781">
                  <a:extLst>
                    <a:ext uri="{9D8B030D-6E8A-4147-A177-3AD203B41FA5}">
                      <a16:colId xmlns:a16="http://schemas.microsoft.com/office/drawing/2014/main" val="3367370456"/>
                    </a:ext>
                  </a:extLst>
                </a:gridCol>
                <a:gridCol w="631395">
                  <a:extLst>
                    <a:ext uri="{9D8B030D-6E8A-4147-A177-3AD203B41FA5}">
                      <a16:colId xmlns:a16="http://schemas.microsoft.com/office/drawing/2014/main" val="2819004038"/>
                    </a:ext>
                  </a:extLst>
                </a:gridCol>
                <a:gridCol w="631395">
                  <a:extLst>
                    <a:ext uri="{9D8B030D-6E8A-4147-A177-3AD203B41FA5}">
                      <a16:colId xmlns:a16="http://schemas.microsoft.com/office/drawing/2014/main" val="3711016913"/>
                    </a:ext>
                  </a:extLst>
                </a:gridCol>
                <a:gridCol w="631395">
                  <a:extLst>
                    <a:ext uri="{9D8B030D-6E8A-4147-A177-3AD203B41FA5}">
                      <a16:colId xmlns:a16="http://schemas.microsoft.com/office/drawing/2014/main" val="838765464"/>
                    </a:ext>
                  </a:extLst>
                </a:gridCol>
                <a:gridCol w="631395">
                  <a:extLst>
                    <a:ext uri="{9D8B030D-6E8A-4147-A177-3AD203B41FA5}">
                      <a16:colId xmlns:a16="http://schemas.microsoft.com/office/drawing/2014/main" val="3057997996"/>
                    </a:ext>
                  </a:extLst>
                </a:gridCol>
                <a:gridCol w="631395">
                  <a:extLst>
                    <a:ext uri="{9D8B030D-6E8A-4147-A177-3AD203B41FA5}">
                      <a16:colId xmlns:a16="http://schemas.microsoft.com/office/drawing/2014/main" val="1816551125"/>
                    </a:ext>
                  </a:extLst>
                </a:gridCol>
                <a:gridCol w="631395">
                  <a:extLst>
                    <a:ext uri="{9D8B030D-6E8A-4147-A177-3AD203B41FA5}">
                      <a16:colId xmlns:a16="http://schemas.microsoft.com/office/drawing/2014/main" val="3692859777"/>
                    </a:ext>
                  </a:extLst>
                </a:gridCol>
                <a:gridCol w="631395">
                  <a:extLst>
                    <a:ext uri="{9D8B030D-6E8A-4147-A177-3AD203B41FA5}">
                      <a16:colId xmlns:a16="http://schemas.microsoft.com/office/drawing/2014/main" val="2983480392"/>
                    </a:ext>
                  </a:extLst>
                </a:gridCol>
                <a:gridCol w="631395">
                  <a:extLst>
                    <a:ext uri="{9D8B030D-6E8A-4147-A177-3AD203B41FA5}">
                      <a16:colId xmlns:a16="http://schemas.microsoft.com/office/drawing/2014/main" val="3717723540"/>
                    </a:ext>
                  </a:extLst>
                </a:gridCol>
                <a:gridCol w="783398">
                  <a:extLst>
                    <a:ext uri="{9D8B030D-6E8A-4147-A177-3AD203B41FA5}">
                      <a16:colId xmlns:a16="http://schemas.microsoft.com/office/drawing/2014/main" val="2874034290"/>
                    </a:ext>
                  </a:extLst>
                </a:gridCol>
                <a:gridCol w="789244">
                  <a:extLst>
                    <a:ext uri="{9D8B030D-6E8A-4147-A177-3AD203B41FA5}">
                      <a16:colId xmlns:a16="http://schemas.microsoft.com/office/drawing/2014/main" val="2079117212"/>
                    </a:ext>
                  </a:extLst>
                </a:gridCol>
                <a:gridCol w="631395">
                  <a:extLst>
                    <a:ext uri="{9D8B030D-6E8A-4147-A177-3AD203B41FA5}">
                      <a16:colId xmlns:a16="http://schemas.microsoft.com/office/drawing/2014/main" val="344159095"/>
                    </a:ext>
                  </a:extLst>
                </a:gridCol>
              </a:tblGrid>
              <a:tr h="183465">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r>
                        <a:rPr lang="en-GB" sz="1200" b="1" i="0" u="none" strike="noStrike">
                          <a:solidFill>
                            <a:srgbClr val="000000"/>
                          </a:solidFill>
                          <a:effectLst/>
                          <a:latin typeface="PT Serif" panose="020A0603040505020204" pitchFamily="18" charset="0"/>
                        </a:rPr>
                        <a:t>End values</a:t>
                      </a:r>
                    </a:p>
                  </a:txBody>
                  <a:tcPr marL="8769" marR="8769" marT="8769" marB="0" anchor="b">
                    <a:lnL>
                      <a:noFill/>
                    </a:lnL>
                    <a:lnR>
                      <a:noFill/>
                    </a:lnR>
                    <a:lnT>
                      <a:noFill/>
                    </a:lnT>
                    <a:lnB>
                      <a:noFill/>
                    </a:lnB>
                  </a:tcPr>
                </a:tc>
                <a:tc gridSpan="2">
                  <a:txBody>
                    <a:bodyPr/>
                    <a:lstStyle/>
                    <a:p>
                      <a:pPr algn="ctr" fontAlgn="b"/>
                      <a:r>
                        <a:rPr lang="en-GB" sz="1200" b="1" i="0" u="none" strike="noStrike">
                          <a:solidFill>
                            <a:srgbClr val="000000"/>
                          </a:solidFill>
                          <a:effectLst/>
                          <a:latin typeface="PT Serif" panose="020A0603040505020204" pitchFamily="18" charset="0"/>
                        </a:rPr>
                        <a:t>Probability</a:t>
                      </a:r>
                    </a:p>
                  </a:txBody>
                  <a:tcPr marL="8769" marR="8769" marT="8769"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3324843438"/>
                  </a:ext>
                </a:extLst>
              </a:tr>
              <a:tr h="183465">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3757242018"/>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102.14</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1/1024</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0.098%</a:t>
                      </a:r>
                    </a:p>
                  </a:txBody>
                  <a:tcPr marL="8769" marR="8769" marT="8769" marB="0" anchor="b">
                    <a:lnL>
                      <a:noFill/>
                    </a:lnL>
                    <a:lnR>
                      <a:noFill/>
                    </a:lnR>
                    <a:lnT>
                      <a:noFill/>
                    </a:lnT>
                    <a:lnB>
                      <a:noFill/>
                    </a:lnB>
                  </a:tcPr>
                </a:tc>
                <a:extLst>
                  <a:ext uri="{0D108BD9-81ED-4DB2-BD59-A6C34878D82A}">
                    <a16:rowId xmlns:a16="http://schemas.microsoft.com/office/drawing/2014/main" val="2299059434"/>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80.96</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3940349715"/>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64.18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dirty="0">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64.18</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10/1024</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0.977%</a:t>
                      </a:r>
                    </a:p>
                  </a:txBody>
                  <a:tcPr marL="8769" marR="8769" marT="8769" marB="0" anchor="b">
                    <a:lnL>
                      <a:noFill/>
                    </a:lnL>
                    <a:lnR>
                      <a:noFill/>
                    </a:lnR>
                    <a:lnT>
                      <a:noFill/>
                    </a:lnT>
                    <a:lnB>
                      <a:noFill/>
                    </a:lnB>
                  </a:tcPr>
                </a:tc>
                <a:extLst>
                  <a:ext uri="{0D108BD9-81ED-4DB2-BD59-A6C34878D82A}">
                    <a16:rowId xmlns:a16="http://schemas.microsoft.com/office/drawing/2014/main" val="239080936"/>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50.87</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50.87</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271056178"/>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40.32</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40.32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40.32</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45/1024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4.395%</a:t>
                      </a:r>
                    </a:p>
                  </a:txBody>
                  <a:tcPr marL="8769" marR="8769" marT="8769" marB="0" anchor="b">
                    <a:lnL>
                      <a:noFill/>
                    </a:lnL>
                    <a:lnR>
                      <a:noFill/>
                    </a:lnR>
                    <a:lnT>
                      <a:noFill/>
                    </a:lnT>
                    <a:lnB>
                      <a:noFill/>
                    </a:lnB>
                  </a:tcPr>
                </a:tc>
                <a:extLst>
                  <a:ext uri="{0D108BD9-81ED-4DB2-BD59-A6C34878D82A}">
                    <a16:rowId xmlns:a16="http://schemas.microsoft.com/office/drawing/2014/main" val="2800986018"/>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31.96</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31.96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31.96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98371625"/>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120/1024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11.719%</a:t>
                      </a:r>
                    </a:p>
                  </a:txBody>
                  <a:tcPr marL="8769" marR="8769" marT="8769" marB="0" anchor="b">
                    <a:lnL>
                      <a:noFill/>
                    </a:lnL>
                    <a:lnR>
                      <a:noFill/>
                    </a:lnR>
                    <a:lnT>
                      <a:noFill/>
                    </a:lnT>
                    <a:lnB>
                      <a:noFill/>
                    </a:lnB>
                  </a:tcPr>
                </a:tc>
                <a:extLst>
                  <a:ext uri="{0D108BD9-81ED-4DB2-BD59-A6C34878D82A}">
                    <a16:rowId xmlns:a16="http://schemas.microsoft.com/office/drawing/2014/main" val="1518293034"/>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53939806"/>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210/1024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20.508%</a:t>
                      </a:r>
                    </a:p>
                  </a:txBody>
                  <a:tcPr marL="8769" marR="8769" marT="8769" marB="0" anchor="b">
                    <a:lnL>
                      <a:noFill/>
                    </a:lnL>
                    <a:lnR>
                      <a:noFill/>
                    </a:lnR>
                    <a:lnT>
                      <a:noFill/>
                    </a:lnT>
                    <a:lnB>
                      <a:noFill/>
                    </a:lnB>
                  </a:tcPr>
                </a:tc>
                <a:extLst>
                  <a:ext uri="{0D108BD9-81ED-4DB2-BD59-A6C34878D82A}">
                    <a16:rowId xmlns:a16="http://schemas.microsoft.com/office/drawing/2014/main" val="921971748"/>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826896437"/>
                  </a:ext>
                </a:extLst>
              </a:tr>
              <a:tr h="183465">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solidFill>
                      <a:srgbClr val="FFFF00"/>
                    </a:solidFill>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252/1024</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24.609%</a:t>
                      </a:r>
                    </a:p>
                  </a:txBody>
                  <a:tcPr marL="8769" marR="8769" marT="8769" marB="0" anchor="b">
                    <a:lnL>
                      <a:noFill/>
                    </a:lnL>
                    <a:lnR>
                      <a:noFill/>
                    </a:lnR>
                    <a:lnT>
                      <a:noFill/>
                    </a:lnT>
                    <a:lnB>
                      <a:noFill/>
                    </a:lnB>
                  </a:tcPr>
                </a:tc>
                <a:extLst>
                  <a:ext uri="{0D108BD9-81ED-4DB2-BD59-A6C34878D82A}">
                    <a16:rowId xmlns:a16="http://schemas.microsoft.com/office/drawing/2014/main" val="1638513513"/>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390399000"/>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210/1024</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20.508%</a:t>
                      </a:r>
                    </a:p>
                  </a:txBody>
                  <a:tcPr marL="8769" marR="8769" marT="8769" marB="0" anchor="b">
                    <a:lnL>
                      <a:noFill/>
                    </a:lnL>
                    <a:lnR>
                      <a:noFill/>
                    </a:lnR>
                    <a:lnT>
                      <a:noFill/>
                    </a:lnT>
                    <a:lnB>
                      <a:noFill/>
                    </a:lnB>
                  </a:tcPr>
                </a:tc>
                <a:extLst>
                  <a:ext uri="{0D108BD9-81ED-4DB2-BD59-A6C34878D82A}">
                    <a16:rowId xmlns:a16="http://schemas.microsoft.com/office/drawing/2014/main" val="611403380"/>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2490304957"/>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120/1024</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11.719%</a:t>
                      </a:r>
                    </a:p>
                  </a:txBody>
                  <a:tcPr marL="8769" marR="8769" marT="8769" marB="0" anchor="b">
                    <a:lnL>
                      <a:noFill/>
                    </a:lnL>
                    <a:lnR>
                      <a:noFill/>
                    </a:lnR>
                    <a:lnT>
                      <a:noFill/>
                    </a:lnT>
                    <a:lnB>
                      <a:noFill/>
                    </a:lnB>
                  </a:tcPr>
                </a:tc>
                <a:extLst>
                  <a:ext uri="{0D108BD9-81ED-4DB2-BD59-A6C34878D82A}">
                    <a16:rowId xmlns:a16="http://schemas.microsoft.com/office/drawing/2014/main" val="688650940"/>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3.13</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744745440"/>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2.48</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45/1024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4.395%</a:t>
                      </a:r>
                    </a:p>
                  </a:txBody>
                  <a:tcPr marL="8769" marR="8769" marT="8769" marB="0" anchor="b">
                    <a:lnL>
                      <a:noFill/>
                    </a:lnL>
                    <a:lnR>
                      <a:noFill/>
                    </a:lnR>
                    <a:lnT>
                      <a:noFill/>
                    </a:lnT>
                    <a:lnB>
                      <a:noFill/>
                    </a:lnB>
                  </a:tcPr>
                </a:tc>
                <a:extLst>
                  <a:ext uri="{0D108BD9-81ED-4DB2-BD59-A6C34878D82A}">
                    <a16:rowId xmlns:a16="http://schemas.microsoft.com/office/drawing/2014/main" val="4179202307"/>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1.97</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1.97</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3580190715"/>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1.56</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1.56</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10/1024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0.977%</a:t>
                      </a:r>
                    </a:p>
                  </a:txBody>
                  <a:tcPr marL="8769" marR="8769" marT="8769" marB="0" anchor="b">
                    <a:lnL>
                      <a:noFill/>
                    </a:lnL>
                    <a:lnR>
                      <a:noFill/>
                    </a:lnR>
                    <a:lnT>
                      <a:noFill/>
                    </a:lnT>
                    <a:lnB>
                      <a:noFill/>
                    </a:lnB>
                  </a:tcPr>
                </a:tc>
                <a:extLst>
                  <a:ext uri="{0D108BD9-81ED-4DB2-BD59-A6C34878D82A}">
                    <a16:rowId xmlns:a16="http://schemas.microsoft.com/office/drawing/2014/main" val="2765877050"/>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1.24</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182740725"/>
                  </a:ext>
                </a:extLst>
              </a:tr>
              <a:tr h="183465">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0.98</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1/1024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0.098%</a:t>
                      </a:r>
                    </a:p>
                  </a:txBody>
                  <a:tcPr marL="8769" marR="8769" marT="8769" marB="0" anchor="b">
                    <a:lnL>
                      <a:noFill/>
                    </a:lnL>
                    <a:lnR>
                      <a:noFill/>
                    </a:lnR>
                    <a:lnT>
                      <a:noFill/>
                    </a:lnT>
                    <a:lnB>
                      <a:noFill/>
                    </a:lnB>
                  </a:tcPr>
                </a:tc>
                <a:extLst>
                  <a:ext uri="{0D108BD9-81ED-4DB2-BD59-A6C34878D82A}">
                    <a16:rowId xmlns:a16="http://schemas.microsoft.com/office/drawing/2014/main" val="4017168518"/>
                  </a:ext>
                </a:extLst>
              </a:tr>
            </a:tbl>
          </a:graphicData>
        </a:graphic>
      </p:graphicFrame>
    </p:spTree>
    <p:extLst>
      <p:ext uri="{BB962C8B-B14F-4D97-AF65-F5344CB8AC3E}">
        <p14:creationId xmlns:p14="http://schemas.microsoft.com/office/powerpoint/2010/main" val="2449292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0F1F-5FC5-4729-830E-33759894EEF0}"/>
              </a:ext>
            </a:extLst>
          </p:cNvPr>
          <p:cNvSpPr>
            <a:spLocks noGrp="1"/>
          </p:cNvSpPr>
          <p:nvPr>
            <p:ph type="title"/>
          </p:nvPr>
        </p:nvSpPr>
        <p:spPr/>
        <p:txBody>
          <a:bodyPr/>
          <a:lstStyle/>
          <a:p>
            <a:r>
              <a:rPr lang="en-US" dirty="0"/>
              <a:t>The binomial model: 672 paths</a:t>
            </a:r>
            <a:endParaRPr lang="en-GB" dirty="0"/>
          </a:p>
        </p:txBody>
      </p:sp>
      <p:graphicFrame>
        <p:nvGraphicFramePr>
          <p:cNvPr id="9" name="Content Placeholder 8">
            <a:extLst>
              <a:ext uri="{FF2B5EF4-FFF2-40B4-BE49-F238E27FC236}">
                <a16:creationId xmlns:a16="http://schemas.microsoft.com/office/drawing/2014/main" id="{63A80502-C3B9-4A42-A559-7BEDDCE7DCC8}"/>
              </a:ext>
            </a:extLst>
          </p:cNvPr>
          <p:cNvGraphicFramePr>
            <a:graphicFrameLocks noGrp="1"/>
          </p:cNvGraphicFramePr>
          <p:nvPr>
            <p:ph idx="1"/>
          </p:nvPr>
        </p:nvGraphicFramePr>
        <p:xfrm>
          <a:off x="1775621" y="1655312"/>
          <a:ext cx="8640759" cy="4407927"/>
        </p:xfrm>
        <a:graphic>
          <a:graphicData uri="http://schemas.openxmlformats.org/drawingml/2006/table">
            <a:tbl>
              <a:tblPr/>
              <a:tblGrid>
                <a:gridCol w="692781">
                  <a:extLst>
                    <a:ext uri="{9D8B030D-6E8A-4147-A177-3AD203B41FA5}">
                      <a16:colId xmlns:a16="http://schemas.microsoft.com/office/drawing/2014/main" val="1531163914"/>
                    </a:ext>
                  </a:extLst>
                </a:gridCol>
                <a:gridCol w="692781">
                  <a:extLst>
                    <a:ext uri="{9D8B030D-6E8A-4147-A177-3AD203B41FA5}">
                      <a16:colId xmlns:a16="http://schemas.microsoft.com/office/drawing/2014/main" val="4097780085"/>
                    </a:ext>
                  </a:extLst>
                </a:gridCol>
                <a:gridCol w="631395">
                  <a:extLst>
                    <a:ext uri="{9D8B030D-6E8A-4147-A177-3AD203B41FA5}">
                      <a16:colId xmlns:a16="http://schemas.microsoft.com/office/drawing/2014/main" val="186310720"/>
                    </a:ext>
                  </a:extLst>
                </a:gridCol>
                <a:gridCol w="631395">
                  <a:extLst>
                    <a:ext uri="{9D8B030D-6E8A-4147-A177-3AD203B41FA5}">
                      <a16:colId xmlns:a16="http://schemas.microsoft.com/office/drawing/2014/main" val="3518653199"/>
                    </a:ext>
                  </a:extLst>
                </a:gridCol>
                <a:gridCol w="631395">
                  <a:extLst>
                    <a:ext uri="{9D8B030D-6E8A-4147-A177-3AD203B41FA5}">
                      <a16:colId xmlns:a16="http://schemas.microsoft.com/office/drawing/2014/main" val="1509100331"/>
                    </a:ext>
                  </a:extLst>
                </a:gridCol>
                <a:gridCol w="631395">
                  <a:extLst>
                    <a:ext uri="{9D8B030D-6E8A-4147-A177-3AD203B41FA5}">
                      <a16:colId xmlns:a16="http://schemas.microsoft.com/office/drawing/2014/main" val="496598160"/>
                    </a:ext>
                  </a:extLst>
                </a:gridCol>
                <a:gridCol w="631395">
                  <a:extLst>
                    <a:ext uri="{9D8B030D-6E8A-4147-A177-3AD203B41FA5}">
                      <a16:colId xmlns:a16="http://schemas.microsoft.com/office/drawing/2014/main" val="617341988"/>
                    </a:ext>
                  </a:extLst>
                </a:gridCol>
                <a:gridCol w="631395">
                  <a:extLst>
                    <a:ext uri="{9D8B030D-6E8A-4147-A177-3AD203B41FA5}">
                      <a16:colId xmlns:a16="http://schemas.microsoft.com/office/drawing/2014/main" val="182803525"/>
                    </a:ext>
                  </a:extLst>
                </a:gridCol>
                <a:gridCol w="631395">
                  <a:extLst>
                    <a:ext uri="{9D8B030D-6E8A-4147-A177-3AD203B41FA5}">
                      <a16:colId xmlns:a16="http://schemas.microsoft.com/office/drawing/2014/main" val="2147343586"/>
                    </a:ext>
                  </a:extLst>
                </a:gridCol>
                <a:gridCol w="631395">
                  <a:extLst>
                    <a:ext uri="{9D8B030D-6E8A-4147-A177-3AD203B41FA5}">
                      <a16:colId xmlns:a16="http://schemas.microsoft.com/office/drawing/2014/main" val="1104379196"/>
                    </a:ext>
                  </a:extLst>
                </a:gridCol>
                <a:gridCol w="783398">
                  <a:extLst>
                    <a:ext uri="{9D8B030D-6E8A-4147-A177-3AD203B41FA5}">
                      <a16:colId xmlns:a16="http://schemas.microsoft.com/office/drawing/2014/main" val="3146870332"/>
                    </a:ext>
                  </a:extLst>
                </a:gridCol>
                <a:gridCol w="789244">
                  <a:extLst>
                    <a:ext uri="{9D8B030D-6E8A-4147-A177-3AD203B41FA5}">
                      <a16:colId xmlns:a16="http://schemas.microsoft.com/office/drawing/2014/main" val="144821245"/>
                    </a:ext>
                  </a:extLst>
                </a:gridCol>
                <a:gridCol w="631395">
                  <a:extLst>
                    <a:ext uri="{9D8B030D-6E8A-4147-A177-3AD203B41FA5}">
                      <a16:colId xmlns:a16="http://schemas.microsoft.com/office/drawing/2014/main" val="829879330"/>
                    </a:ext>
                  </a:extLst>
                </a:gridCol>
              </a:tblGrid>
              <a:tr h="175388">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r>
                        <a:rPr lang="en-GB" sz="1200" b="1" i="0" u="none" strike="noStrike" dirty="0">
                          <a:solidFill>
                            <a:srgbClr val="000000"/>
                          </a:solidFill>
                          <a:effectLst/>
                          <a:latin typeface="PT Serif" panose="020A0603040505020204" pitchFamily="18" charset="0"/>
                        </a:rPr>
                        <a:t>End values</a:t>
                      </a:r>
                    </a:p>
                  </a:txBody>
                  <a:tcPr marL="8769" marR="8769" marT="8769" marB="0" anchor="b">
                    <a:lnL>
                      <a:noFill/>
                    </a:lnL>
                    <a:lnR>
                      <a:noFill/>
                    </a:lnR>
                    <a:lnT>
                      <a:noFill/>
                    </a:lnT>
                    <a:lnB>
                      <a:noFill/>
                    </a:lnB>
                  </a:tcPr>
                </a:tc>
                <a:tc gridSpan="2">
                  <a:txBody>
                    <a:bodyPr/>
                    <a:lstStyle/>
                    <a:p>
                      <a:pPr algn="ctr" fontAlgn="b"/>
                      <a:r>
                        <a:rPr lang="en-GB" sz="1200" b="1" i="0" u="none" strike="noStrike">
                          <a:solidFill>
                            <a:srgbClr val="000000"/>
                          </a:solidFill>
                          <a:effectLst/>
                          <a:latin typeface="PT Serif" panose="020A0603040505020204" pitchFamily="18" charset="0"/>
                        </a:rPr>
                        <a:t>Probability</a:t>
                      </a:r>
                    </a:p>
                  </a:txBody>
                  <a:tcPr marL="8769" marR="8769" marT="8769"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3282903208"/>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564720031"/>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102.14</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1/1024</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0.098%</a:t>
                      </a:r>
                    </a:p>
                  </a:txBody>
                  <a:tcPr marL="8769" marR="8769" marT="8769" marB="0" anchor="b">
                    <a:lnL>
                      <a:noFill/>
                    </a:lnL>
                    <a:lnR>
                      <a:noFill/>
                    </a:lnR>
                    <a:lnT>
                      <a:noFill/>
                    </a:lnT>
                    <a:lnB>
                      <a:noFill/>
                    </a:lnB>
                  </a:tcPr>
                </a:tc>
                <a:extLst>
                  <a:ext uri="{0D108BD9-81ED-4DB2-BD59-A6C34878D82A}">
                    <a16:rowId xmlns:a16="http://schemas.microsoft.com/office/drawing/2014/main" val="3629813323"/>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80.96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55038665"/>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64.18</a:t>
                      </a:r>
                    </a:p>
                  </a:txBody>
                  <a:tcPr marL="8769" marR="8769" marT="8769" marB="0" anchor="b">
                    <a:lnL>
                      <a:noFill/>
                    </a:lnL>
                    <a:lnR>
                      <a:noFill/>
                    </a:lnR>
                    <a:lnT>
                      <a:noFill/>
                    </a:lnT>
                    <a:lnB>
                      <a:noFill/>
                    </a:lnB>
                  </a:tcPr>
                </a:tc>
                <a:tc>
                  <a:txBody>
                    <a:bodyPr/>
                    <a:lstStyle/>
                    <a:p>
                      <a:pPr algn="l" fontAlgn="b"/>
                      <a:r>
                        <a:rPr lang="en-GB" sz="1200" b="0" i="0" u="none" strike="noStrike" dirty="0">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64.18</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10/1024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0.977%</a:t>
                      </a:r>
                    </a:p>
                  </a:txBody>
                  <a:tcPr marL="8769" marR="8769" marT="8769" marB="0" anchor="b">
                    <a:lnL>
                      <a:noFill/>
                    </a:lnL>
                    <a:lnR>
                      <a:noFill/>
                    </a:lnR>
                    <a:lnT>
                      <a:noFill/>
                    </a:lnT>
                    <a:lnB>
                      <a:noFill/>
                    </a:lnB>
                  </a:tcPr>
                </a:tc>
                <a:extLst>
                  <a:ext uri="{0D108BD9-81ED-4DB2-BD59-A6C34878D82A}">
                    <a16:rowId xmlns:a16="http://schemas.microsoft.com/office/drawing/2014/main" val="3561933101"/>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50.87</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50.87</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361417614"/>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40.32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40.32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40.32</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45/1024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4.395%</a:t>
                      </a:r>
                    </a:p>
                  </a:txBody>
                  <a:tcPr marL="8769" marR="8769" marT="8769" marB="0" anchor="b">
                    <a:lnL>
                      <a:noFill/>
                    </a:lnL>
                    <a:lnR>
                      <a:noFill/>
                    </a:lnR>
                    <a:lnT>
                      <a:noFill/>
                    </a:lnT>
                    <a:lnB>
                      <a:noFill/>
                    </a:lnB>
                  </a:tcPr>
                </a:tc>
                <a:extLst>
                  <a:ext uri="{0D108BD9-81ED-4DB2-BD59-A6C34878D82A}">
                    <a16:rowId xmlns:a16="http://schemas.microsoft.com/office/drawing/2014/main" val="1985176392"/>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31.96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31.96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31.96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041326557"/>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25.33</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120/1024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11.719%</a:t>
                      </a:r>
                    </a:p>
                  </a:txBody>
                  <a:tcPr marL="8769" marR="8769" marT="8769" marB="0" anchor="b">
                    <a:lnL>
                      <a:noFill/>
                    </a:lnL>
                    <a:lnR>
                      <a:noFill/>
                    </a:lnR>
                    <a:lnT>
                      <a:noFill/>
                    </a:lnT>
                    <a:lnB>
                      <a:noFill/>
                    </a:lnB>
                  </a:tcPr>
                </a:tc>
                <a:extLst>
                  <a:ext uri="{0D108BD9-81ED-4DB2-BD59-A6C34878D82A}">
                    <a16:rowId xmlns:a16="http://schemas.microsoft.com/office/drawing/2014/main" val="3015785270"/>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20.08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874200532"/>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15.92</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210/1024</a:t>
                      </a:r>
                    </a:p>
                  </a:txBody>
                  <a:tcPr marL="8769" marR="8769" marT="8769" marB="0" anchor="b">
                    <a:lnL>
                      <a:noFill/>
                    </a:lnL>
                    <a:lnR>
                      <a:noFill/>
                    </a:lnR>
                    <a:lnT>
                      <a:noFill/>
                    </a:lnT>
                    <a:lnB>
                      <a:noFill/>
                    </a:lnB>
                    <a:solidFill>
                      <a:srgbClr val="FFFF00"/>
                    </a:solidFill>
                  </a:tcPr>
                </a:tc>
                <a:tc>
                  <a:txBody>
                    <a:bodyPr/>
                    <a:lstStyle/>
                    <a:p>
                      <a:pPr algn="r" fontAlgn="b"/>
                      <a:r>
                        <a:rPr lang="en-GB" sz="1200" b="0" i="0" u="none" strike="noStrike" dirty="0">
                          <a:solidFill>
                            <a:srgbClr val="000000"/>
                          </a:solidFill>
                          <a:effectLst/>
                          <a:latin typeface="PT Serif" panose="020A0603040505020204" pitchFamily="18" charset="0"/>
                        </a:rPr>
                        <a:t>20.508%</a:t>
                      </a:r>
                    </a:p>
                  </a:txBody>
                  <a:tcPr marL="8769" marR="8769" marT="8769" marB="0" anchor="b">
                    <a:lnL>
                      <a:noFill/>
                    </a:lnL>
                    <a:lnR>
                      <a:noFill/>
                    </a:lnR>
                    <a:lnT>
                      <a:noFill/>
                    </a:lnT>
                    <a:lnB>
                      <a:noFill/>
                    </a:lnB>
                    <a:solidFill>
                      <a:srgbClr val="FFFF00"/>
                    </a:solidFill>
                  </a:tcPr>
                </a:tc>
                <a:extLst>
                  <a:ext uri="{0D108BD9-81ED-4DB2-BD59-A6C34878D82A}">
                    <a16:rowId xmlns:a16="http://schemas.microsoft.com/office/drawing/2014/main" val="266921775"/>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12.62</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dirty="0">
                          <a:solidFill>
                            <a:srgbClr val="000000"/>
                          </a:solidFill>
                          <a:effectLst/>
                          <a:latin typeface="PT Serif" panose="020A0603040505020204" pitchFamily="18" charset="0"/>
                        </a:rPr>
                        <a:t> </a:t>
                      </a:r>
                    </a:p>
                  </a:txBody>
                  <a:tcPr marL="8769" marR="8769" marT="8769" marB="0" anchor="b">
                    <a:lnL>
                      <a:noFill/>
                    </a:lnL>
                    <a:lnR>
                      <a:noFill/>
                    </a:lnR>
                    <a:lnT>
                      <a:noFill/>
                    </a:lnT>
                    <a:lnB>
                      <a:noFill/>
                    </a:lnB>
                    <a:solidFill>
                      <a:srgbClr val="FFFF00"/>
                    </a:solidFill>
                  </a:tcPr>
                </a:tc>
                <a:extLst>
                  <a:ext uri="{0D108BD9-81ED-4DB2-BD59-A6C34878D82A}">
                    <a16:rowId xmlns:a16="http://schemas.microsoft.com/office/drawing/2014/main" val="1183282234"/>
                  </a:ext>
                </a:extLst>
              </a:tr>
              <a:tr h="175388">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solidFill>
                      <a:srgbClr val="FFFF00"/>
                    </a:solidFill>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10.00</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252/1024</a:t>
                      </a:r>
                    </a:p>
                  </a:txBody>
                  <a:tcPr marL="8769" marR="8769" marT="8769" marB="0" anchor="b">
                    <a:lnL>
                      <a:noFill/>
                    </a:lnL>
                    <a:lnR>
                      <a:noFill/>
                    </a:lnR>
                    <a:lnT>
                      <a:noFill/>
                    </a:lnT>
                    <a:lnB>
                      <a:noFill/>
                    </a:lnB>
                    <a:solidFill>
                      <a:srgbClr val="FFFF00"/>
                    </a:solidFill>
                  </a:tcPr>
                </a:tc>
                <a:tc>
                  <a:txBody>
                    <a:bodyPr/>
                    <a:lstStyle/>
                    <a:p>
                      <a:pPr algn="r" fontAlgn="b"/>
                      <a:r>
                        <a:rPr lang="en-GB" sz="1200" b="0" i="0" u="none" strike="noStrike" dirty="0">
                          <a:solidFill>
                            <a:srgbClr val="000000"/>
                          </a:solidFill>
                          <a:effectLst/>
                          <a:latin typeface="PT Serif" panose="020A0603040505020204" pitchFamily="18" charset="0"/>
                        </a:rPr>
                        <a:t>24.609%</a:t>
                      </a:r>
                    </a:p>
                  </a:txBody>
                  <a:tcPr marL="8769" marR="8769" marT="8769" marB="0" anchor="b">
                    <a:lnL>
                      <a:noFill/>
                    </a:lnL>
                    <a:lnR>
                      <a:noFill/>
                    </a:lnR>
                    <a:lnT>
                      <a:noFill/>
                    </a:lnT>
                    <a:lnB>
                      <a:noFill/>
                    </a:lnB>
                    <a:solidFill>
                      <a:srgbClr val="FFFF00"/>
                    </a:solidFill>
                  </a:tcPr>
                </a:tc>
                <a:extLst>
                  <a:ext uri="{0D108BD9-81ED-4DB2-BD59-A6C34878D82A}">
                    <a16:rowId xmlns:a16="http://schemas.microsoft.com/office/drawing/2014/main" val="2637284176"/>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7.93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7.93</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dirty="0">
                          <a:solidFill>
                            <a:srgbClr val="000000"/>
                          </a:solidFill>
                          <a:effectLst/>
                          <a:latin typeface="PT Serif" panose="020A0603040505020204" pitchFamily="18" charset="0"/>
                        </a:rPr>
                        <a:t> </a:t>
                      </a:r>
                    </a:p>
                  </a:txBody>
                  <a:tcPr marL="8769" marR="8769" marT="8769" marB="0" anchor="b">
                    <a:lnL>
                      <a:noFill/>
                    </a:lnL>
                    <a:lnR>
                      <a:noFill/>
                    </a:lnR>
                    <a:lnT>
                      <a:noFill/>
                    </a:lnT>
                    <a:lnB>
                      <a:noFill/>
                    </a:lnB>
                    <a:solidFill>
                      <a:srgbClr val="FFFF00"/>
                    </a:solidFill>
                  </a:tcPr>
                </a:tc>
                <a:extLst>
                  <a:ext uri="{0D108BD9-81ED-4DB2-BD59-A6C34878D82A}">
                    <a16:rowId xmlns:a16="http://schemas.microsoft.com/office/drawing/2014/main" val="2085361945"/>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6.28</a:t>
                      </a:r>
                    </a:p>
                  </a:txBody>
                  <a:tcPr marL="8769" marR="8769" marT="8769" marB="0" anchor="b">
                    <a:lnL>
                      <a:noFill/>
                    </a:lnL>
                    <a:lnR>
                      <a:noFill/>
                    </a:lnR>
                    <a:lnT>
                      <a:noFill/>
                    </a:lnT>
                    <a:lnB>
                      <a:noFill/>
                    </a:lnB>
                    <a:solidFill>
                      <a:srgbClr val="FFFF00"/>
                    </a:solidFill>
                  </a:tcPr>
                </a:tc>
                <a:tc>
                  <a:txBody>
                    <a:bodyPr/>
                    <a:lstStyle/>
                    <a:p>
                      <a:pPr algn="ctr" fontAlgn="b"/>
                      <a:r>
                        <a:rPr lang="en-GB" sz="1200" b="0" i="0" u="none" strike="noStrike">
                          <a:solidFill>
                            <a:srgbClr val="000000"/>
                          </a:solidFill>
                          <a:effectLst/>
                          <a:latin typeface="PT Serif" panose="020A0603040505020204" pitchFamily="18" charset="0"/>
                        </a:rPr>
                        <a:t>210/1024</a:t>
                      </a:r>
                    </a:p>
                  </a:txBody>
                  <a:tcPr marL="8769" marR="8769" marT="8769" marB="0" anchor="b">
                    <a:lnL>
                      <a:noFill/>
                    </a:lnL>
                    <a:lnR>
                      <a:noFill/>
                    </a:lnR>
                    <a:lnT>
                      <a:noFill/>
                    </a:lnT>
                    <a:lnB>
                      <a:noFill/>
                    </a:lnB>
                    <a:solidFill>
                      <a:srgbClr val="FFFF00"/>
                    </a:solidFill>
                  </a:tcPr>
                </a:tc>
                <a:tc>
                  <a:txBody>
                    <a:bodyPr/>
                    <a:lstStyle/>
                    <a:p>
                      <a:pPr algn="r" fontAlgn="b"/>
                      <a:r>
                        <a:rPr lang="en-GB" sz="1200" b="0" i="0" u="none" strike="noStrike" dirty="0">
                          <a:solidFill>
                            <a:srgbClr val="000000"/>
                          </a:solidFill>
                          <a:effectLst/>
                          <a:latin typeface="PT Serif" panose="020A0603040505020204" pitchFamily="18" charset="0"/>
                        </a:rPr>
                        <a:t>20.508%</a:t>
                      </a:r>
                    </a:p>
                  </a:txBody>
                  <a:tcPr marL="8769" marR="8769" marT="8769" marB="0" anchor="b">
                    <a:lnL>
                      <a:noFill/>
                    </a:lnL>
                    <a:lnR>
                      <a:noFill/>
                    </a:lnR>
                    <a:lnT>
                      <a:noFill/>
                    </a:lnT>
                    <a:lnB>
                      <a:noFill/>
                    </a:lnB>
                    <a:solidFill>
                      <a:srgbClr val="FFFF00"/>
                    </a:solidFill>
                  </a:tcPr>
                </a:tc>
                <a:extLst>
                  <a:ext uri="{0D108BD9-81ED-4DB2-BD59-A6C34878D82A}">
                    <a16:rowId xmlns:a16="http://schemas.microsoft.com/office/drawing/2014/main" val="3900541390"/>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solidFill>
                      <a:srgbClr val="FFFF00"/>
                    </a:solidFill>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4.98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2349460186"/>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3.95</a:t>
                      </a:r>
                    </a:p>
                  </a:txBody>
                  <a:tcPr marL="8769" marR="8769" marT="8769" marB="0" anchor="b">
                    <a:lnL>
                      <a:noFill/>
                    </a:lnL>
                    <a:lnR>
                      <a:noFill/>
                    </a:lnR>
                    <a:lnT>
                      <a:noFill/>
                    </a:lnT>
                    <a:lnB>
                      <a:noFill/>
                    </a:lnB>
                  </a:tcPr>
                </a:tc>
                <a:tc>
                  <a:txBody>
                    <a:bodyPr/>
                    <a:lstStyle/>
                    <a:p>
                      <a:pPr algn="ctr" fontAlgn="b"/>
                      <a:r>
                        <a:rPr lang="en-GB" sz="1200" b="0" i="0" u="none" strike="noStrike">
                          <a:solidFill>
                            <a:srgbClr val="000000"/>
                          </a:solidFill>
                          <a:effectLst/>
                          <a:latin typeface="PT Serif" panose="020A0603040505020204" pitchFamily="18" charset="0"/>
                        </a:rPr>
                        <a:t>120/1024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11.719%</a:t>
                      </a:r>
                    </a:p>
                  </a:txBody>
                  <a:tcPr marL="8769" marR="8769" marT="8769" marB="0" anchor="b">
                    <a:lnL>
                      <a:noFill/>
                    </a:lnL>
                    <a:lnR>
                      <a:noFill/>
                    </a:lnR>
                    <a:lnT>
                      <a:noFill/>
                    </a:lnT>
                    <a:lnB>
                      <a:noFill/>
                    </a:lnB>
                  </a:tcPr>
                </a:tc>
                <a:extLst>
                  <a:ext uri="{0D108BD9-81ED-4DB2-BD59-A6C34878D82A}">
                    <a16:rowId xmlns:a16="http://schemas.microsoft.com/office/drawing/2014/main" val="4238141864"/>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3.13</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981041704"/>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2.48</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2.48</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45/1024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4.395%</a:t>
                      </a:r>
                    </a:p>
                  </a:txBody>
                  <a:tcPr marL="8769" marR="8769" marT="8769" marB="0" anchor="b">
                    <a:lnL>
                      <a:noFill/>
                    </a:lnL>
                    <a:lnR>
                      <a:noFill/>
                    </a:lnR>
                    <a:lnT>
                      <a:noFill/>
                    </a:lnT>
                    <a:lnB>
                      <a:noFill/>
                    </a:lnB>
                  </a:tcPr>
                </a:tc>
                <a:extLst>
                  <a:ext uri="{0D108BD9-81ED-4DB2-BD59-A6C34878D82A}">
                    <a16:rowId xmlns:a16="http://schemas.microsoft.com/office/drawing/2014/main" val="818897419"/>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1.97</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1.97</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64556202"/>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1.56</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1.56</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10/1024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0.977%</a:t>
                      </a:r>
                    </a:p>
                  </a:txBody>
                  <a:tcPr marL="8769" marR="8769" marT="8769" marB="0" anchor="b">
                    <a:lnL>
                      <a:noFill/>
                    </a:lnL>
                    <a:lnR>
                      <a:noFill/>
                    </a:lnR>
                    <a:lnT>
                      <a:noFill/>
                    </a:lnT>
                    <a:lnB>
                      <a:noFill/>
                    </a:lnB>
                  </a:tcPr>
                </a:tc>
                <a:extLst>
                  <a:ext uri="{0D108BD9-81ED-4DB2-BD59-A6C34878D82A}">
                    <a16:rowId xmlns:a16="http://schemas.microsoft.com/office/drawing/2014/main" val="1064790481"/>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1.24</a:t>
                      </a:r>
                    </a:p>
                  </a:txBody>
                  <a:tcPr marL="8769" marR="8769" marT="8769" marB="0" anchor="b">
                    <a:lnL>
                      <a:noFill/>
                    </a:lnL>
                    <a:lnR>
                      <a:noFill/>
                    </a:lnR>
                    <a:lnT>
                      <a:noFill/>
                    </a:lnT>
                    <a:lnB>
                      <a:noFill/>
                    </a:lnB>
                  </a:tcPr>
                </a:tc>
                <a:tc>
                  <a:txBody>
                    <a:bodyPr/>
                    <a:lstStyle/>
                    <a:p>
                      <a:pPr algn="l" fontAlgn="b"/>
                      <a:r>
                        <a:rPr lang="en-GB" sz="1200" b="0" i="0" u="none" strike="noStrike">
                          <a:solidFill>
                            <a:srgbClr val="000000"/>
                          </a:solidFill>
                          <a:effectLst/>
                          <a:latin typeface="PT Serif" panose="020A0603040505020204" pitchFamily="18" charset="0"/>
                        </a:rPr>
                        <a:t> </a:t>
                      </a:r>
                    </a:p>
                  </a:txBody>
                  <a:tcPr marL="8769" marR="8769" marT="8769"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extLst>
                  <a:ext uri="{0D108BD9-81ED-4DB2-BD59-A6C34878D82A}">
                    <a16:rowId xmlns:a16="http://schemas.microsoft.com/office/drawing/2014/main" val="185855134"/>
                  </a:ext>
                </a:extLst>
              </a:tr>
              <a:tr h="175388">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l" fontAlgn="b"/>
                      <a:endParaRPr lang="en-GB" sz="1200" b="0" i="0" u="none" strike="noStrike">
                        <a:solidFill>
                          <a:srgbClr val="000000"/>
                        </a:solidFill>
                        <a:effectLst/>
                        <a:latin typeface="PT Serif" panose="020A0603040505020204" pitchFamily="18" charset="0"/>
                      </a:endParaRPr>
                    </a:p>
                  </a:txBody>
                  <a:tcPr marL="8769" marR="8769" marT="8769" marB="0" anchor="b">
                    <a:lnL>
                      <a:noFill/>
                    </a:lnL>
                    <a:lnR>
                      <a:noFill/>
                    </a:lnR>
                    <a:lnT>
                      <a:noFill/>
                    </a:lnT>
                    <a:lnB>
                      <a:noFill/>
                    </a:lnB>
                  </a:tcPr>
                </a:tc>
                <a:tc>
                  <a:txBody>
                    <a:bodyPr/>
                    <a:lstStyle/>
                    <a:p>
                      <a:pPr algn="r" fontAlgn="b"/>
                      <a:r>
                        <a:rPr lang="en-GB" sz="1200" b="0" i="0" u="none" strike="noStrike">
                          <a:solidFill>
                            <a:srgbClr val="000000"/>
                          </a:solidFill>
                          <a:effectLst/>
                          <a:latin typeface="PT Serif" panose="020A0603040505020204" pitchFamily="18" charset="0"/>
                        </a:rPr>
                        <a:t>0.98</a:t>
                      </a:r>
                    </a:p>
                  </a:txBody>
                  <a:tcPr marL="8769" marR="8769" marT="8769" marB="0" anchor="b">
                    <a:lnL>
                      <a:noFill/>
                    </a:lnL>
                    <a:lnR>
                      <a:noFill/>
                    </a:lnR>
                    <a:lnT>
                      <a:noFill/>
                    </a:lnT>
                    <a:lnB>
                      <a:noFill/>
                    </a:lnB>
                  </a:tcPr>
                </a:tc>
                <a:tc>
                  <a:txBody>
                    <a:bodyPr/>
                    <a:lstStyle/>
                    <a:p>
                      <a:pPr algn="ctr" fontAlgn="b"/>
                      <a:r>
                        <a:rPr lang="en-GB" sz="1200" b="0" i="0" u="none" strike="noStrike" dirty="0">
                          <a:solidFill>
                            <a:srgbClr val="000000"/>
                          </a:solidFill>
                          <a:effectLst/>
                          <a:latin typeface="PT Serif" panose="020A0603040505020204" pitchFamily="18" charset="0"/>
                        </a:rPr>
                        <a:t>1/1024</a:t>
                      </a:r>
                    </a:p>
                  </a:txBody>
                  <a:tcPr marL="8769" marR="8769" marT="8769" marB="0" anchor="b">
                    <a:lnL>
                      <a:noFill/>
                    </a:lnL>
                    <a:lnR>
                      <a:noFill/>
                    </a:lnR>
                    <a:lnT>
                      <a:noFill/>
                    </a:lnT>
                    <a:lnB>
                      <a:noFill/>
                    </a:lnB>
                  </a:tcPr>
                </a:tc>
                <a:tc>
                  <a:txBody>
                    <a:bodyPr/>
                    <a:lstStyle/>
                    <a:p>
                      <a:pPr algn="r" fontAlgn="b"/>
                      <a:r>
                        <a:rPr lang="en-GB" sz="1200" b="0" i="0" u="none" strike="noStrike" dirty="0">
                          <a:solidFill>
                            <a:srgbClr val="000000"/>
                          </a:solidFill>
                          <a:effectLst/>
                          <a:latin typeface="PT Serif" panose="020A0603040505020204" pitchFamily="18" charset="0"/>
                        </a:rPr>
                        <a:t>0.098%</a:t>
                      </a:r>
                    </a:p>
                  </a:txBody>
                  <a:tcPr marL="8769" marR="8769" marT="8769" marB="0" anchor="b">
                    <a:lnL>
                      <a:noFill/>
                    </a:lnL>
                    <a:lnR>
                      <a:noFill/>
                    </a:lnR>
                    <a:lnT>
                      <a:noFill/>
                    </a:lnT>
                    <a:lnB>
                      <a:noFill/>
                    </a:lnB>
                  </a:tcPr>
                </a:tc>
                <a:extLst>
                  <a:ext uri="{0D108BD9-81ED-4DB2-BD59-A6C34878D82A}">
                    <a16:rowId xmlns:a16="http://schemas.microsoft.com/office/drawing/2014/main" val="2472375484"/>
                  </a:ext>
                </a:extLst>
              </a:tr>
            </a:tbl>
          </a:graphicData>
        </a:graphic>
      </p:graphicFrame>
    </p:spTree>
    <p:extLst>
      <p:ext uri="{BB962C8B-B14F-4D97-AF65-F5344CB8AC3E}">
        <p14:creationId xmlns:p14="http://schemas.microsoft.com/office/powerpoint/2010/main" val="323694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AA0A-16DB-C31F-8707-EACA97C40C70}"/>
              </a:ext>
            </a:extLst>
          </p:cNvPr>
          <p:cNvSpPr>
            <a:spLocks noGrp="1"/>
          </p:cNvSpPr>
          <p:nvPr>
            <p:ph type="title"/>
          </p:nvPr>
        </p:nvSpPr>
        <p:spPr>
          <a:xfrm>
            <a:off x="347133" y="424375"/>
            <a:ext cx="8064000" cy="936000"/>
          </a:xfrm>
        </p:spPr>
        <p:txBody>
          <a:bodyPr anchor="ctr">
            <a:normAutofit/>
          </a:bodyPr>
          <a:lstStyle/>
          <a:p>
            <a:r>
              <a:rPr lang="en-GB" dirty="0"/>
              <a:t>Valuation: practical problems</a:t>
            </a:r>
          </a:p>
        </p:txBody>
      </p:sp>
      <p:graphicFrame>
        <p:nvGraphicFramePr>
          <p:cNvPr id="5" name="Content Placeholder 2">
            <a:extLst>
              <a:ext uri="{FF2B5EF4-FFF2-40B4-BE49-F238E27FC236}">
                <a16:creationId xmlns:a16="http://schemas.microsoft.com/office/drawing/2014/main" id="{25A88BA5-C90D-D4DB-8317-1B5C3BE6A0CB}"/>
              </a:ext>
            </a:extLst>
          </p:cNvPr>
          <p:cNvGraphicFramePr>
            <a:graphicFrameLocks noGrp="1"/>
          </p:cNvGraphicFramePr>
          <p:nvPr>
            <p:ph idx="1"/>
          </p:nvPr>
        </p:nvGraphicFramePr>
        <p:xfrm>
          <a:off x="347133" y="2070847"/>
          <a:ext cx="11520000" cy="325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209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61A9-A014-4484-9760-F7A60433124A}"/>
              </a:ext>
            </a:extLst>
          </p:cNvPr>
          <p:cNvSpPr>
            <a:spLocks noGrp="1"/>
          </p:cNvSpPr>
          <p:nvPr>
            <p:ph type="title"/>
          </p:nvPr>
        </p:nvSpPr>
        <p:spPr/>
        <p:txBody>
          <a:bodyPr/>
          <a:lstStyle/>
          <a:p>
            <a:r>
              <a:rPr lang="en-US" dirty="0"/>
              <a:t>The binomial model</a:t>
            </a:r>
            <a:endParaRPr lang="en-GB" dirty="0"/>
          </a:p>
        </p:txBody>
      </p:sp>
      <p:pic>
        <p:nvPicPr>
          <p:cNvPr id="5" name="Content Placeholder 4">
            <a:extLst>
              <a:ext uri="{FF2B5EF4-FFF2-40B4-BE49-F238E27FC236}">
                <a16:creationId xmlns:a16="http://schemas.microsoft.com/office/drawing/2014/main" id="{76235ADD-D2D5-40B4-A965-656F228135F5}"/>
              </a:ext>
            </a:extLst>
          </p:cNvPr>
          <p:cNvPicPr>
            <a:picLocks noGrp="1" noChangeAspect="1"/>
          </p:cNvPicPr>
          <p:nvPr>
            <p:ph idx="1"/>
          </p:nvPr>
        </p:nvPicPr>
        <p:blipFill>
          <a:blip r:embed="rId2"/>
          <a:stretch>
            <a:fillRect/>
          </a:stretch>
        </p:blipFill>
        <p:spPr>
          <a:xfrm>
            <a:off x="2205038" y="2323306"/>
            <a:ext cx="7781925" cy="3067050"/>
          </a:xfrm>
          <a:prstGeom prst="rect">
            <a:avLst/>
          </a:prstGeom>
        </p:spPr>
      </p:pic>
    </p:spTree>
    <p:extLst>
      <p:ext uri="{BB962C8B-B14F-4D97-AF65-F5344CB8AC3E}">
        <p14:creationId xmlns:p14="http://schemas.microsoft.com/office/powerpoint/2010/main" val="139216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A938A8-973C-493D-81B0-4229C8CA92B6}"/>
              </a:ext>
            </a:extLst>
          </p:cNvPr>
          <p:cNvSpPr>
            <a:spLocks noGrp="1"/>
          </p:cNvSpPr>
          <p:nvPr>
            <p:ph type="title"/>
          </p:nvPr>
        </p:nvSpPr>
        <p:spPr>
          <a:xfrm>
            <a:off x="270251" y="243329"/>
            <a:ext cx="6048000" cy="936000"/>
          </a:xfrm>
        </p:spPr>
        <p:txBody>
          <a:bodyPr/>
          <a:lstStyle/>
          <a:p>
            <a:r>
              <a:rPr lang="en-US" dirty="0"/>
              <a:t>Binomial model formulae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5A6F75-6ECD-434C-B105-86C210828256}"/>
                  </a:ext>
                </a:extLst>
              </p:cNvPr>
              <p:cNvSpPr>
                <a:spLocks noGrp="1"/>
              </p:cNvSpPr>
              <p:nvPr>
                <p:ph sz="half" idx="1"/>
              </p:nvPr>
            </p:nvSpPr>
            <p:spPr>
              <a:xfrm>
                <a:off x="2018349" y="1737360"/>
                <a:ext cx="4104000" cy="4092381"/>
              </a:xfrm>
            </p:spPr>
            <p:txBody>
              <a:bodyPr>
                <a:normAutofit/>
              </a:bodyPr>
              <a:lstStyle/>
              <a:p>
                <a:pPr marL="742950" lvl="1" indent="-285750">
                  <a:spcBef>
                    <a:spcPts val="200"/>
                  </a:spcBef>
                  <a:spcAft>
                    <a:spcPts val="800"/>
                  </a:spcAft>
                  <a:buFont typeface="Arial" panose="020B0604020202020204" pitchFamily="34" charset="0"/>
                  <a:buChar char=""/>
                </a:pPr>
                <a:r>
                  <a:rPr lang="en-GB" sz="2400" b="1" dirty="0"/>
                  <a:t>Working left to right:</a:t>
                </a:r>
              </a:p>
              <a:p>
                <a:pPr marL="742950" lvl="1" indent="-285750">
                  <a:spcBef>
                    <a:spcPts val="200"/>
                  </a:spcBef>
                  <a:spcAft>
                    <a:spcPts val="800"/>
                  </a:spcAft>
                  <a:buFont typeface="Arial" panose="020B0604020202020204" pitchFamily="34" charset="0"/>
                  <a:buChar char=""/>
                </a:pPr>
                <a14:m>
                  <m:oMath xmlns:m="http://schemas.openxmlformats.org/officeDocument/2006/math">
                    <m:r>
                      <a:rPr lang="en-GB" sz="2400" b="1" i="1">
                        <a:latin typeface="Cambria Math" panose="02040503050406030204" pitchFamily="18" charset="0"/>
                      </a:rPr>
                      <m:t>𝑈𝑝</m:t>
                    </m:r>
                    <m:r>
                      <a:rPr lang="en-GB" sz="2400" b="1" i="1">
                        <a:latin typeface="Cambria Math" panose="02040503050406030204" pitchFamily="18" charset="0"/>
                      </a:rPr>
                      <m:t> </m:t>
                    </m:r>
                    <m:r>
                      <a:rPr lang="en-GB" sz="2400" b="1" i="1">
                        <a:latin typeface="Cambria Math" panose="02040503050406030204" pitchFamily="18" charset="0"/>
                      </a:rPr>
                      <m:t>𝑓𝑎𝑐𝑡𝑜𝑟</m:t>
                    </m:r>
                    <m:r>
                      <a:rPr lang="en-GB" sz="2400" b="1" i="1">
                        <a:latin typeface="Cambria Math" panose="02040503050406030204" pitchFamily="18" charset="0"/>
                      </a:rPr>
                      <m:t>= </m:t>
                    </m:r>
                    <m:sSup>
                      <m:sSupPr>
                        <m:ctrlPr>
                          <a:rPr lang="en-GB" sz="2400" b="1" i="1">
                            <a:latin typeface="Cambria Math" panose="02040503050406030204" pitchFamily="18" charset="0"/>
                          </a:rPr>
                        </m:ctrlPr>
                      </m:sSupPr>
                      <m:e>
                        <m:r>
                          <a:rPr lang="en-GB" sz="2400" b="1" i="1">
                            <a:latin typeface="Cambria Math" panose="02040503050406030204" pitchFamily="18" charset="0"/>
                          </a:rPr>
                          <m:t>𝑒</m:t>
                        </m:r>
                      </m:e>
                      <m:sup>
                        <m:r>
                          <a:rPr lang="en-GB" sz="2400" b="1" i="1">
                            <a:latin typeface="Cambria Math" panose="02040503050406030204" pitchFamily="18" charset="0"/>
                          </a:rPr>
                          <m:t>(</m:t>
                        </m:r>
                        <m:r>
                          <a:rPr lang="en-GB" sz="2400" b="1" i="1">
                            <a:latin typeface="Cambria Math" panose="02040503050406030204" pitchFamily="18" charset="0"/>
                          </a:rPr>
                          <m:t>𝜎</m:t>
                        </m:r>
                        <m:r>
                          <a:rPr lang="en-GB" sz="2400" b="1" i="1">
                            <a:latin typeface="Cambria Math" panose="02040503050406030204" pitchFamily="18" charset="0"/>
                          </a:rPr>
                          <m:t>.</m:t>
                        </m:r>
                        <m:rad>
                          <m:radPr>
                            <m:degHide m:val="on"/>
                            <m:ctrlPr>
                              <a:rPr lang="en-GB" sz="2400" b="1" i="1">
                                <a:latin typeface="Cambria Math" panose="02040503050406030204" pitchFamily="18" charset="0"/>
                              </a:rPr>
                            </m:ctrlPr>
                          </m:radPr>
                          <m:deg/>
                          <m:e>
                            <m:f>
                              <m:fPr>
                                <m:ctrlPr>
                                  <a:rPr lang="en-GB" sz="2400" b="1" i="1">
                                    <a:latin typeface="Cambria Math" panose="02040503050406030204" pitchFamily="18" charset="0"/>
                                  </a:rPr>
                                </m:ctrlPr>
                              </m:fPr>
                              <m:num>
                                <m:r>
                                  <a:rPr lang="en-GB" sz="2400" b="1" i="1">
                                    <a:latin typeface="Cambria Math" panose="02040503050406030204" pitchFamily="18" charset="0"/>
                                  </a:rPr>
                                  <m:t>𝑡</m:t>
                                </m:r>
                              </m:num>
                              <m:den>
                                <m:r>
                                  <a:rPr lang="en-GB" sz="2400" b="1" i="1">
                                    <a:latin typeface="Cambria Math" panose="02040503050406030204" pitchFamily="18" charset="0"/>
                                  </a:rPr>
                                  <m:t>𝑛</m:t>
                                </m:r>
                              </m:den>
                            </m:f>
                          </m:e>
                        </m:rad>
                        <m:r>
                          <a:rPr lang="en-GB" sz="2400" b="1" i="1">
                            <a:latin typeface="Cambria Math" panose="02040503050406030204" pitchFamily="18" charset="0"/>
                          </a:rPr>
                          <m:t>)</m:t>
                        </m:r>
                      </m:sup>
                    </m:sSup>
                    <m:r>
                      <a:rPr lang="en-GB" sz="2400" b="1" i="1">
                        <a:latin typeface="Cambria Math" panose="02040503050406030204" pitchFamily="18" charset="0"/>
                      </a:rPr>
                      <m:t> </m:t>
                    </m:r>
                  </m:oMath>
                </a14:m>
                <a:endParaRPr lang="en-GB" sz="2400" b="1" dirty="0"/>
              </a:p>
              <a:p>
                <a:pPr marL="742950" lvl="1" indent="-285750">
                  <a:spcBef>
                    <a:spcPts val="200"/>
                  </a:spcBef>
                  <a:spcAft>
                    <a:spcPts val="800"/>
                  </a:spcAft>
                  <a:buFont typeface="Arial" panose="020B0604020202020204" pitchFamily="34" charset="0"/>
                  <a:buChar char=""/>
                </a:pPr>
                <a14:m>
                  <m:oMath xmlns:m="http://schemas.openxmlformats.org/officeDocument/2006/math">
                    <m:r>
                      <a:rPr lang="en-GB" sz="2400" b="1" i="1">
                        <a:latin typeface="Cambria Math" panose="02040503050406030204" pitchFamily="18" charset="0"/>
                      </a:rPr>
                      <m:t>𝐷𝑜𝑤𝑛</m:t>
                    </m:r>
                    <m:r>
                      <a:rPr lang="en-GB" sz="2400" b="1" i="1">
                        <a:latin typeface="Cambria Math" panose="02040503050406030204" pitchFamily="18" charset="0"/>
                      </a:rPr>
                      <m:t> </m:t>
                    </m:r>
                    <m:r>
                      <a:rPr lang="en-GB" sz="2400" b="1" i="1">
                        <a:latin typeface="Cambria Math" panose="02040503050406030204" pitchFamily="18" charset="0"/>
                      </a:rPr>
                      <m:t>𝑓𝑎𝑐𝑡𝑜𝑟</m:t>
                    </m:r>
                    <m:r>
                      <a:rPr lang="en-GB" sz="2400" b="1" i="1">
                        <a:latin typeface="Cambria Math" panose="02040503050406030204" pitchFamily="18" charset="0"/>
                      </a:rPr>
                      <m:t>= </m:t>
                    </m:r>
                    <m:f>
                      <m:fPr>
                        <m:ctrlPr>
                          <a:rPr lang="en-GB" sz="2400" b="1" i="1">
                            <a:latin typeface="Cambria Math" panose="02040503050406030204" pitchFamily="18" charset="0"/>
                          </a:rPr>
                        </m:ctrlPr>
                      </m:fPr>
                      <m:num>
                        <m:r>
                          <a:rPr lang="en-GB" sz="2400" b="1" i="1">
                            <a:latin typeface="Cambria Math" panose="02040503050406030204" pitchFamily="18" charset="0"/>
                          </a:rPr>
                          <m:t>1</m:t>
                        </m:r>
                      </m:num>
                      <m:den>
                        <m:r>
                          <a:rPr lang="en-GB" sz="2400" b="1" i="1">
                            <a:latin typeface="Cambria Math" panose="02040503050406030204" pitchFamily="18" charset="0"/>
                          </a:rPr>
                          <m:t>𝑈𝑝</m:t>
                        </m:r>
                        <m:r>
                          <a:rPr lang="en-GB" sz="2400" b="1" i="1">
                            <a:latin typeface="Cambria Math" panose="02040503050406030204" pitchFamily="18" charset="0"/>
                          </a:rPr>
                          <m:t> </m:t>
                        </m:r>
                        <m:r>
                          <a:rPr lang="en-GB" sz="2400" b="1" i="1">
                            <a:latin typeface="Cambria Math" panose="02040503050406030204" pitchFamily="18" charset="0"/>
                          </a:rPr>
                          <m:t>𝑓𝑎𝑐𝑡𝑜𝑟</m:t>
                        </m:r>
                      </m:den>
                    </m:f>
                  </m:oMath>
                </a14:m>
                <a:r>
                  <a:rPr lang="en-GB" sz="2400" b="1" dirty="0"/>
                  <a:t> </a:t>
                </a:r>
              </a:p>
              <a:p>
                <a:endParaRPr lang="en-GB" dirty="0"/>
              </a:p>
            </p:txBody>
          </p:sp>
        </mc:Choice>
        <mc:Fallback xmlns="">
          <p:sp>
            <p:nvSpPr>
              <p:cNvPr id="3" name="Content Placeholder 2">
                <a:extLst>
                  <a:ext uri="{FF2B5EF4-FFF2-40B4-BE49-F238E27FC236}">
                    <a16:creationId xmlns:a16="http://schemas.microsoft.com/office/drawing/2014/main" id="{F45A6F75-6ECD-434C-B105-86C210828256}"/>
                  </a:ext>
                </a:extLst>
              </p:cNvPr>
              <p:cNvSpPr>
                <a:spLocks noGrp="1" noRot="1" noChangeAspect="1" noMove="1" noResize="1" noEditPoints="1" noAdjustHandles="1" noChangeArrowheads="1" noChangeShapeType="1" noTextEdit="1"/>
              </p:cNvSpPr>
              <p:nvPr>
                <p:ph sz="half" idx="1"/>
              </p:nvPr>
            </p:nvSpPr>
            <p:spPr>
              <a:xfrm>
                <a:off x="2018349" y="1737360"/>
                <a:ext cx="4104000" cy="4092381"/>
              </a:xfrm>
              <a:blipFill>
                <a:blip r:embed="rId2"/>
                <a:stretch>
                  <a:fillRect t="-1937"/>
                </a:stretch>
              </a:blipFill>
            </p:spPr>
            <p:txBody>
              <a:bodyPr/>
              <a:lstStyle/>
              <a:p>
                <a:r>
                  <a:rPr lang="en-GB">
                    <a:noFill/>
                  </a:rPr>
                  <a:t> </a:t>
                </a:r>
              </a:p>
            </p:txBody>
          </p:sp>
        </mc:Fallback>
      </mc:AlternateContent>
      <p:graphicFrame>
        <p:nvGraphicFramePr>
          <p:cNvPr id="6" name="Content Placeholder 3">
            <a:extLst>
              <a:ext uri="{FF2B5EF4-FFF2-40B4-BE49-F238E27FC236}">
                <a16:creationId xmlns:a16="http://schemas.microsoft.com/office/drawing/2014/main" id="{9ECFB1EC-389D-45F4-A1CA-8917E4EF83D4}"/>
              </a:ext>
            </a:extLst>
          </p:cNvPr>
          <p:cNvGraphicFramePr>
            <a:graphicFrameLocks noGrp="1"/>
          </p:cNvGraphicFramePr>
          <p:nvPr>
            <p:ph sz="half" idx="2"/>
            <p:extLst>
              <p:ext uri="{D42A27DB-BD31-4B8C-83A1-F6EECF244321}">
                <p14:modId xmlns:p14="http://schemas.microsoft.com/office/powerpoint/2010/main" val="4189849640"/>
              </p:ext>
            </p:extLst>
          </p:nvPr>
        </p:nvGraphicFramePr>
        <p:xfrm>
          <a:off x="6318251" y="1737360"/>
          <a:ext cx="4748334" cy="40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209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CE76-0FEB-417E-A36E-DAE1AA74AF89}"/>
              </a:ext>
            </a:extLst>
          </p:cNvPr>
          <p:cNvSpPr>
            <a:spLocks noGrp="1"/>
          </p:cNvSpPr>
          <p:nvPr>
            <p:ph type="title"/>
          </p:nvPr>
        </p:nvSpPr>
        <p:spPr/>
        <p:txBody>
          <a:bodyPr/>
          <a:lstStyle/>
          <a:p>
            <a:r>
              <a:rPr lang="en-US" dirty="0"/>
              <a:t>Binomial model formulae</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4C6ADF-24EA-4DF1-8722-A88E038837FB}"/>
                  </a:ext>
                </a:extLst>
              </p:cNvPr>
              <p:cNvSpPr>
                <a:spLocks noGrp="1"/>
              </p:cNvSpPr>
              <p:nvPr>
                <p:ph idx="1"/>
              </p:nvPr>
            </p:nvSpPr>
            <p:spPr/>
            <p:txBody>
              <a:bodyPr/>
              <a:lstStyle/>
              <a:p>
                <a:pPr marL="742950" lvl="1" indent="-285750" algn="ctr">
                  <a:lnSpc>
                    <a:spcPct val="107000"/>
                  </a:lnSpc>
                  <a:spcBef>
                    <a:spcPts val="200"/>
                  </a:spcBef>
                  <a:spcAft>
                    <a:spcPts val="800"/>
                  </a:spcAft>
                  <a:buFont typeface="Arial" panose="020B0604020202020204" pitchFamily="34" charset="0"/>
                  <a:buChar char=""/>
                </a:pPr>
                <a:r>
                  <a:rPr lang="en-GB" sz="1800" b="1" dirty="0">
                    <a:ea typeface="Times New Roman" panose="02020603050405020304" pitchFamily="18" charset="0"/>
                    <a:cs typeface="Times New Roman" panose="02020603050405020304" pitchFamily="18" charset="0"/>
                  </a:rPr>
                  <a:t>Working right to left</a:t>
                </a:r>
              </a:p>
              <a:p>
                <a:pPr marL="742950" lvl="1" indent="-285750" algn="ctr">
                  <a:lnSpc>
                    <a:spcPct val="107000"/>
                  </a:lnSpc>
                  <a:spcBef>
                    <a:spcPts val="200"/>
                  </a:spcBef>
                  <a:spcAft>
                    <a:spcPts val="800"/>
                  </a:spcAft>
                  <a:buFont typeface="Arial" panose="020B0604020202020204" pitchFamily="34" charset="0"/>
                  <a:buChar char=""/>
                </a:pPr>
                <a14:m>
                  <m:oMath xmlns:m="http://schemas.openxmlformats.org/officeDocument/2006/math">
                    <m:r>
                      <a:rPr lang="en-GB" sz="1800" b="1" i="1">
                        <a:latin typeface="Cambria Math" panose="02040503050406030204" pitchFamily="18" charset="0"/>
                        <a:ea typeface="Times New Roman" panose="02020603050405020304" pitchFamily="18" charset="0"/>
                        <a:cs typeface="Times New Roman" panose="02020603050405020304" pitchFamily="18" charset="0"/>
                      </a:rPr>
                      <m:t>𝑃</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f>
                      <m:f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b="1" i="1">
                                <a:latin typeface="Cambria Math" panose="02040503050406030204" pitchFamily="18" charset="0"/>
                                <a:ea typeface="Times New Roman" panose="02020603050405020304" pitchFamily="18" charset="0"/>
                                <a:cs typeface="Times New Roman" panose="02020603050405020304" pitchFamily="18" charset="0"/>
                              </a:rPr>
                              <m:t>𝑒</m:t>
                            </m:r>
                          </m:e>
                          <m:sup>
                            <m:r>
                              <a:rPr lang="en-GB" sz="1800" b="1" i="1">
                                <a:latin typeface="Cambria Math" panose="02040503050406030204" pitchFamily="18" charset="0"/>
                                <a:ea typeface="Times New Roman" panose="02020603050405020304" pitchFamily="18" charset="0"/>
                                <a:cs typeface="Times New Roman" panose="02020603050405020304" pitchFamily="18" charset="0"/>
                              </a:rPr>
                              <m:t>(</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𝑟</m:t>
                            </m:r>
                            <m:r>
                              <a:rPr lang="en-GB" sz="18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b="1" i="1">
                                    <a:latin typeface="Cambria Math" panose="02040503050406030204" pitchFamily="18" charset="0"/>
                                    <a:ea typeface="Times New Roman" panose="02020603050405020304" pitchFamily="18" charset="0"/>
                                    <a:cs typeface="Times New Roman" panose="02020603050405020304" pitchFamily="18" charset="0"/>
                                  </a:rPr>
                                  <m:t>𝑡</m:t>
                                </m:r>
                              </m:num>
                              <m:den>
                                <m:r>
                                  <a:rPr lang="en-GB" sz="1800" b="1" i="1">
                                    <a:latin typeface="Cambria Math" panose="02040503050406030204" pitchFamily="18" charset="0"/>
                                    <a:ea typeface="Times New Roman" panose="02020603050405020304" pitchFamily="18" charset="0"/>
                                    <a:cs typeface="Times New Roman" panose="02020603050405020304" pitchFamily="18" charset="0"/>
                                  </a:rPr>
                                  <m:t>𝑛</m:t>
                                </m:r>
                              </m:den>
                            </m:f>
                            <m:r>
                              <a:rPr lang="en-GB" sz="1800" b="1" i="1">
                                <a:latin typeface="Cambria Math" panose="02040503050406030204" pitchFamily="18" charset="0"/>
                                <a:ea typeface="Times New Roman" panose="02020603050405020304" pitchFamily="18" charset="0"/>
                                <a:cs typeface="Times New Roman" panose="02020603050405020304" pitchFamily="18" charset="0"/>
                              </a:rPr>
                              <m:t> ) −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𝐷𝑜𝑤𝑛</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𝑓𝑎𝑐𝑡𝑜𝑟</m:t>
                            </m:r>
                          </m:sup>
                        </m:sSup>
                      </m:num>
                      <m:den>
                        <m:r>
                          <a:rPr lang="en-GB" sz="1800" b="1" i="1">
                            <a:latin typeface="Cambria Math" panose="02040503050406030204" pitchFamily="18" charset="0"/>
                            <a:ea typeface="Times New Roman" panose="02020603050405020304" pitchFamily="18" charset="0"/>
                            <a:cs typeface="Times New Roman" panose="02020603050405020304" pitchFamily="18" charset="0"/>
                          </a:rPr>
                          <m:t>𝑈𝑝</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𝑓𝑎𝑐𝑡𝑜𝑟</m:t>
                        </m:r>
                        <m:r>
                          <a:rPr lang="en-GB" sz="1800" b="1" i="1">
                            <a:latin typeface="Cambria Math" panose="02040503050406030204" pitchFamily="18" charset="0"/>
                            <a:ea typeface="Times New Roman" panose="02020603050405020304" pitchFamily="18" charset="0"/>
                            <a:cs typeface="Times New Roman" panose="02020603050405020304" pitchFamily="18" charset="0"/>
                          </a:rPr>
                          <m:t>−</m:t>
                        </m:r>
                        <m:r>
                          <a:rPr lang="en-GB" sz="1800" b="1" i="1">
                            <a:latin typeface="Cambria Math" panose="02040503050406030204" pitchFamily="18" charset="0"/>
                            <a:ea typeface="Times New Roman" panose="02020603050405020304" pitchFamily="18" charset="0"/>
                            <a:cs typeface="Times New Roman" panose="02020603050405020304" pitchFamily="18" charset="0"/>
                          </a:rPr>
                          <m:t>𝐷𝑜𝑤𝑛</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𝑓𝑎𝑐𝑡𝑜𝑟</m:t>
                        </m:r>
                      </m:den>
                    </m:f>
                  </m:oMath>
                </a14:m>
                <a:endParaRPr lang="en-GB" sz="1800" b="1" dirty="0">
                  <a:ea typeface="Times New Roman" panose="02020603050405020304" pitchFamily="18" charset="0"/>
                  <a:cs typeface="Times New Roman" panose="02020603050405020304" pitchFamily="18" charset="0"/>
                </a:endParaRPr>
              </a:p>
              <a:p>
                <a14:m>
                  <m:oMath xmlns:m="http://schemas.openxmlformats.org/officeDocument/2006/math">
                    <m:r>
                      <a:rPr lang="en-GB" sz="1800" b="1" i="1">
                        <a:latin typeface="Cambria Math" panose="02040503050406030204" pitchFamily="18" charset="0"/>
                        <a:ea typeface="Times New Roman" panose="02020603050405020304" pitchFamily="18" charset="0"/>
                        <a:cs typeface="Times New Roman" panose="02020603050405020304" pitchFamily="18" charset="0"/>
                      </a:rPr>
                      <m:t>𝐶𝑜𝑚𝑏𝑖𝑛𝑒𝑑</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𝑓𝑎𝑐𝑡𝑜𝑟</m:t>
                    </m:r>
                    <m:r>
                      <a:rPr lang="en-GB" sz="1800" b="1" i="1">
                        <a:latin typeface="Cambria Math" panose="02040503050406030204" pitchFamily="18" charset="0"/>
                        <a:ea typeface="Times New Roman" panose="02020603050405020304" pitchFamily="18" charset="0"/>
                        <a:cs typeface="Times New Roman" panose="02020603050405020304" pitchFamily="18" charset="0"/>
                      </a:rPr>
                      <m:t>=</m:t>
                    </m:r>
                    <m:d>
                      <m:d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latin typeface="Cambria Math" panose="02040503050406030204" pitchFamily="18" charset="0"/>
                                <a:ea typeface="Times New Roman" panose="02020603050405020304" pitchFamily="18" charset="0"/>
                                <a:cs typeface="Times New Roman" panose="02020603050405020304" pitchFamily="18" charset="0"/>
                              </a:rPr>
                              <m:t>𝑃</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𝑥</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𝑜𝑝𝑡𝑖𝑜𝑛</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𝑢𝑝</m:t>
                            </m:r>
                          </m:e>
                        </m:d>
                        <m:r>
                          <a:rPr lang="en-GB" sz="1800" b="1" i="1">
                            <a:latin typeface="Cambria Math" panose="02040503050406030204" pitchFamily="18" charset="0"/>
                            <a:ea typeface="Times New Roman" panose="02020603050405020304" pitchFamily="18" charset="0"/>
                            <a:cs typeface="Times New Roman" panose="02020603050405020304" pitchFamily="18" charset="0"/>
                          </a:rPr>
                          <m:t>+</m:t>
                        </m:r>
                        <m:d>
                          <m:d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latin typeface="Cambria Math" panose="02040503050406030204" pitchFamily="18" charset="0"/>
                                    <a:ea typeface="Times New Roman" panose="02020603050405020304" pitchFamily="18" charset="0"/>
                                    <a:cs typeface="Times New Roman" panose="02020603050405020304" pitchFamily="18" charset="0"/>
                                  </a:rPr>
                                  <m:t>1−</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𝑃</m:t>
                                </m:r>
                              </m:e>
                            </m:d>
                            <m:r>
                              <a:rPr lang="en-GB" sz="1800" b="1" i="1">
                                <a:latin typeface="Cambria Math" panose="02040503050406030204" pitchFamily="18" charset="0"/>
                                <a:ea typeface="Times New Roman" panose="02020603050405020304" pitchFamily="18" charset="0"/>
                                <a:cs typeface="Times New Roman" panose="02020603050405020304" pitchFamily="18" charset="0"/>
                              </a:rPr>
                              <m:t>𝑥</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𝑜𝑝𝑡𝑖𝑜𝑛</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𝑑𝑜𝑤𝑛</m:t>
                            </m:r>
                          </m:e>
                        </m:d>
                      </m:e>
                    </m:d>
                    <m:r>
                      <a:rPr lang="en-GB" sz="1800" b="1" i="1">
                        <a:latin typeface="Cambria Math" panose="02040503050406030204" pitchFamily="18" charset="0"/>
                        <a:ea typeface="Times New Roman" panose="02020603050405020304" pitchFamily="18" charset="0"/>
                        <a:cs typeface="Times New Roman" panose="02020603050405020304" pitchFamily="18" charset="0"/>
                      </a:rPr>
                      <m:t>𝑥</m:t>
                    </m:r>
                    <m:r>
                      <a:rPr lang="en-GB" sz="1800" b="1"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b="1" i="1">
                            <a:latin typeface="Cambria Math" panose="02040503050406030204" pitchFamily="18" charset="0"/>
                            <a:ea typeface="Times New Roman" panose="02020603050405020304" pitchFamily="18" charset="0"/>
                            <a:cs typeface="Times New Roman" panose="02020603050405020304" pitchFamily="18" charset="0"/>
                          </a:rPr>
                          <m:t>𝑒</m:t>
                        </m:r>
                      </m:e>
                      <m:sup>
                        <m:d>
                          <m:d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latin typeface="Cambria Math" panose="02040503050406030204" pitchFamily="18" charset="0"/>
                                <a:ea typeface="Times New Roman" panose="02020603050405020304" pitchFamily="18" charset="0"/>
                                <a:cs typeface="Times New Roman" panose="02020603050405020304" pitchFamily="18" charset="0"/>
                              </a:rPr>
                              <m:t>−</m:t>
                            </m:r>
                            <m:r>
                              <a:rPr lang="en-GB" sz="1800" b="1" i="1">
                                <a:latin typeface="Cambria Math" panose="02040503050406030204" pitchFamily="18" charset="0"/>
                                <a:ea typeface="Times New Roman" panose="02020603050405020304" pitchFamily="18" charset="0"/>
                                <a:cs typeface="Times New Roman" panose="02020603050405020304" pitchFamily="18" charset="0"/>
                              </a:rPr>
                              <m:t>𝑟</m:t>
                            </m:r>
                            <m:r>
                              <a:rPr lang="en-GB" sz="18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b="1" i="1">
                                    <a:latin typeface="Cambria Math" panose="02040503050406030204" pitchFamily="18" charset="0"/>
                                    <a:ea typeface="Times New Roman" panose="02020603050405020304" pitchFamily="18" charset="0"/>
                                    <a:cs typeface="Times New Roman" panose="02020603050405020304" pitchFamily="18" charset="0"/>
                                  </a:rPr>
                                  <m:t>𝑡</m:t>
                                </m:r>
                              </m:num>
                              <m:den>
                                <m:r>
                                  <a:rPr lang="en-GB" sz="1800" b="1" i="1">
                                    <a:latin typeface="Cambria Math" panose="02040503050406030204" pitchFamily="18" charset="0"/>
                                    <a:ea typeface="Times New Roman" panose="02020603050405020304" pitchFamily="18" charset="0"/>
                                    <a:cs typeface="Times New Roman" panose="02020603050405020304" pitchFamily="18" charset="0"/>
                                  </a:rPr>
                                  <m:t>𝑛</m:t>
                                </m:r>
                              </m:den>
                            </m:f>
                          </m:e>
                        </m:d>
                      </m:sup>
                    </m:sSup>
                  </m:oMath>
                </a14:m>
                <a:endParaRPr lang="en-GB" sz="1800" b="1" dirty="0">
                  <a:ea typeface="Times New Roman" panose="02020603050405020304" pitchFamily="18" charset="0"/>
                  <a:cs typeface="Times New Roman" panose="02020603050405020304" pitchFamily="18" charset="0"/>
                </a:endParaRPr>
              </a:p>
              <a:p>
                <a:endParaRPr lang="en-GB" dirty="0"/>
              </a:p>
            </p:txBody>
          </p:sp>
        </mc:Choice>
        <mc:Fallback xmlns="">
          <p:sp>
            <p:nvSpPr>
              <p:cNvPr id="3" name="Content Placeholder 2">
                <a:extLst>
                  <a:ext uri="{FF2B5EF4-FFF2-40B4-BE49-F238E27FC236}">
                    <a16:creationId xmlns:a16="http://schemas.microsoft.com/office/drawing/2014/main" id="{3E4C6ADF-24EA-4DF1-8722-A88E038837FB}"/>
                  </a:ext>
                </a:extLst>
              </p:cNvPr>
              <p:cNvSpPr>
                <a:spLocks noGrp="1" noRot="1" noChangeAspect="1" noMove="1" noResize="1" noEditPoints="1" noAdjustHandles="1" noChangeArrowheads="1" noChangeShapeType="1" noTextEdit="1"/>
              </p:cNvSpPr>
              <p:nvPr>
                <p:ph idx="1"/>
              </p:nvPr>
            </p:nvSpPr>
            <p:spPr>
              <a:blipFill>
                <a:blip r:embed="rId2"/>
                <a:stretch>
                  <a:fillRect t="-750"/>
                </a:stretch>
              </a:blipFill>
            </p:spPr>
            <p:txBody>
              <a:bodyPr/>
              <a:lstStyle/>
              <a:p>
                <a:r>
                  <a:rPr lang="en-GB">
                    <a:noFill/>
                  </a:rPr>
                  <a:t> </a:t>
                </a:r>
              </a:p>
            </p:txBody>
          </p:sp>
        </mc:Fallback>
      </mc:AlternateContent>
    </p:spTree>
    <p:extLst>
      <p:ext uri="{BB962C8B-B14F-4D97-AF65-F5344CB8AC3E}">
        <p14:creationId xmlns:p14="http://schemas.microsoft.com/office/powerpoint/2010/main" val="2371801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CE93-C586-4B39-BBAB-EC38220B8D31}"/>
              </a:ext>
            </a:extLst>
          </p:cNvPr>
          <p:cNvSpPr>
            <a:spLocks noGrp="1"/>
          </p:cNvSpPr>
          <p:nvPr>
            <p:ph type="title"/>
          </p:nvPr>
        </p:nvSpPr>
        <p:spPr/>
        <p:txBody>
          <a:bodyPr/>
          <a:lstStyle/>
          <a:p>
            <a:r>
              <a:rPr lang="en-GB" dirty="0"/>
              <a:t>Growth shares</a:t>
            </a:r>
          </a:p>
        </p:txBody>
      </p:sp>
      <p:graphicFrame>
        <p:nvGraphicFramePr>
          <p:cNvPr id="6" name="Content Placeholder 2">
            <a:extLst>
              <a:ext uri="{FF2B5EF4-FFF2-40B4-BE49-F238E27FC236}">
                <a16:creationId xmlns:a16="http://schemas.microsoft.com/office/drawing/2014/main" id="{958F81F5-9284-437A-A506-8A183070DD13}"/>
              </a:ext>
            </a:extLst>
          </p:cNvPr>
          <p:cNvGraphicFramePr>
            <a:graphicFrameLocks noGrp="1"/>
          </p:cNvGraphicFramePr>
          <p:nvPr>
            <p:ph sz="half" idx="1"/>
          </p:nvPr>
        </p:nvGraphicFramePr>
        <p:xfrm>
          <a:off x="2018349" y="1737360"/>
          <a:ext cx="4104000" cy="40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09223C6A-774E-438C-A48D-854A69C3C7D2}"/>
              </a:ext>
            </a:extLst>
          </p:cNvPr>
          <p:cNvSpPr>
            <a:spLocks noGrp="1"/>
          </p:cNvSpPr>
          <p:nvPr>
            <p:ph sz="half" idx="2"/>
          </p:nvPr>
        </p:nvSpPr>
        <p:spPr/>
        <p:txBody>
          <a:bodyPr/>
          <a:lstStyle/>
          <a:p>
            <a:r>
              <a:rPr lang="en-GB" dirty="0"/>
              <a:t>What is the difference?</a:t>
            </a:r>
          </a:p>
          <a:p>
            <a:endParaRPr lang="en-GB" dirty="0"/>
          </a:p>
          <a:p>
            <a:endParaRPr lang="en-GB" dirty="0"/>
          </a:p>
          <a:p>
            <a:r>
              <a:rPr lang="en-GB" dirty="0"/>
              <a:t>Black Scholes – an infinite number of value points</a:t>
            </a:r>
          </a:p>
          <a:p>
            <a:endParaRPr lang="en-GB" dirty="0"/>
          </a:p>
          <a:p>
            <a:pPr marL="0" indent="0">
              <a:buNone/>
            </a:pPr>
            <a:r>
              <a:rPr lang="en-GB" dirty="0"/>
              <a:t>Binomial Model – 11 value points</a:t>
            </a:r>
          </a:p>
        </p:txBody>
      </p:sp>
    </p:spTree>
    <p:extLst>
      <p:ext uri="{BB962C8B-B14F-4D97-AF65-F5344CB8AC3E}">
        <p14:creationId xmlns:p14="http://schemas.microsoft.com/office/powerpoint/2010/main" val="2624509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F22922-BEAA-4B4D-8FCD-93BAD790ECCB}"/>
              </a:ext>
            </a:extLst>
          </p:cNvPr>
          <p:cNvSpPr>
            <a:spLocks noGrp="1"/>
          </p:cNvSpPr>
          <p:nvPr>
            <p:ph type="title"/>
          </p:nvPr>
        </p:nvSpPr>
        <p:spPr>
          <a:xfrm>
            <a:off x="276723" y="254346"/>
            <a:ext cx="6048000" cy="936000"/>
          </a:xfrm>
        </p:spPr>
        <p:txBody>
          <a:bodyPr>
            <a:normAutofit/>
          </a:bodyPr>
          <a:lstStyle/>
          <a:p>
            <a:r>
              <a:rPr lang="en-GB" dirty="0"/>
              <a:t>Growth shares</a:t>
            </a:r>
            <a:endParaRPr lang="en-US" dirty="0"/>
          </a:p>
        </p:txBody>
      </p:sp>
      <p:pic>
        <p:nvPicPr>
          <p:cNvPr id="5" name="Content Placeholder 4">
            <a:extLst>
              <a:ext uri="{FF2B5EF4-FFF2-40B4-BE49-F238E27FC236}">
                <a16:creationId xmlns:a16="http://schemas.microsoft.com/office/drawing/2014/main" id="{2DF7C940-C51C-431D-AB5D-A631A11AF383}"/>
              </a:ext>
            </a:extLst>
          </p:cNvPr>
          <p:cNvPicPr>
            <a:picLocks noGrp="1" noChangeAspect="1"/>
          </p:cNvPicPr>
          <p:nvPr>
            <p:ph sz="half" idx="2"/>
          </p:nvPr>
        </p:nvPicPr>
        <p:blipFill>
          <a:blip r:embed="rId2"/>
          <a:stretch>
            <a:fillRect/>
          </a:stretch>
        </p:blipFill>
        <p:spPr>
          <a:xfrm>
            <a:off x="7325321" y="2348918"/>
            <a:ext cx="2638005" cy="2500988"/>
          </a:xfrm>
          <a:prstGeom prst="rect">
            <a:avLst/>
          </a:prstGeom>
        </p:spPr>
      </p:pic>
      <p:graphicFrame>
        <p:nvGraphicFramePr>
          <p:cNvPr id="6" name="Content Placeholder 2">
            <a:extLst>
              <a:ext uri="{FF2B5EF4-FFF2-40B4-BE49-F238E27FC236}">
                <a16:creationId xmlns:a16="http://schemas.microsoft.com/office/drawing/2014/main" id="{8D5F3D66-DDB2-4AED-B7C2-ECE0238ACA1A}"/>
              </a:ext>
            </a:extLst>
          </p:cNvPr>
          <p:cNvGraphicFramePr>
            <a:graphicFrameLocks noGrp="1"/>
          </p:cNvGraphicFramePr>
          <p:nvPr>
            <p:ph sz="half" idx="1"/>
          </p:nvPr>
        </p:nvGraphicFramePr>
        <p:xfrm>
          <a:off x="2018349" y="1737360"/>
          <a:ext cx="4104000" cy="40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9079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AF66-A2ED-4C30-8A08-219A60F116A9}"/>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F5460E75-BCA0-465C-A6C9-A04D320AD967}"/>
              </a:ext>
            </a:extLst>
          </p:cNvPr>
          <p:cNvSpPr>
            <a:spLocks noGrp="1"/>
          </p:cNvSpPr>
          <p:nvPr>
            <p:ph idx="1"/>
          </p:nvPr>
        </p:nvSpPr>
        <p:spPr/>
        <p:txBody>
          <a:bodyPr/>
          <a:lstStyle/>
          <a:p>
            <a:pPr algn="ctr"/>
            <a:r>
              <a:rPr lang="en-GB" sz="2800" dirty="0"/>
              <a:t>Volatility </a:t>
            </a:r>
          </a:p>
          <a:p>
            <a:r>
              <a:rPr lang="en-GB" sz="2000" dirty="0"/>
              <a:t>“The measure of volatility used in option pricing models is the annualised standard deviation of the continuously compounded rates of return on the share over a period of time.” (IFRS 2, Appendix B)</a:t>
            </a:r>
          </a:p>
          <a:p>
            <a:endParaRPr lang="en-GB" sz="2000" dirty="0"/>
          </a:p>
          <a:p>
            <a:r>
              <a:rPr lang="en-GB" sz="2000" dirty="0"/>
              <a:t>“continuously compounded” = log natural (later price/earlier price)</a:t>
            </a:r>
          </a:p>
          <a:p>
            <a:r>
              <a:rPr lang="en-GB" sz="2000" dirty="0"/>
              <a:t>“standard deviation” </a:t>
            </a:r>
          </a:p>
          <a:p>
            <a:pPr marL="0" indent="0">
              <a:buNone/>
            </a:pPr>
            <a:endParaRPr lang="en-GB" sz="2000" dirty="0"/>
          </a:p>
          <a:p>
            <a:pPr marL="0" indent="0">
              <a:buNone/>
            </a:pPr>
            <a:endParaRPr lang="en-GB" sz="2000" dirty="0"/>
          </a:p>
          <a:p>
            <a:endParaRPr lang="en-GB" sz="2000" dirty="0"/>
          </a:p>
          <a:p>
            <a:endParaRPr lang="en-GB" sz="2000" dirty="0"/>
          </a:p>
          <a:p>
            <a:endParaRPr lang="en-GB" sz="2000" dirty="0"/>
          </a:p>
        </p:txBody>
      </p:sp>
      <p:pic>
        <p:nvPicPr>
          <p:cNvPr id="6" name="Picture 5">
            <a:extLst>
              <a:ext uri="{FF2B5EF4-FFF2-40B4-BE49-F238E27FC236}">
                <a16:creationId xmlns:a16="http://schemas.microsoft.com/office/drawing/2014/main" id="{FDF5C8C3-4462-4650-B731-9DF814B9D61C}"/>
              </a:ext>
            </a:extLst>
          </p:cNvPr>
          <p:cNvPicPr>
            <a:picLocks noChangeAspect="1"/>
          </p:cNvPicPr>
          <p:nvPr/>
        </p:nvPicPr>
        <p:blipFill>
          <a:blip r:embed="rId2"/>
          <a:stretch>
            <a:fillRect/>
          </a:stretch>
        </p:blipFill>
        <p:spPr>
          <a:xfrm>
            <a:off x="5263018" y="4286774"/>
            <a:ext cx="1395045" cy="755010"/>
          </a:xfrm>
          <a:prstGeom prst="rect">
            <a:avLst/>
          </a:prstGeom>
        </p:spPr>
      </p:pic>
    </p:spTree>
    <p:extLst>
      <p:ext uri="{BB962C8B-B14F-4D97-AF65-F5344CB8AC3E}">
        <p14:creationId xmlns:p14="http://schemas.microsoft.com/office/powerpoint/2010/main" val="2529816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9773" y="243329"/>
            <a:ext cx="6048000" cy="936000"/>
          </a:xfrm>
        </p:spPr>
        <p:txBody>
          <a:bodyPr anchor="ctr">
            <a:normAutofit/>
          </a:bodyPr>
          <a:lstStyle/>
          <a:p>
            <a:r>
              <a:rPr lang="en-GB" dirty="0"/>
              <a:t>Annual Volatility: </a:t>
            </a:r>
            <a:br>
              <a:rPr lang="en-GB" dirty="0"/>
            </a:br>
            <a:r>
              <a:rPr lang="en-GB" dirty="0"/>
              <a:t>the text book approach</a:t>
            </a:r>
          </a:p>
        </p:txBody>
      </p:sp>
      <p:graphicFrame>
        <p:nvGraphicFramePr>
          <p:cNvPr id="12" name="Content Placeholder 2">
            <a:extLst>
              <a:ext uri="{FF2B5EF4-FFF2-40B4-BE49-F238E27FC236}">
                <a16:creationId xmlns:a16="http://schemas.microsoft.com/office/drawing/2014/main" id="{F7AAE465-E428-4355-A9C2-47239E84D943}"/>
              </a:ext>
            </a:extLst>
          </p:cNvPr>
          <p:cNvGraphicFramePr>
            <a:graphicFrameLocks noGrp="1"/>
          </p:cNvGraphicFramePr>
          <p:nvPr>
            <p:ph idx="1"/>
          </p:nvPr>
        </p:nvGraphicFramePr>
        <p:xfrm>
          <a:off x="1784350" y="1825625"/>
          <a:ext cx="8640000" cy="406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289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B673-A2EA-3F5D-1D52-B3E6C59D05D0}"/>
              </a:ext>
            </a:extLst>
          </p:cNvPr>
          <p:cNvSpPr>
            <a:spLocks noGrp="1"/>
          </p:cNvSpPr>
          <p:nvPr>
            <p:ph type="title"/>
          </p:nvPr>
        </p:nvSpPr>
        <p:spPr/>
        <p:txBody>
          <a:bodyPr/>
          <a:lstStyle/>
          <a:p>
            <a:r>
              <a:rPr lang="en-GB" dirty="0"/>
              <a:t>Growth shares</a:t>
            </a:r>
          </a:p>
        </p:txBody>
      </p:sp>
      <p:pic>
        <p:nvPicPr>
          <p:cNvPr id="5" name="Content Placeholder 4">
            <a:extLst>
              <a:ext uri="{FF2B5EF4-FFF2-40B4-BE49-F238E27FC236}">
                <a16:creationId xmlns:a16="http://schemas.microsoft.com/office/drawing/2014/main" id="{499893A7-9E17-7490-30F2-BD5C31C2912F}"/>
              </a:ext>
            </a:extLst>
          </p:cNvPr>
          <p:cNvPicPr>
            <a:picLocks noGrp="1" noChangeAspect="1"/>
          </p:cNvPicPr>
          <p:nvPr>
            <p:ph idx="1"/>
          </p:nvPr>
        </p:nvPicPr>
        <p:blipFill>
          <a:blip r:embed="rId2"/>
          <a:stretch>
            <a:fillRect/>
          </a:stretch>
        </p:blipFill>
        <p:spPr>
          <a:xfrm>
            <a:off x="3345385" y="2161569"/>
            <a:ext cx="5523455" cy="3712786"/>
          </a:xfrm>
        </p:spPr>
      </p:pic>
    </p:spTree>
    <p:extLst>
      <p:ext uri="{BB962C8B-B14F-4D97-AF65-F5344CB8AC3E}">
        <p14:creationId xmlns:p14="http://schemas.microsoft.com/office/powerpoint/2010/main" val="1535151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21E6-C049-A059-0B42-1A0C0113021B}"/>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2A325882-2745-540B-FE88-595AA65F3AB4}"/>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Sources of Volatility Data</a:t>
            </a:r>
          </a:p>
          <a:p>
            <a:r>
              <a:rPr lang="en-GB" dirty="0">
                <a:latin typeface="Arial" panose="020B0604020202020204" pitchFamily="34" charset="0"/>
                <a:cs typeface="Arial" panose="020B0604020202020204" pitchFamily="34" charset="0"/>
              </a:rPr>
              <a:t>Guideline Public Company Method; or</a:t>
            </a:r>
          </a:p>
          <a:p>
            <a:r>
              <a:rPr lang="en-GB" dirty="0"/>
              <a: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“If the entity has not based its estimate of the value of its shares on the share prices of similar listed entities, and has instead used another valuation methodology to value its shares, the entity could derive an estimate of expected volatility consistent with that valuation methodology.  For example, the entity might value its shares on a net asset or earnings basis.  It could consider the expected volatility of those net asset values or earnings.” (IFRS 2)</a:t>
            </a:r>
          </a:p>
          <a:p>
            <a:endParaRPr lang="en-GB" dirty="0"/>
          </a:p>
          <a:p>
            <a:pPr marL="0" indent="0">
              <a:buNone/>
            </a:pPr>
            <a:endParaRPr lang="en-GB" dirty="0"/>
          </a:p>
        </p:txBody>
      </p:sp>
    </p:spTree>
    <p:extLst>
      <p:ext uri="{BB962C8B-B14F-4D97-AF65-F5344CB8AC3E}">
        <p14:creationId xmlns:p14="http://schemas.microsoft.com/office/powerpoint/2010/main" val="480807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54" y="231878"/>
            <a:ext cx="6349132" cy="936000"/>
          </a:xfrm>
        </p:spPr>
        <p:txBody>
          <a:bodyPr>
            <a:normAutofit/>
          </a:bodyPr>
          <a:lstStyle/>
          <a:p>
            <a:r>
              <a:rPr lang="en-GB" dirty="0"/>
              <a:t>Black scholes – the bare bones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7050" y="1825625"/>
                <a:ext cx="8774697" cy="4140000"/>
              </a:xfrm>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US" i="1"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 </m:t>
                      </m:r>
                    </m:oMath>
                  </m:oMathPara>
                </a14:m>
                <a:endParaRPr lang="en-US" dirty="0"/>
              </a:p>
              <a:p>
                <a:pPr marL="0" indent="0" algn="ctr">
                  <a:buNone/>
                </a:pPr>
                <a:endParaRPr lang="en-GB"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e>
                      </m:d>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𝐾</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7050" y="1825625"/>
                <a:ext cx="8774697" cy="4140000"/>
              </a:xfr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198644" y="2753446"/>
                <a:ext cx="74739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r>
                            <a:rPr lang="en-US" sz="2400" i="1">
                              <a:latin typeface="Cambria Math" panose="02040503050406030204" pitchFamily="18" charset="0"/>
                            </a:rPr>
                            <m:t>𝑆</m:t>
                          </m:r>
                          <m:r>
                            <a:rPr lang="en-US" sz="2400">
                              <a:latin typeface="Cambria Math" panose="02040503050406030204" pitchFamily="18" charset="0"/>
                            </a:rPr>
                            <m:t>×</m:t>
                          </m:r>
                          <m:r>
                            <m:rPr>
                              <m:sty m:val="p"/>
                            </m:rPr>
                            <a:rPr lang="en-GB" sz="2400" b="0" i="0" smtClean="0">
                              <a:latin typeface="Cambria Math" panose="02040503050406030204" pitchFamily="18" charset="0"/>
                            </a:rPr>
                            <m:t>conditional</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probability</m:t>
                          </m:r>
                          <m:r>
                            <a:rPr lang="en-US" sz="2400">
                              <a:latin typeface="Cambria Math" panose="02040503050406030204" pitchFamily="18" charset="0"/>
                            </a:rPr>
                            <m:t>)−(</m:t>
                          </m:r>
                          <m:r>
                            <a:rPr lang="en-US" sz="2400" i="1">
                              <a:latin typeface="Cambria Math" panose="02040503050406030204" pitchFamily="18" charset="0"/>
                            </a:rPr>
                            <m:t>𝐾</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a:latin typeface="Cambria Math" panose="02040503050406030204" pitchFamily="18" charset="0"/>
                                </a:rPr>
                                <m:t>−</m:t>
                              </m:r>
                              <m:r>
                                <a:rPr lang="en-US" sz="2400" i="1">
                                  <a:latin typeface="Cambria Math" panose="02040503050406030204" pitchFamily="18" charset="0"/>
                                </a:rPr>
                                <m:t>𝑟𝑡</m:t>
                              </m:r>
                            </m:sup>
                          </m:sSup>
                          <m:r>
                            <a:rPr lang="en-US" sz="2400">
                              <a:latin typeface="Cambria Math" panose="02040503050406030204" pitchFamily="18" charset="0"/>
                            </a:rPr>
                            <m:t> ×</m:t>
                          </m:r>
                          <m:r>
                            <a:rPr lang="en-GB" sz="2400" b="0" i="1" smtClean="0">
                              <a:latin typeface="Cambria Math" panose="02040503050406030204" pitchFamily="18" charset="0"/>
                            </a:rPr>
                            <m:t>𝑝𝑟𝑜𝑏𝑎𝑏𝑖𝑙𝑖𝑡𝑦</m:t>
                          </m:r>
                        </m:e>
                      </m:d>
                    </m:oMath>
                  </m:oMathPara>
                </a14:m>
                <a:endParaRPr lang="en-US" sz="2400" dirty="0"/>
              </a:p>
            </p:txBody>
          </p:sp>
        </mc:Choice>
        <mc:Fallback>
          <p:sp>
            <p:nvSpPr>
              <p:cNvPr id="5" name="Rectangle 4"/>
              <p:cNvSpPr>
                <a:spLocks noRot="1" noChangeAspect="1" noMove="1" noResize="1" noEditPoints="1" noAdjustHandles="1" noChangeArrowheads="1" noChangeShapeType="1" noTextEdit="1"/>
              </p:cNvSpPr>
              <p:nvPr/>
            </p:nvSpPr>
            <p:spPr>
              <a:xfrm>
                <a:off x="3198644" y="2753446"/>
                <a:ext cx="7473969" cy="461665"/>
              </a:xfrm>
              <a:prstGeom prst="rect">
                <a:avLst/>
              </a:prstGeom>
              <a:blipFill>
                <a:blip r:embed="rId3"/>
                <a:stretch>
                  <a:fillRect b="-18667"/>
                </a:stretch>
              </a:blipFill>
            </p:spPr>
            <p:txBody>
              <a:bodyPr/>
              <a:lstStyle/>
              <a:p>
                <a:r>
                  <a:rPr lang="en-GB">
                    <a:noFill/>
                  </a:rPr>
                  <a:t> </a:t>
                </a:r>
              </a:p>
            </p:txBody>
          </p:sp>
        </mc:Fallback>
      </mc:AlternateContent>
    </p:spTree>
    <p:extLst>
      <p:ext uri="{BB962C8B-B14F-4D97-AF65-F5344CB8AC3E}">
        <p14:creationId xmlns:p14="http://schemas.microsoft.com/office/powerpoint/2010/main" val="2203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EAD8-0C13-7C67-2DDD-7C8536C0437B}"/>
              </a:ext>
            </a:extLst>
          </p:cNvPr>
          <p:cNvSpPr>
            <a:spLocks noGrp="1"/>
          </p:cNvSpPr>
          <p:nvPr>
            <p:ph type="title"/>
          </p:nvPr>
        </p:nvSpPr>
        <p:spPr>
          <a:xfrm>
            <a:off x="347133" y="424375"/>
            <a:ext cx="8064000" cy="936000"/>
          </a:xfrm>
        </p:spPr>
        <p:txBody>
          <a:bodyPr anchor="ctr">
            <a:normAutofit/>
          </a:bodyPr>
          <a:lstStyle/>
          <a:p>
            <a:r>
              <a:rPr lang="en-GB" dirty="0"/>
              <a:t>Valuation: practical problems</a:t>
            </a:r>
          </a:p>
        </p:txBody>
      </p:sp>
      <p:graphicFrame>
        <p:nvGraphicFramePr>
          <p:cNvPr id="5" name="Content Placeholder 2">
            <a:extLst>
              <a:ext uri="{FF2B5EF4-FFF2-40B4-BE49-F238E27FC236}">
                <a16:creationId xmlns:a16="http://schemas.microsoft.com/office/drawing/2014/main" id="{CFD0CDC6-1B8E-2A74-EB34-AC8B366D8A45}"/>
              </a:ext>
            </a:extLst>
          </p:cNvPr>
          <p:cNvGraphicFramePr>
            <a:graphicFrameLocks noGrp="1"/>
          </p:cNvGraphicFramePr>
          <p:nvPr>
            <p:ph idx="1"/>
          </p:nvPr>
        </p:nvGraphicFramePr>
        <p:xfrm>
          <a:off x="347133" y="2070847"/>
          <a:ext cx="11520000" cy="310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27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3176-16F2-B3DE-B276-DDE5D309A2DF}"/>
              </a:ext>
            </a:extLst>
          </p:cNvPr>
          <p:cNvSpPr>
            <a:spLocks noGrp="1"/>
          </p:cNvSpPr>
          <p:nvPr>
            <p:ph type="title"/>
          </p:nvPr>
        </p:nvSpPr>
        <p:spPr/>
        <p:txBody>
          <a:bodyPr/>
          <a:lstStyle/>
          <a:p>
            <a:r>
              <a:rPr lang="en-GB" dirty="0"/>
              <a:t>Continuous discounting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485DE04-09F1-6670-826D-62F145775586}"/>
                  </a:ext>
                </a:extLst>
              </p:cNvPr>
              <p:cNvSpPr>
                <a:spLocks noGrp="1"/>
              </p:cNvSpPr>
              <p:nvPr>
                <p:ph idx="1"/>
              </p:nvPr>
            </p:nvSpPr>
            <p:spPr/>
            <p:txBody>
              <a:bodyPr/>
              <a:lstStyle/>
              <a:p>
                <a:pPr marL="0" indent="0">
                  <a:buNone/>
                </a:pPr>
                <a:r>
                  <a:rPr lang="en-GB" dirty="0"/>
                  <a:t>In excel: EXP(-rt)</a:t>
                </a:r>
              </a:p>
              <a:p>
                <a:pPr marL="0" indent="0">
                  <a:buNone/>
                </a:pPr>
                <a:r>
                  <a:rPr lang="en-GB" dirty="0"/>
                  <a:t>Scientific calculators Ln button</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p>
                        <m:sSupPr>
                          <m:ctrlPr>
                            <a:rPr lang="en-GB" sz="3600" i="1" kern="100"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36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GB"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3600" i="1" kern="100">
                              <a:effectLst/>
                              <a:latin typeface="Cambria Math" panose="02040503050406030204" pitchFamily="18" charset="0"/>
                              <a:ea typeface="Calibri" panose="020F0502020204030204" pitchFamily="34" charset="0"/>
                              <a:cs typeface="Times New Roman" panose="02020603050405020304" pitchFamily="18" charset="0"/>
                            </a:rPr>
                            <m:t>𝑟𝑡</m:t>
                          </m:r>
                        </m:sup>
                      </m:sSup>
                    </m:oMath>
                  </m:oMathPara>
                </a14:m>
                <a:endParaRPr lang="en-GB"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a:p>
                <a:pPr marL="0" indent="0">
                  <a:buNone/>
                </a:pPr>
                <a:r>
                  <a:rPr lang="en-GB" dirty="0"/>
                  <a:t>Discounts the strike price back to the start of the option (the valuation point)</a:t>
                </a:r>
              </a:p>
            </p:txBody>
          </p:sp>
        </mc:Choice>
        <mc:Fallback>
          <p:sp>
            <p:nvSpPr>
              <p:cNvPr id="3" name="Content Placeholder 2">
                <a:extLst>
                  <a:ext uri="{FF2B5EF4-FFF2-40B4-BE49-F238E27FC236}">
                    <a16:creationId xmlns:a16="http://schemas.microsoft.com/office/drawing/2014/main" id="{E485DE04-09F1-6670-826D-62F145775586}"/>
                  </a:ext>
                </a:extLst>
              </p:cNvPr>
              <p:cNvSpPr>
                <a:spLocks noGrp="1" noRot="1" noChangeAspect="1" noMove="1" noResize="1" noEditPoints="1" noAdjustHandles="1" noChangeArrowheads="1" noChangeShapeType="1" noTextEdit="1"/>
              </p:cNvSpPr>
              <p:nvPr>
                <p:ph idx="1"/>
              </p:nvPr>
            </p:nvSpPr>
            <p:spPr>
              <a:blipFill>
                <a:blip r:embed="rId3"/>
                <a:stretch>
                  <a:fillRect l="-847" t="-2034"/>
                </a:stretch>
              </a:blipFill>
            </p:spPr>
            <p:txBody>
              <a:bodyPr/>
              <a:lstStyle/>
              <a:p>
                <a:r>
                  <a:rPr lang="en-GB">
                    <a:noFill/>
                  </a:rPr>
                  <a:t> </a:t>
                </a:r>
              </a:p>
            </p:txBody>
          </p:sp>
        </mc:Fallback>
      </mc:AlternateContent>
    </p:spTree>
    <p:extLst>
      <p:ext uri="{BB962C8B-B14F-4D97-AF65-F5344CB8AC3E}">
        <p14:creationId xmlns:p14="http://schemas.microsoft.com/office/powerpoint/2010/main" val="1923884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53" y="298413"/>
            <a:ext cx="6349132" cy="936000"/>
          </a:xfrm>
        </p:spPr>
        <p:txBody>
          <a:bodyPr>
            <a:normAutofit/>
          </a:bodyPr>
          <a:lstStyle/>
          <a:p>
            <a:r>
              <a:rPr lang="en-GB" dirty="0"/>
              <a:t>Growth shares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7050" y="1825625"/>
                <a:ext cx="8774697" cy="4140000"/>
              </a:xfrm>
            </p:spPr>
            <p:txBody>
              <a:bodyPr/>
              <a:lstStyle/>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ln</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𝐾</m:t>
                                      </m:r>
                                    </m:den>
                                  </m:f>
                                </m:e>
                              </m:d>
                            </m:fName>
                            <m:e>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num>
                                    <m:den>
                                      <m:r>
                                        <a:rPr lang="en-US" i="1">
                                          <a:latin typeface="Cambria Math" panose="02040503050406030204" pitchFamily="18" charset="0"/>
                                        </a:rPr>
                                        <m:t>2</m:t>
                                      </m:r>
                                    </m:den>
                                  </m:f>
                                </m:e>
                              </m:d>
                              <m:r>
                                <a:rPr lang="en-US" i="1">
                                  <a:latin typeface="Cambria Math" panose="02040503050406030204" pitchFamily="18" charset="0"/>
                                </a:rPr>
                                <m:t>𝑡</m:t>
                              </m:r>
                            </m:e>
                          </m:func>
                        </m:num>
                        <m:den>
                          <m:r>
                            <a:rPr lang="en-US" i="1">
                              <a:latin typeface="Cambria Math" panose="02040503050406030204" pitchFamily="18" charset="0"/>
                            </a:rPr>
                            <m:t>𝜎</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𝑡</m:t>
                              </m:r>
                            </m:e>
                          </m:rad>
                        </m:den>
                      </m:f>
                    </m:oMath>
                  </m:oMathPara>
                </a14:m>
                <a:endParaRPr lang="en-US" dirty="0"/>
              </a:p>
              <a:p>
                <a:pPr marL="0" indent="0" algn="ctr">
                  <a:buNone/>
                </a:pPr>
                <a:endParaRPr lang="en-GB" i="1" dirty="0"/>
              </a:p>
              <a:p>
                <a:pPr marL="0" indent="0" algn="ctr">
                  <a:buNone/>
                </a:pPr>
                <a:endParaRPr lang="en-US" i="1"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ln</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𝐾</m:t>
                                      </m:r>
                                    </m:den>
                                  </m:f>
                                </m:e>
                              </m:d>
                            </m:fName>
                            <m:e>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𝑟</m:t>
                                  </m:r>
                                  <m:r>
                                    <a:rPr lang="en-US" b="1" i="1">
                                      <a:latin typeface="Cambria Math" panose="02040503050406030204" pitchFamily="18" charset="0"/>
                                    </a:rPr>
                                    <m:t>−</m:t>
                                  </m:r>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num>
                                    <m:den>
                                      <m:r>
                                        <a:rPr lang="en-US" i="1">
                                          <a:latin typeface="Cambria Math" panose="02040503050406030204" pitchFamily="18" charset="0"/>
                                        </a:rPr>
                                        <m:t>2</m:t>
                                      </m:r>
                                    </m:den>
                                  </m:f>
                                </m:e>
                              </m:d>
                              <m:r>
                                <a:rPr lang="en-US" i="1">
                                  <a:latin typeface="Cambria Math" panose="02040503050406030204" pitchFamily="18" charset="0"/>
                                </a:rPr>
                                <m:t>𝑡</m:t>
                              </m:r>
                            </m:e>
                          </m:func>
                        </m:num>
                        <m:den>
                          <m:r>
                            <a:rPr lang="en-US" i="1">
                              <a:latin typeface="Cambria Math" panose="02040503050406030204" pitchFamily="18" charset="0"/>
                            </a:rPr>
                            <m:t>𝜎</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𝑡</m:t>
                              </m:r>
                            </m:e>
                          </m:rad>
                        </m:den>
                      </m:f>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 </m:t>
                      </m:r>
                    </m:oMath>
                  </m:oMathPara>
                </a14:m>
                <a:endParaRPr lang="en-US" dirty="0"/>
              </a:p>
              <a:p>
                <a:pPr marL="0" indent="0" algn="ctr">
                  <a:buNone/>
                </a:pPr>
                <a:endParaRPr lang="en-US" dirty="0"/>
              </a:p>
              <a:p>
                <a:pPr marL="0" indent="0" algn="ctr">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7050" y="1825625"/>
                <a:ext cx="8774697" cy="4140000"/>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52392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5340-989E-366C-3788-36694B58E531}"/>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6DF743EA-F86C-C617-7073-F9547E96D765}"/>
              </a:ext>
            </a:extLst>
          </p:cNvPr>
          <p:cNvSpPr>
            <a:spLocks noGrp="1"/>
          </p:cNvSpPr>
          <p:nvPr>
            <p:ph idx="1"/>
          </p:nvPr>
        </p:nvSpPr>
        <p:spPr/>
        <p:txBody>
          <a:bodyPr/>
          <a:lstStyle/>
          <a:p>
            <a:r>
              <a:rPr lang="en-GB" dirty="0"/>
              <a:t>Shares and Assets Valuation of HMRC:</a:t>
            </a:r>
          </a:p>
          <a:p>
            <a:pPr lvl="1"/>
            <a:r>
              <a:rPr lang="en-GB" sz="2200" dirty="0"/>
              <a:t>Risk and Reward</a:t>
            </a:r>
          </a:p>
          <a:p>
            <a:pPr lvl="1"/>
            <a:r>
              <a:rPr lang="en-GB" sz="2200" dirty="0"/>
              <a:t>Not Prescriptive About Methods</a:t>
            </a:r>
          </a:p>
          <a:p>
            <a:pPr lvl="1"/>
            <a:r>
              <a:rPr lang="en-GB" sz="2200" dirty="0"/>
              <a:t>Address forward looking aspect of valuation</a:t>
            </a:r>
          </a:p>
          <a:p>
            <a:pPr lvl="1"/>
            <a:r>
              <a:rPr lang="en-GB" sz="2200" dirty="0"/>
              <a:t>Would existing shareholders give the rights away?</a:t>
            </a:r>
          </a:p>
          <a:p>
            <a:pPr marL="0" indent="0">
              <a:buNone/>
            </a:pPr>
            <a:endParaRPr lang="en-GB" dirty="0"/>
          </a:p>
        </p:txBody>
      </p:sp>
    </p:spTree>
    <p:extLst>
      <p:ext uri="{BB962C8B-B14F-4D97-AF65-F5344CB8AC3E}">
        <p14:creationId xmlns:p14="http://schemas.microsoft.com/office/powerpoint/2010/main" val="2086359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759F-1BD4-3903-AF87-812337EBF1A0}"/>
              </a:ext>
            </a:extLst>
          </p:cNvPr>
          <p:cNvSpPr>
            <a:spLocks noGrp="1"/>
          </p:cNvSpPr>
          <p:nvPr>
            <p:ph type="title"/>
          </p:nvPr>
        </p:nvSpPr>
        <p:spPr/>
        <p:txBody>
          <a:bodyPr/>
          <a:lstStyle/>
          <a:p>
            <a:r>
              <a:rPr lang="en-GB" dirty="0"/>
              <a:t>Growth shares</a:t>
            </a:r>
          </a:p>
        </p:txBody>
      </p:sp>
      <p:sp>
        <p:nvSpPr>
          <p:cNvPr id="3" name="Content Placeholder 2">
            <a:extLst>
              <a:ext uri="{FF2B5EF4-FFF2-40B4-BE49-F238E27FC236}">
                <a16:creationId xmlns:a16="http://schemas.microsoft.com/office/drawing/2014/main" id="{10DD6073-0D30-BA7E-8B61-25824AED112A}"/>
              </a:ext>
            </a:extLst>
          </p:cNvPr>
          <p:cNvSpPr>
            <a:spLocks noGrp="1"/>
          </p:cNvSpPr>
          <p:nvPr>
            <p:ph idx="1"/>
          </p:nvPr>
        </p:nvSpPr>
        <p:spPr/>
        <p:txBody>
          <a:bodyPr/>
          <a:lstStyle/>
          <a:p>
            <a:pPr marL="0" indent="0">
              <a:buNone/>
            </a:pPr>
            <a:r>
              <a:rPr lang="en-GB" dirty="0"/>
              <a:t>If you have been……..</a:t>
            </a:r>
          </a:p>
          <a:p>
            <a:pPr marL="0" indent="0">
              <a:buNone/>
            </a:pPr>
            <a:r>
              <a:rPr lang="en-GB" dirty="0"/>
              <a:t>Thanks for listening!</a:t>
            </a:r>
          </a:p>
          <a:p>
            <a:pPr marL="0" indent="0">
              <a:buNone/>
            </a:pPr>
            <a:endParaRPr lang="en-GB" dirty="0"/>
          </a:p>
        </p:txBody>
      </p:sp>
      <p:pic>
        <p:nvPicPr>
          <p:cNvPr id="4" name="Picture 3">
            <a:extLst>
              <a:ext uri="{FF2B5EF4-FFF2-40B4-BE49-F238E27FC236}">
                <a16:creationId xmlns:a16="http://schemas.microsoft.com/office/drawing/2014/main" id="{01D111D8-E5FC-3A2E-FAEF-182AECFFE36E}"/>
              </a:ext>
            </a:extLst>
          </p:cNvPr>
          <p:cNvPicPr>
            <a:picLocks noChangeAspect="1"/>
          </p:cNvPicPr>
          <p:nvPr/>
        </p:nvPicPr>
        <p:blipFill>
          <a:blip r:embed="rId2"/>
          <a:stretch>
            <a:fillRect/>
          </a:stretch>
        </p:blipFill>
        <p:spPr>
          <a:xfrm>
            <a:off x="4025747" y="2415282"/>
            <a:ext cx="3553858" cy="3205907"/>
          </a:xfrm>
          <a:prstGeom prst="rect">
            <a:avLst/>
          </a:prstGeom>
        </p:spPr>
      </p:pic>
    </p:spTree>
    <p:extLst>
      <p:ext uri="{BB962C8B-B14F-4D97-AF65-F5344CB8AC3E}">
        <p14:creationId xmlns:p14="http://schemas.microsoft.com/office/powerpoint/2010/main" val="70817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79E1-4901-1962-BABD-5F1E6FA58A3D}"/>
              </a:ext>
            </a:extLst>
          </p:cNvPr>
          <p:cNvSpPr>
            <a:spLocks noGrp="1"/>
          </p:cNvSpPr>
          <p:nvPr>
            <p:ph type="title"/>
          </p:nvPr>
        </p:nvSpPr>
        <p:spPr/>
        <p:txBody>
          <a:bodyPr/>
          <a:lstStyle/>
          <a:p>
            <a:r>
              <a:rPr lang="en-GB" dirty="0"/>
              <a:t>Valuation: practical problems</a:t>
            </a:r>
          </a:p>
        </p:txBody>
      </p:sp>
      <p:sp>
        <p:nvSpPr>
          <p:cNvPr id="3" name="Content Placeholder 2">
            <a:extLst>
              <a:ext uri="{FF2B5EF4-FFF2-40B4-BE49-F238E27FC236}">
                <a16:creationId xmlns:a16="http://schemas.microsoft.com/office/drawing/2014/main" id="{4EF766B5-3DC5-3FF2-CEC8-26BE48819C5F}"/>
              </a:ext>
            </a:extLst>
          </p:cNvPr>
          <p:cNvSpPr>
            <a:spLocks noGrp="1"/>
          </p:cNvSpPr>
          <p:nvPr>
            <p:ph idx="1"/>
          </p:nvPr>
        </p:nvSpPr>
        <p:spPr/>
        <p:txBody>
          <a:bodyPr/>
          <a:lstStyle/>
          <a:p>
            <a:pPr marL="0" indent="0">
              <a:buNone/>
            </a:pPr>
            <a:r>
              <a:rPr lang="en-GB" dirty="0"/>
              <a:t>Profits after tax £200,000</a:t>
            </a:r>
          </a:p>
          <a:p>
            <a:pPr marL="0" indent="0">
              <a:buNone/>
            </a:pPr>
            <a:r>
              <a:rPr lang="en-GB" dirty="0"/>
              <a:t>Net assets £1,400,000</a:t>
            </a:r>
          </a:p>
          <a:p>
            <a:pPr marL="0" indent="0">
              <a:buNone/>
            </a:pPr>
            <a:r>
              <a:rPr lang="en-GB" dirty="0"/>
              <a:t>Goodwill?</a:t>
            </a:r>
          </a:p>
          <a:p>
            <a:pPr marL="0" indent="0">
              <a:buNone/>
            </a:pPr>
            <a:endParaRPr lang="en-GB" dirty="0"/>
          </a:p>
        </p:txBody>
      </p:sp>
      <p:pic>
        <p:nvPicPr>
          <p:cNvPr id="4" name="Picture 3">
            <a:extLst>
              <a:ext uri="{FF2B5EF4-FFF2-40B4-BE49-F238E27FC236}">
                <a16:creationId xmlns:a16="http://schemas.microsoft.com/office/drawing/2014/main" id="{02C2A61D-F05C-A69B-6F1D-C78298A4AB32}"/>
              </a:ext>
            </a:extLst>
          </p:cNvPr>
          <p:cNvPicPr>
            <a:picLocks noChangeAspect="1"/>
          </p:cNvPicPr>
          <p:nvPr/>
        </p:nvPicPr>
        <p:blipFill>
          <a:blip r:embed="rId2"/>
          <a:stretch>
            <a:fillRect/>
          </a:stretch>
        </p:blipFill>
        <p:spPr>
          <a:xfrm>
            <a:off x="5383273" y="2070847"/>
            <a:ext cx="6162404" cy="3118098"/>
          </a:xfrm>
          <a:prstGeom prst="rect">
            <a:avLst/>
          </a:prstGeom>
        </p:spPr>
      </p:pic>
    </p:spTree>
    <p:extLst>
      <p:ext uri="{BB962C8B-B14F-4D97-AF65-F5344CB8AC3E}">
        <p14:creationId xmlns:p14="http://schemas.microsoft.com/office/powerpoint/2010/main" val="415049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E2F3-AE80-585F-D149-10107A915B7B}"/>
              </a:ext>
            </a:extLst>
          </p:cNvPr>
          <p:cNvSpPr>
            <a:spLocks noGrp="1"/>
          </p:cNvSpPr>
          <p:nvPr>
            <p:ph type="title"/>
          </p:nvPr>
        </p:nvSpPr>
        <p:spPr/>
        <p:txBody>
          <a:bodyPr/>
          <a:lstStyle/>
          <a:p>
            <a:r>
              <a:rPr lang="en-GB" dirty="0"/>
              <a:t>What is Goodwill?</a:t>
            </a:r>
          </a:p>
        </p:txBody>
      </p:sp>
      <p:sp>
        <p:nvSpPr>
          <p:cNvPr id="3" name="Content Placeholder 2">
            <a:extLst>
              <a:ext uri="{FF2B5EF4-FFF2-40B4-BE49-F238E27FC236}">
                <a16:creationId xmlns:a16="http://schemas.microsoft.com/office/drawing/2014/main" id="{A5A63A5A-D7D8-CE3F-0B11-7970E636EB04}"/>
              </a:ext>
            </a:extLst>
          </p:cNvPr>
          <p:cNvSpPr>
            <a:spLocks noGrp="1"/>
          </p:cNvSpPr>
          <p:nvPr>
            <p:ph sz="half" idx="1"/>
          </p:nvPr>
        </p:nvSpPr>
        <p:spPr/>
        <p:txBody>
          <a:bodyPr/>
          <a:lstStyle/>
          <a:p>
            <a:pPr marL="0" indent="0">
              <a:buNone/>
            </a:pPr>
            <a:r>
              <a:rPr kumimoji="0" lang="en-GB" sz="2800" b="0" i="0" u="none" strike="noStrike" kern="1200" cap="all" spc="0" normalizeH="0" baseline="0" noProof="0" dirty="0">
                <a:ln>
                  <a:noFill/>
                </a:ln>
                <a:solidFill>
                  <a:prstClr val="white"/>
                </a:solidFill>
                <a:effectLst/>
                <a:uLnTx/>
                <a:uFillTx/>
                <a:latin typeface="Noway Bold"/>
                <a:ea typeface="+mj-ea"/>
                <a:cs typeface="+mj-cs"/>
              </a:rPr>
              <a:t>Valuation: practical problems</a:t>
            </a:r>
            <a:endParaRPr lang="en-GB" dirty="0"/>
          </a:p>
        </p:txBody>
      </p:sp>
      <p:graphicFrame>
        <p:nvGraphicFramePr>
          <p:cNvPr id="5" name="Content Placeholder 4">
            <a:extLst>
              <a:ext uri="{FF2B5EF4-FFF2-40B4-BE49-F238E27FC236}">
                <a16:creationId xmlns:a16="http://schemas.microsoft.com/office/drawing/2014/main" id="{DA1D9BE4-8BC0-E429-0A91-48788ADE09A7}"/>
              </a:ext>
            </a:extLst>
          </p:cNvPr>
          <p:cNvGraphicFramePr>
            <a:graphicFrameLocks noGrp="1"/>
          </p:cNvGraphicFramePr>
          <p:nvPr>
            <p:ph sz="half" idx="2"/>
            <p:extLst>
              <p:ext uri="{D42A27DB-BD31-4B8C-83A1-F6EECF244321}">
                <p14:modId xmlns:p14="http://schemas.microsoft.com/office/powerpoint/2010/main" val="3633107335"/>
              </p:ext>
            </p:extLst>
          </p:nvPr>
        </p:nvGraphicFramePr>
        <p:xfrm>
          <a:off x="672029" y="1983036"/>
          <a:ext cx="4814371" cy="3448284"/>
        </p:xfrm>
        <a:graphic>
          <a:graphicData uri="http://schemas.openxmlformats.org/drawingml/2006/table">
            <a:tbl>
              <a:tblPr/>
              <a:tblGrid>
                <a:gridCol w="3594359">
                  <a:extLst>
                    <a:ext uri="{9D8B030D-6E8A-4147-A177-3AD203B41FA5}">
                      <a16:colId xmlns:a16="http://schemas.microsoft.com/office/drawing/2014/main" val="2488281586"/>
                    </a:ext>
                  </a:extLst>
                </a:gridCol>
                <a:gridCol w="1220012">
                  <a:extLst>
                    <a:ext uri="{9D8B030D-6E8A-4147-A177-3AD203B41FA5}">
                      <a16:colId xmlns:a16="http://schemas.microsoft.com/office/drawing/2014/main" val="1036198367"/>
                    </a:ext>
                  </a:extLst>
                </a:gridCol>
              </a:tblGrid>
              <a:tr h="287357">
                <a:tc gridSpan="2">
                  <a:txBody>
                    <a:bodyPr/>
                    <a:lstStyle/>
                    <a:p>
                      <a:pPr algn="ctr" fontAlgn="b"/>
                      <a:r>
                        <a:rPr lang="en-GB" sz="1100" b="0" i="0" u="none" strike="noStrike">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2060"/>
                    </a:solidFill>
                  </a:tcPr>
                </a:tc>
                <a:tc hMerge="1">
                  <a:txBody>
                    <a:bodyPr/>
                    <a:lstStyle/>
                    <a:p>
                      <a:endParaRPr lang="en-GB"/>
                    </a:p>
                  </a:txBody>
                  <a:tcPr/>
                </a:tc>
                <a:extLst>
                  <a:ext uri="{0D108BD9-81ED-4DB2-BD59-A6C34878D82A}">
                    <a16:rowId xmlns:a16="http://schemas.microsoft.com/office/drawing/2014/main" val="1101321713"/>
                  </a:ext>
                </a:extLst>
              </a:tr>
              <a:tr h="287357">
                <a:tc gridSpan="2">
                  <a:txBody>
                    <a:bodyPr/>
                    <a:lstStyle/>
                    <a:p>
                      <a:pPr algn="ctr" fontAlgn="b"/>
                      <a:r>
                        <a:rPr lang="en-GB" sz="1600" b="0" i="0" u="none" strike="noStrike" dirty="0">
                          <a:solidFill>
                            <a:srgbClr val="FFFFFF"/>
                          </a:solidFill>
                          <a:effectLst/>
                          <a:latin typeface="Arial" panose="020B0604020202020204" pitchFamily="34" charset="0"/>
                        </a:rPr>
                        <a:t>Enterprise value </a:t>
                      </a:r>
                    </a:p>
                  </a:txBody>
                  <a:tcPr marL="9525" marR="9525" marT="9525" marB="0" anchor="b">
                    <a:lnL>
                      <a:noFill/>
                    </a:lnL>
                    <a:lnR>
                      <a:noFill/>
                    </a:lnR>
                    <a:lnT>
                      <a:noFill/>
                    </a:lnT>
                    <a:lnB>
                      <a:noFill/>
                    </a:lnB>
                    <a:solidFill>
                      <a:srgbClr val="002060"/>
                    </a:solidFill>
                  </a:tcPr>
                </a:tc>
                <a:tc hMerge="1">
                  <a:txBody>
                    <a:bodyPr/>
                    <a:lstStyle/>
                    <a:p>
                      <a:endParaRPr lang="en-GB"/>
                    </a:p>
                  </a:txBody>
                  <a:tcPr/>
                </a:tc>
                <a:extLst>
                  <a:ext uri="{0D108BD9-81ED-4DB2-BD59-A6C34878D82A}">
                    <a16:rowId xmlns:a16="http://schemas.microsoft.com/office/drawing/2014/main" val="1313169461"/>
                  </a:ext>
                </a:extLst>
              </a:tr>
              <a:tr h="287357">
                <a:tc>
                  <a:txBody>
                    <a:bodyPr/>
                    <a:lstStyle/>
                    <a:p>
                      <a:pPr algn="l" fontAlgn="b"/>
                      <a:r>
                        <a:rPr lang="en-GB"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66889796"/>
                  </a:ext>
                </a:extLst>
              </a:tr>
              <a:tr h="287357">
                <a:tc>
                  <a:txBody>
                    <a:bodyPr/>
                    <a:lstStyle/>
                    <a:p>
                      <a:pPr algn="l" fontAlgn="b"/>
                      <a:r>
                        <a:rPr lang="en-GB" sz="1600" b="0" i="0" u="none" strike="noStrike">
                          <a:solidFill>
                            <a:srgbClr val="000000"/>
                          </a:solidFill>
                          <a:effectLst/>
                          <a:latin typeface="Arial" panose="020B0604020202020204" pitchFamily="34" charset="0"/>
                        </a:rPr>
                        <a:t>Normalised operating profits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110,000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195753831"/>
                  </a:ext>
                </a:extLst>
              </a:tr>
              <a:tr h="287357">
                <a:tc>
                  <a:txBody>
                    <a:bodyPr/>
                    <a:lstStyle/>
                    <a:p>
                      <a:pPr algn="l" fontAlgn="b"/>
                      <a:r>
                        <a:rPr lang="en-GB"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25468463"/>
                  </a:ext>
                </a:extLst>
              </a:tr>
              <a:tr h="287357">
                <a:tc>
                  <a:txBody>
                    <a:bodyPr/>
                    <a:lstStyle/>
                    <a:p>
                      <a:pPr algn="l" fontAlgn="b"/>
                      <a:r>
                        <a:rPr lang="en-GB" sz="1600" b="0" i="0" u="none" strike="noStrike" dirty="0">
                          <a:solidFill>
                            <a:srgbClr val="000000"/>
                          </a:solidFill>
                          <a:effectLst/>
                          <a:latin typeface="Arial" panose="020B0604020202020204" pitchFamily="34" charset="0"/>
                        </a:rPr>
                        <a:t>Post tax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82,500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925781261"/>
                  </a:ext>
                </a:extLst>
              </a:tr>
              <a:tr h="287357">
                <a:tc>
                  <a:txBody>
                    <a:bodyPr/>
                    <a:lstStyle/>
                    <a:p>
                      <a:pPr algn="l" fontAlgn="b"/>
                      <a:r>
                        <a:rPr lang="en-GB"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86718626"/>
                  </a:ext>
                </a:extLst>
              </a:tr>
              <a:tr h="287357">
                <a:tc>
                  <a:txBody>
                    <a:bodyPr/>
                    <a:lstStyle/>
                    <a:p>
                      <a:pPr algn="l" fontAlgn="b"/>
                      <a:r>
                        <a:rPr lang="en-GB" sz="1600" b="0" i="0" u="none" strike="noStrike" dirty="0">
                          <a:solidFill>
                            <a:srgbClr val="000000"/>
                          </a:solidFill>
                          <a:effectLst/>
                          <a:latin typeface="Arial" panose="020B0604020202020204" pitchFamily="34" charset="0"/>
                        </a:rPr>
                        <a:t>Capitalisation rate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82435474"/>
                  </a:ext>
                </a:extLst>
              </a:tr>
              <a:tr h="287357">
                <a:tc>
                  <a:txBody>
                    <a:bodyPr/>
                    <a:lstStyle/>
                    <a:p>
                      <a:pPr algn="l" fontAlgn="b"/>
                      <a:r>
                        <a:rPr lang="en-GB"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858234215"/>
                  </a:ext>
                </a:extLst>
              </a:tr>
              <a:tr h="287357">
                <a:tc>
                  <a:txBody>
                    <a:bodyPr/>
                    <a:lstStyle/>
                    <a:p>
                      <a:pPr algn="l" fontAlgn="b"/>
                      <a:r>
                        <a:rPr lang="en-GB" sz="1600" b="0" i="0" u="none" strike="noStrike" dirty="0">
                          <a:solidFill>
                            <a:srgbClr val="000000"/>
                          </a:solidFill>
                          <a:effectLst/>
                          <a:latin typeface="Arial" panose="020B0604020202020204" pitchFamily="34" charset="0"/>
                        </a:rPr>
                        <a:t>Enterprise value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660,000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5884527"/>
                  </a:ext>
                </a:extLst>
              </a:tr>
              <a:tr h="287357">
                <a:tc>
                  <a:txBody>
                    <a:bodyPr/>
                    <a:lstStyle/>
                    <a:p>
                      <a:pPr algn="l" fontAlgn="b"/>
                      <a:r>
                        <a:rPr lang="en-GB" sz="1600" b="0" i="0" u="none" strike="noStrike" dirty="0">
                          <a:solidFill>
                            <a:srgbClr val="000000"/>
                          </a:solidFill>
                          <a:effectLst/>
                          <a:latin typeface="Arial" panose="020B0604020202020204" pitchFamily="34" charset="0"/>
                        </a:rPr>
                        <a:t>Net operating assets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327,416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5836422"/>
                  </a:ext>
                </a:extLst>
              </a:tr>
              <a:tr h="287357">
                <a:tc>
                  <a:txBody>
                    <a:bodyPr/>
                    <a:lstStyle/>
                    <a:p>
                      <a:pPr algn="l" fontAlgn="b"/>
                      <a:r>
                        <a:rPr lang="en-GB" sz="1600" b="0" i="0" u="none" strike="noStrike">
                          <a:solidFill>
                            <a:srgbClr val="000000"/>
                          </a:solidFill>
                          <a:effectLst/>
                          <a:latin typeface="Arial" panose="020B0604020202020204" pitchFamily="34" charset="0"/>
                        </a:rPr>
                        <a:t>Intangible assets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332,584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7887538"/>
                  </a:ext>
                </a:extLst>
              </a:tr>
            </a:tbl>
          </a:graphicData>
        </a:graphic>
      </p:graphicFrame>
      <p:graphicFrame>
        <p:nvGraphicFramePr>
          <p:cNvPr id="6" name="Table 5">
            <a:extLst>
              <a:ext uri="{FF2B5EF4-FFF2-40B4-BE49-F238E27FC236}">
                <a16:creationId xmlns:a16="http://schemas.microsoft.com/office/drawing/2014/main" id="{AA9249B6-031A-9579-19A5-B97471A842BF}"/>
              </a:ext>
            </a:extLst>
          </p:cNvPr>
          <p:cNvGraphicFramePr>
            <a:graphicFrameLocks noGrp="1"/>
          </p:cNvGraphicFramePr>
          <p:nvPr>
            <p:extLst>
              <p:ext uri="{D42A27DB-BD31-4B8C-83A1-F6EECF244321}">
                <p14:modId xmlns:p14="http://schemas.microsoft.com/office/powerpoint/2010/main" val="3033226561"/>
              </p:ext>
            </p:extLst>
          </p:nvPr>
        </p:nvGraphicFramePr>
        <p:xfrm>
          <a:off x="6202496" y="1983035"/>
          <a:ext cx="4814371" cy="3444976"/>
        </p:xfrm>
        <a:graphic>
          <a:graphicData uri="http://schemas.openxmlformats.org/drawingml/2006/table">
            <a:tbl>
              <a:tblPr/>
              <a:tblGrid>
                <a:gridCol w="3103716">
                  <a:extLst>
                    <a:ext uri="{9D8B030D-6E8A-4147-A177-3AD203B41FA5}">
                      <a16:colId xmlns:a16="http://schemas.microsoft.com/office/drawing/2014/main" val="1276798668"/>
                    </a:ext>
                  </a:extLst>
                </a:gridCol>
                <a:gridCol w="1710655">
                  <a:extLst>
                    <a:ext uri="{9D8B030D-6E8A-4147-A177-3AD203B41FA5}">
                      <a16:colId xmlns:a16="http://schemas.microsoft.com/office/drawing/2014/main" val="2353741111"/>
                    </a:ext>
                  </a:extLst>
                </a:gridCol>
              </a:tblGrid>
              <a:tr h="341524">
                <a:tc gridSpan="2">
                  <a:txBody>
                    <a:bodyPr/>
                    <a:lstStyle/>
                    <a:p>
                      <a:pPr algn="ctr" fontAlgn="b"/>
                      <a:r>
                        <a:rPr lang="en-GB" sz="1100" b="0" i="0" u="none" strike="noStrike">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2060"/>
                    </a:solidFill>
                  </a:tcPr>
                </a:tc>
                <a:tc hMerge="1">
                  <a:txBody>
                    <a:bodyPr/>
                    <a:lstStyle/>
                    <a:p>
                      <a:endParaRPr lang="en-GB"/>
                    </a:p>
                  </a:txBody>
                  <a:tcPr/>
                </a:tc>
                <a:extLst>
                  <a:ext uri="{0D108BD9-81ED-4DB2-BD59-A6C34878D82A}">
                    <a16:rowId xmlns:a16="http://schemas.microsoft.com/office/drawing/2014/main" val="3274417869"/>
                  </a:ext>
                </a:extLst>
              </a:tr>
              <a:tr h="344828">
                <a:tc gridSpan="2">
                  <a:txBody>
                    <a:bodyPr/>
                    <a:lstStyle/>
                    <a:p>
                      <a:pPr algn="ctr" fontAlgn="b"/>
                      <a:r>
                        <a:rPr lang="en-GB" sz="1600" b="0" i="0" u="none" strike="noStrike" dirty="0">
                          <a:solidFill>
                            <a:srgbClr val="FFFFFF"/>
                          </a:solidFill>
                          <a:effectLst/>
                          <a:latin typeface="Arial" panose="020B0604020202020204" pitchFamily="34" charset="0"/>
                        </a:rPr>
                        <a:t>Enterprise to Equity Bridge</a:t>
                      </a:r>
                    </a:p>
                  </a:txBody>
                  <a:tcPr marL="9525" marR="9525" marT="9525" marB="0" anchor="b">
                    <a:lnL>
                      <a:noFill/>
                    </a:lnL>
                    <a:lnR>
                      <a:noFill/>
                    </a:lnR>
                    <a:lnT>
                      <a:noFill/>
                    </a:lnT>
                    <a:lnB>
                      <a:noFill/>
                    </a:lnB>
                    <a:solidFill>
                      <a:srgbClr val="002060"/>
                    </a:solidFill>
                  </a:tcPr>
                </a:tc>
                <a:tc hMerge="1">
                  <a:txBody>
                    <a:bodyPr/>
                    <a:lstStyle/>
                    <a:p>
                      <a:endParaRPr lang="en-GB"/>
                    </a:p>
                  </a:txBody>
                  <a:tcPr/>
                </a:tc>
                <a:extLst>
                  <a:ext uri="{0D108BD9-81ED-4DB2-BD59-A6C34878D82A}">
                    <a16:rowId xmlns:a16="http://schemas.microsoft.com/office/drawing/2014/main" val="1527203869"/>
                  </a:ext>
                </a:extLst>
              </a:tr>
              <a:tr h="344828">
                <a:tc>
                  <a:txBody>
                    <a:bodyPr/>
                    <a:lstStyle/>
                    <a:p>
                      <a:pPr algn="l" fontAlgn="b"/>
                      <a:r>
                        <a:rPr lang="en-GB"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922561161"/>
                  </a:ext>
                </a:extLst>
              </a:tr>
              <a:tr h="344828">
                <a:tc>
                  <a:txBody>
                    <a:bodyPr/>
                    <a:lstStyle/>
                    <a:p>
                      <a:pPr algn="l" fontAlgn="b"/>
                      <a:r>
                        <a:rPr lang="en-GB" sz="1600" b="0" i="0" u="none" strike="noStrike" dirty="0">
                          <a:solidFill>
                            <a:srgbClr val="000000"/>
                          </a:solidFill>
                          <a:effectLst/>
                          <a:latin typeface="Arial" panose="020B0604020202020204" pitchFamily="34" charset="0"/>
                        </a:rPr>
                        <a:t>Enterprise value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660,000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964269306"/>
                  </a:ext>
                </a:extLst>
              </a:tr>
              <a:tr h="344828">
                <a:tc>
                  <a:txBody>
                    <a:bodyPr/>
                    <a:lstStyle/>
                    <a:p>
                      <a:pPr algn="l" fontAlgn="b"/>
                      <a:r>
                        <a:rPr lang="en-GB" sz="1600" b="0" i="0" u="none" strike="noStrike">
                          <a:solidFill>
                            <a:srgbClr val="000000"/>
                          </a:solidFill>
                          <a:effectLst/>
                          <a:latin typeface="Arial" panose="020B0604020202020204" pitchFamily="34" charset="0"/>
                        </a:rPr>
                        <a:t>Investments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94,840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005569582"/>
                  </a:ext>
                </a:extLst>
              </a:tr>
              <a:tr h="344828">
                <a:tc>
                  <a:txBody>
                    <a:bodyPr/>
                    <a:lstStyle/>
                    <a:p>
                      <a:pPr algn="l" fontAlgn="b"/>
                      <a:r>
                        <a:rPr lang="en-GB" sz="1600" b="0" i="0" u="none" strike="noStrike" dirty="0">
                          <a:solidFill>
                            <a:srgbClr val="000000"/>
                          </a:solidFill>
                          <a:effectLst/>
                          <a:latin typeface="Arial" panose="020B0604020202020204" pitchFamily="34" charset="0"/>
                        </a:rPr>
                        <a:t>Related company loan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564,930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528796621"/>
                  </a:ext>
                </a:extLst>
              </a:tr>
              <a:tr h="344828">
                <a:tc>
                  <a:txBody>
                    <a:bodyPr/>
                    <a:lstStyle/>
                    <a:p>
                      <a:pPr algn="l" fontAlgn="b"/>
                      <a:r>
                        <a:rPr lang="en-GB" sz="1600" b="0" i="0" u="none" strike="noStrike">
                          <a:solidFill>
                            <a:srgbClr val="000000"/>
                          </a:solidFill>
                          <a:effectLst/>
                          <a:latin typeface="Arial" panose="020B0604020202020204" pitchFamily="34" charset="0"/>
                        </a:rPr>
                        <a:t>Cash less corporation tax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636,740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178175"/>
                  </a:ext>
                </a:extLst>
              </a:tr>
              <a:tr h="344828">
                <a:tc>
                  <a:txBody>
                    <a:bodyPr/>
                    <a:lstStyle/>
                    <a:p>
                      <a:pPr algn="l" fontAlgn="b"/>
                      <a:r>
                        <a:rPr lang="en-GB" sz="1600" b="0" i="0" u="none" strike="noStrike">
                          <a:solidFill>
                            <a:srgbClr val="000000"/>
                          </a:solidFill>
                          <a:effectLst/>
                          <a:latin typeface="Arial" panose="020B0604020202020204" pitchFamily="34" charset="0"/>
                        </a:rPr>
                        <a:t>Equity value</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1,956,510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56673150"/>
                  </a:ext>
                </a:extLst>
              </a:tr>
              <a:tr h="344828">
                <a:tc>
                  <a:txBody>
                    <a:bodyPr/>
                    <a:lstStyle/>
                    <a:p>
                      <a:pPr algn="l" fontAlgn="b"/>
                      <a:r>
                        <a:rPr lang="en-GB" sz="1600" b="0" i="0" u="none" strike="noStrike">
                          <a:solidFill>
                            <a:srgbClr val="000000"/>
                          </a:solidFill>
                          <a:effectLst/>
                          <a:latin typeface="Arial" panose="020B0604020202020204" pitchFamily="34" charset="0"/>
                        </a:rPr>
                        <a:t>Net Shareholders' funds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1,623,926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25160"/>
                  </a:ext>
                </a:extLst>
              </a:tr>
              <a:tr h="344828">
                <a:tc>
                  <a:txBody>
                    <a:bodyPr/>
                    <a:lstStyle/>
                    <a:p>
                      <a:pPr algn="l" fontAlgn="b"/>
                      <a:r>
                        <a:rPr lang="en-GB" sz="1600" b="0" i="0" u="none" strike="noStrike">
                          <a:solidFill>
                            <a:srgbClr val="000000"/>
                          </a:solidFill>
                          <a:effectLst/>
                          <a:latin typeface="Arial" panose="020B0604020202020204" pitchFamily="34" charset="0"/>
                        </a:rPr>
                        <a:t>Intangible assets </a:t>
                      </a:r>
                    </a:p>
                  </a:txBody>
                  <a:tcPr marL="9525" marR="9525" marT="9525"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332,584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8186248"/>
                  </a:ext>
                </a:extLst>
              </a:tr>
            </a:tbl>
          </a:graphicData>
        </a:graphic>
      </p:graphicFrame>
    </p:spTree>
    <p:extLst>
      <p:ext uri="{BB962C8B-B14F-4D97-AF65-F5344CB8AC3E}">
        <p14:creationId xmlns:p14="http://schemas.microsoft.com/office/powerpoint/2010/main" val="91320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524E-FC6A-1726-2E4D-BD367A38A532}"/>
              </a:ext>
            </a:extLst>
          </p:cNvPr>
          <p:cNvSpPr>
            <a:spLocks noGrp="1"/>
          </p:cNvSpPr>
          <p:nvPr>
            <p:ph type="title"/>
          </p:nvPr>
        </p:nvSpPr>
        <p:spPr/>
        <p:txBody>
          <a:bodyPr/>
          <a:lstStyle/>
          <a:p>
            <a:r>
              <a:rPr lang="en-GB" dirty="0"/>
              <a:t>What is negative goodwill?</a:t>
            </a:r>
          </a:p>
        </p:txBody>
      </p:sp>
      <p:sp>
        <p:nvSpPr>
          <p:cNvPr id="3" name="Content Placeholder 2">
            <a:extLst>
              <a:ext uri="{FF2B5EF4-FFF2-40B4-BE49-F238E27FC236}">
                <a16:creationId xmlns:a16="http://schemas.microsoft.com/office/drawing/2014/main" id="{6B65AA01-F840-85C8-FBAD-1011055861C5}"/>
              </a:ext>
            </a:extLst>
          </p:cNvPr>
          <p:cNvSpPr>
            <a:spLocks noGrp="1"/>
          </p:cNvSpPr>
          <p:nvPr>
            <p:ph idx="1"/>
          </p:nvPr>
        </p:nvSpPr>
        <p:spPr/>
        <p:txBody>
          <a:bodyPr/>
          <a:lstStyle/>
          <a:p>
            <a:pPr marL="0" indent="0">
              <a:buNone/>
            </a:pPr>
            <a:r>
              <a:rPr lang="en-GB" dirty="0"/>
              <a:t>Net Asset Value is not a Floor to Value</a:t>
            </a:r>
          </a:p>
          <a:p>
            <a:pPr marL="0" indent="0">
              <a:buNone/>
            </a:pPr>
            <a:endParaRPr lang="en-GB" dirty="0"/>
          </a:p>
        </p:txBody>
      </p:sp>
      <p:graphicFrame>
        <p:nvGraphicFramePr>
          <p:cNvPr id="4" name="Table 3">
            <a:extLst>
              <a:ext uri="{FF2B5EF4-FFF2-40B4-BE49-F238E27FC236}">
                <a16:creationId xmlns:a16="http://schemas.microsoft.com/office/drawing/2014/main" id="{833E420A-7A54-9A5C-13DE-55A950BFB031}"/>
              </a:ext>
            </a:extLst>
          </p:cNvPr>
          <p:cNvGraphicFramePr>
            <a:graphicFrameLocks noGrp="1"/>
          </p:cNvGraphicFramePr>
          <p:nvPr>
            <p:extLst>
              <p:ext uri="{D42A27DB-BD31-4B8C-83A1-F6EECF244321}">
                <p14:modId xmlns:p14="http://schemas.microsoft.com/office/powerpoint/2010/main" val="3847558277"/>
              </p:ext>
            </p:extLst>
          </p:nvPr>
        </p:nvGraphicFramePr>
        <p:xfrm>
          <a:off x="2836985" y="2661601"/>
          <a:ext cx="5884984" cy="3015995"/>
        </p:xfrm>
        <a:graphic>
          <a:graphicData uri="http://schemas.openxmlformats.org/drawingml/2006/table">
            <a:tbl>
              <a:tblPr/>
              <a:tblGrid>
                <a:gridCol w="4296038">
                  <a:extLst>
                    <a:ext uri="{9D8B030D-6E8A-4147-A177-3AD203B41FA5}">
                      <a16:colId xmlns:a16="http://schemas.microsoft.com/office/drawing/2014/main" val="1311771027"/>
                    </a:ext>
                  </a:extLst>
                </a:gridCol>
                <a:gridCol w="1588946">
                  <a:extLst>
                    <a:ext uri="{9D8B030D-6E8A-4147-A177-3AD203B41FA5}">
                      <a16:colId xmlns:a16="http://schemas.microsoft.com/office/drawing/2014/main" val="3612560895"/>
                    </a:ext>
                  </a:extLst>
                </a:gridCol>
              </a:tblGrid>
              <a:tr h="249935">
                <a:tc>
                  <a:txBody>
                    <a:bodyPr/>
                    <a:lstStyle/>
                    <a:p>
                      <a:pPr algn="l" fontAlgn="b"/>
                      <a:r>
                        <a:rPr lang="en-GB" sz="11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002060"/>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002060"/>
                    </a:solidFill>
                  </a:tcPr>
                </a:tc>
                <a:extLst>
                  <a:ext uri="{0D108BD9-81ED-4DB2-BD59-A6C34878D82A}">
                    <a16:rowId xmlns:a16="http://schemas.microsoft.com/office/drawing/2014/main" val="1863897900"/>
                  </a:ext>
                </a:extLst>
              </a:tr>
              <a:tr h="249935">
                <a:tc gridSpan="2">
                  <a:txBody>
                    <a:bodyPr/>
                    <a:lstStyle/>
                    <a:p>
                      <a:pPr algn="ctr" fontAlgn="b"/>
                      <a:r>
                        <a:rPr lang="en-GB" sz="1600" b="0" i="0" u="none" strike="noStrike" dirty="0">
                          <a:solidFill>
                            <a:srgbClr val="FFFFFF"/>
                          </a:solidFill>
                          <a:effectLst/>
                          <a:latin typeface="Arial" panose="020B0604020202020204" pitchFamily="34" charset="0"/>
                        </a:rPr>
                        <a:t>Enterprise Value </a:t>
                      </a:r>
                    </a:p>
                  </a:txBody>
                  <a:tcPr marL="7620" marR="7620" marT="7620" marB="0" anchor="b">
                    <a:lnL>
                      <a:noFill/>
                    </a:lnL>
                    <a:lnR>
                      <a:noFill/>
                    </a:lnR>
                    <a:lnT>
                      <a:noFill/>
                    </a:lnT>
                    <a:lnB>
                      <a:noFill/>
                    </a:lnB>
                    <a:solidFill>
                      <a:srgbClr val="002060"/>
                    </a:solidFill>
                  </a:tcPr>
                </a:tc>
                <a:tc hMerge="1">
                  <a:txBody>
                    <a:bodyPr/>
                    <a:lstStyle/>
                    <a:p>
                      <a:endParaRPr lang="en-GB"/>
                    </a:p>
                  </a:txBody>
                  <a:tcPr/>
                </a:tc>
                <a:extLst>
                  <a:ext uri="{0D108BD9-81ED-4DB2-BD59-A6C34878D82A}">
                    <a16:rowId xmlns:a16="http://schemas.microsoft.com/office/drawing/2014/main" val="1855058979"/>
                  </a:ext>
                </a:extLst>
              </a:tr>
              <a:tr h="249935">
                <a:tc>
                  <a:txBody>
                    <a:bodyPr/>
                    <a:lstStyle/>
                    <a:p>
                      <a:pPr algn="l" fontAlgn="b"/>
                      <a:r>
                        <a:rPr lang="en-GB" sz="16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3043936118"/>
                  </a:ext>
                </a:extLst>
              </a:tr>
              <a:tr h="249935">
                <a:tc>
                  <a:txBody>
                    <a:bodyPr/>
                    <a:lstStyle/>
                    <a:p>
                      <a:pPr algn="l" fontAlgn="b"/>
                      <a:r>
                        <a:rPr lang="en-GB" sz="1600" b="0" i="0" u="none" strike="noStrike">
                          <a:solidFill>
                            <a:srgbClr val="000000"/>
                          </a:solidFill>
                          <a:effectLst/>
                          <a:latin typeface="Arial" panose="020B0604020202020204" pitchFamily="34" charset="0"/>
                        </a:rPr>
                        <a:t>Normalised operating profits </a:t>
                      </a:r>
                    </a:p>
                  </a:txBody>
                  <a:tcPr marL="7620" marR="7620" marT="7620"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110,000</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1422576892"/>
                  </a:ext>
                </a:extLst>
              </a:tr>
              <a:tr h="249935">
                <a:tc>
                  <a:txBody>
                    <a:bodyPr/>
                    <a:lstStyle/>
                    <a:p>
                      <a:pPr algn="l" fontAlgn="b"/>
                      <a:r>
                        <a:rPr lang="en-GB" sz="1600" b="0" i="0" u="none" strike="noStrike" dirty="0">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201888855"/>
                  </a:ext>
                </a:extLst>
              </a:tr>
              <a:tr h="249935">
                <a:tc>
                  <a:txBody>
                    <a:bodyPr/>
                    <a:lstStyle/>
                    <a:p>
                      <a:pPr algn="l" fontAlgn="b"/>
                      <a:r>
                        <a:rPr lang="en-GB" sz="1600" b="0" i="0" u="none" strike="noStrike">
                          <a:solidFill>
                            <a:srgbClr val="000000"/>
                          </a:solidFill>
                          <a:effectLst/>
                          <a:latin typeface="Arial" panose="020B0604020202020204" pitchFamily="34" charset="0"/>
                        </a:rPr>
                        <a:t>Post tax </a:t>
                      </a:r>
                    </a:p>
                  </a:txBody>
                  <a:tcPr marL="7620" marR="7620" marT="7620"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82,500</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2687120784"/>
                  </a:ext>
                </a:extLst>
              </a:tr>
              <a:tr h="249935">
                <a:tc>
                  <a:txBody>
                    <a:bodyPr/>
                    <a:lstStyle/>
                    <a:p>
                      <a:pPr algn="l" fontAlgn="b"/>
                      <a:r>
                        <a:rPr lang="en-GB" sz="1600" b="0" i="0" u="none" strike="noStrike" dirty="0">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1911909323"/>
                  </a:ext>
                </a:extLst>
              </a:tr>
              <a:tr h="249935">
                <a:tc>
                  <a:txBody>
                    <a:bodyPr/>
                    <a:lstStyle/>
                    <a:p>
                      <a:pPr algn="l" fontAlgn="b"/>
                      <a:r>
                        <a:rPr lang="en-GB" sz="1600" b="0" i="0" u="none" strike="noStrike" dirty="0">
                          <a:solidFill>
                            <a:srgbClr val="000000"/>
                          </a:solidFill>
                          <a:effectLst/>
                          <a:latin typeface="Arial" panose="020B0604020202020204" pitchFamily="34" charset="0"/>
                        </a:rPr>
                        <a:t>Capitalisation rate </a:t>
                      </a:r>
                    </a:p>
                  </a:txBody>
                  <a:tcPr marL="7620" marR="7620" marT="7620"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12.5%</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3949704349"/>
                  </a:ext>
                </a:extLst>
              </a:tr>
              <a:tr h="249935">
                <a:tc>
                  <a:txBody>
                    <a:bodyPr/>
                    <a:lstStyle/>
                    <a:p>
                      <a:pPr algn="l" fontAlgn="b"/>
                      <a:r>
                        <a:rPr lang="en-GB" sz="1600" b="0" i="0" u="none" strike="noStrike" dirty="0">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3715839117"/>
                  </a:ext>
                </a:extLst>
              </a:tr>
              <a:tr h="249935">
                <a:tc>
                  <a:txBody>
                    <a:bodyPr/>
                    <a:lstStyle/>
                    <a:p>
                      <a:pPr algn="l" fontAlgn="b"/>
                      <a:r>
                        <a:rPr lang="en-GB" sz="1600" b="0" i="0" u="none" strike="noStrike" dirty="0">
                          <a:solidFill>
                            <a:srgbClr val="000000"/>
                          </a:solidFill>
                          <a:effectLst/>
                          <a:latin typeface="Arial" panose="020B0604020202020204" pitchFamily="34" charset="0"/>
                        </a:rPr>
                        <a:t>Enterprise value </a:t>
                      </a:r>
                    </a:p>
                  </a:txBody>
                  <a:tcPr marL="7620" marR="7620" marT="7620"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660,000</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566054351"/>
                  </a:ext>
                </a:extLst>
              </a:tr>
              <a:tr h="249935">
                <a:tc>
                  <a:txBody>
                    <a:bodyPr/>
                    <a:lstStyle/>
                    <a:p>
                      <a:pPr algn="l" fontAlgn="b"/>
                      <a:r>
                        <a:rPr lang="en-GB" sz="1600" b="0" i="0" u="none" strike="noStrike" dirty="0">
                          <a:solidFill>
                            <a:srgbClr val="000000"/>
                          </a:solidFill>
                          <a:effectLst/>
                          <a:latin typeface="Arial" panose="020B0604020202020204" pitchFamily="34" charset="0"/>
                        </a:rPr>
                        <a:t>Net operating assets </a:t>
                      </a:r>
                    </a:p>
                  </a:txBody>
                  <a:tcPr marL="7620" marR="7620" marT="7620" marB="0" anchor="b">
                    <a:lnL>
                      <a:noFill/>
                    </a:lnL>
                    <a:lnR>
                      <a:noFill/>
                    </a:lnR>
                    <a:lnT>
                      <a:noFill/>
                    </a:lnT>
                    <a:lnB>
                      <a:noFill/>
                    </a:lnB>
                    <a:solidFill>
                      <a:srgbClr val="FFFFFF"/>
                    </a:solidFill>
                  </a:tcPr>
                </a:tc>
                <a:tc>
                  <a:txBody>
                    <a:bodyPr/>
                    <a:lstStyle/>
                    <a:p>
                      <a:pPr algn="r" fontAlgn="b"/>
                      <a:r>
                        <a:rPr lang="en-GB" sz="1600" b="0" i="0" u="none" strike="noStrike">
                          <a:solidFill>
                            <a:srgbClr val="000000"/>
                          </a:solidFill>
                          <a:effectLst/>
                          <a:latin typeface="Arial" panose="020B0604020202020204" pitchFamily="34" charset="0"/>
                        </a:rPr>
                        <a:t>723,416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6607948"/>
                  </a:ext>
                </a:extLst>
              </a:tr>
              <a:tr h="249935">
                <a:tc>
                  <a:txBody>
                    <a:bodyPr/>
                    <a:lstStyle/>
                    <a:p>
                      <a:pPr algn="l" fontAlgn="b"/>
                      <a:r>
                        <a:rPr lang="en-GB" sz="1600" b="0" i="0" u="none" strike="noStrike" dirty="0">
                          <a:solidFill>
                            <a:srgbClr val="000000"/>
                          </a:solidFill>
                          <a:effectLst/>
                          <a:latin typeface="Arial" panose="020B0604020202020204" pitchFamily="34" charset="0"/>
                        </a:rPr>
                        <a:t>Negative goodwill </a:t>
                      </a:r>
                    </a:p>
                  </a:txBody>
                  <a:tcPr marL="7620" marR="7620" marT="7620" marB="0" anchor="b">
                    <a:lnL>
                      <a:noFill/>
                    </a:lnL>
                    <a:lnR>
                      <a:noFill/>
                    </a:lnR>
                    <a:lnT>
                      <a:noFill/>
                    </a:lnT>
                    <a:lnB>
                      <a:noFill/>
                    </a:lnB>
                    <a:solidFill>
                      <a:srgbClr val="FFFFFF"/>
                    </a:solidFill>
                  </a:tcPr>
                </a:tc>
                <a:tc>
                  <a:txBody>
                    <a:bodyPr/>
                    <a:lstStyle/>
                    <a:p>
                      <a:pPr algn="r" fontAlgn="b"/>
                      <a:r>
                        <a:rPr lang="en-GB" sz="1600" b="0" i="0" u="none" strike="noStrike" dirty="0">
                          <a:solidFill>
                            <a:srgbClr val="000000"/>
                          </a:solidFill>
                          <a:effectLst/>
                          <a:latin typeface="Arial" panose="020B0604020202020204" pitchFamily="34" charset="0"/>
                        </a:rPr>
                        <a:t>(63,416)</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6631828"/>
                  </a:ext>
                </a:extLst>
              </a:tr>
            </a:tbl>
          </a:graphicData>
        </a:graphic>
      </p:graphicFrame>
    </p:spTree>
    <p:extLst>
      <p:ext uri="{BB962C8B-B14F-4D97-AF65-F5344CB8AC3E}">
        <p14:creationId xmlns:p14="http://schemas.microsoft.com/office/powerpoint/2010/main" val="372271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129C-5AE7-9D59-3A27-539B7664C7E8}"/>
              </a:ext>
            </a:extLst>
          </p:cNvPr>
          <p:cNvSpPr>
            <a:spLocks noGrp="1"/>
          </p:cNvSpPr>
          <p:nvPr>
            <p:ph type="title"/>
          </p:nvPr>
        </p:nvSpPr>
        <p:spPr/>
        <p:txBody>
          <a:bodyPr/>
          <a:lstStyle/>
          <a:p>
            <a:r>
              <a:rPr lang="en-GB" dirty="0"/>
              <a:t>Debt-like and cash-like</a:t>
            </a:r>
          </a:p>
        </p:txBody>
      </p:sp>
      <p:sp>
        <p:nvSpPr>
          <p:cNvPr id="3" name="Content Placeholder 2">
            <a:extLst>
              <a:ext uri="{FF2B5EF4-FFF2-40B4-BE49-F238E27FC236}">
                <a16:creationId xmlns:a16="http://schemas.microsoft.com/office/drawing/2014/main" id="{B25561F2-FA31-F1FC-8193-112B1C92E469}"/>
              </a:ext>
            </a:extLst>
          </p:cNvPr>
          <p:cNvSpPr>
            <a:spLocks noGrp="1"/>
          </p:cNvSpPr>
          <p:nvPr>
            <p:ph sz="half" idx="1"/>
          </p:nvPr>
        </p:nvSpPr>
        <p:spPr/>
        <p:txBody>
          <a:bodyPr/>
          <a:lstStyle/>
          <a:p>
            <a:pPr marL="0" indent="0">
              <a:buNone/>
            </a:pPr>
            <a:r>
              <a:rPr lang="en-GB" dirty="0"/>
              <a:t>Debt and Debt-like Balances </a:t>
            </a:r>
          </a:p>
          <a:p>
            <a:pPr marL="0" indent="0">
              <a:buNone/>
            </a:pPr>
            <a:r>
              <a:rPr lang="en-GB" dirty="0"/>
              <a:t>Conventional borrowings</a:t>
            </a:r>
          </a:p>
          <a:p>
            <a:pPr marL="0" indent="0">
              <a:buNone/>
            </a:pPr>
            <a:r>
              <a:rPr lang="en-GB" dirty="0"/>
              <a:t>Overdue tax</a:t>
            </a:r>
          </a:p>
          <a:p>
            <a:pPr marL="0" indent="0">
              <a:buNone/>
            </a:pPr>
            <a:r>
              <a:rPr lang="en-GB" dirty="0"/>
              <a:t>Shareholder/director loans to company</a:t>
            </a:r>
          </a:p>
          <a:p>
            <a:pPr marL="0" indent="0">
              <a:buNone/>
            </a:pPr>
            <a:r>
              <a:rPr lang="en-GB" dirty="0"/>
              <a:t>Funding loans from related companies</a:t>
            </a:r>
            <a:br>
              <a:rPr lang="en-GB" dirty="0"/>
            </a:br>
            <a:br>
              <a:rPr lang="en-GB" dirty="0"/>
            </a:br>
            <a:endParaRPr lang="en-GB" dirty="0"/>
          </a:p>
          <a:p>
            <a:pPr marL="0" indent="0">
              <a:buNone/>
            </a:pPr>
            <a:endParaRPr lang="en-GB" dirty="0"/>
          </a:p>
        </p:txBody>
      </p:sp>
      <p:sp>
        <p:nvSpPr>
          <p:cNvPr id="4" name="Content Placeholder 3">
            <a:extLst>
              <a:ext uri="{FF2B5EF4-FFF2-40B4-BE49-F238E27FC236}">
                <a16:creationId xmlns:a16="http://schemas.microsoft.com/office/drawing/2014/main" id="{1AD73A9C-FEED-5E06-D3F0-A82EE3EE92C4}"/>
              </a:ext>
            </a:extLst>
          </p:cNvPr>
          <p:cNvSpPr>
            <a:spLocks noGrp="1"/>
          </p:cNvSpPr>
          <p:nvPr>
            <p:ph sz="half" idx="2"/>
          </p:nvPr>
        </p:nvSpPr>
        <p:spPr/>
        <p:txBody>
          <a:bodyPr/>
          <a:lstStyle/>
          <a:p>
            <a:pPr marL="0" indent="0">
              <a:buNone/>
            </a:pPr>
            <a:r>
              <a:rPr lang="en-GB" dirty="0"/>
              <a:t>Cash and Cash-like Balances </a:t>
            </a:r>
          </a:p>
          <a:p>
            <a:pPr marL="0" indent="0">
              <a:buNone/>
            </a:pPr>
            <a:r>
              <a:rPr lang="en-GB" dirty="0"/>
              <a:t>Surplus cash (cash less Corporation tax?)</a:t>
            </a:r>
          </a:p>
          <a:p>
            <a:pPr marL="0" indent="0">
              <a:buNone/>
            </a:pPr>
            <a:r>
              <a:rPr lang="en-GB" dirty="0"/>
              <a:t>Funding loans to related companies</a:t>
            </a:r>
          </a:p>
          <a:p>
            <a:pPr marL="0" indent="0">
              <a:buNone/>
            </a:pPr>
            <a:r>
              <a:rPr lang="en-GB" dirty="0"/>
              <a:t>Overdrawn directors’ loan accounts</a:t>
            </a:r>
          </a:p>
          <a:p>
            <a:pPr marL="0" indent="0">
              <a:buNone/>
            </a:pPr>
            <a:r>
              <a:rPr lang="en-GB" dirty="0"/>
              <a:t>Section 455 Tax assets</a:t>
            </a:r>
          </a:p>
        </p:txBody>
      </p:sp>
    </p:spTree>
    <p:extLst>
      <p:ext uri="{BB962C8B-B14F-4D97-AF65-F5344CB8AC3E}">
        <p14:creationId xmlns:p14="http://schemas.microsoft.com/office/powerpoint/2010/main" val="1952890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Noway Bold"/>
        <a:ea typeface=""/>
        <a:cs typeface=""/>
      </a:majorFont>
      <a:minorFont>
        <a:latin typeface="PT Serif"/>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Education" id="{8B996D14-9D23-4273-BCE9-523DDB4DD96A}" vid="{05EA0AC7-D286-4696-836D-2402E8FEE7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5511</TotalTime>
  <Words>2135</Words>
  <Application>Microsoft Office PowerPoint</Application>
  <PresentationFormat>Widescreen</PresentationFormat>
  <Paragraphs>643</Paragraphs>
  <Slides>53</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Arial</vt:lpstr>
      <vt:lpstr>Calibri</vt:lpstr>
      <vt:lpstr>Calibri Light</vt:lpstr>
      <vt:lpstr>Cambria Math</vt:lpstr>
      <vt:lpstr>Edwardian Script ITC</vt:lpstr>
      <vt:lpstr>Noway Bold</vt:lpstr>
      <vt:lpstr>Noway Light</vt:lpstr>
      <vt:lpstr>PT Serif</vt:lpstr>
      <vt:lpstr>Times New Roman</vt:lpstr>
      <vt:lpstr>Wingdings</vt:lpstr>
      <vt:lpstr>Office Theme</vt:lpstr>
      <vt:lpstr>Office Theme</vt:lpstr>
      <vt:lpstr>   Business Valuation      </vt:lpstr>
      <vt:lpstr>Valuation: practical problems</vt:lpstr>
      <vt:lpstr>Valuation: practical problems</vt:lpstr>
      <vt:lpstr>Valuation: practical problems</vt:lpstr>
      <vt:lpstr>Valuation: practical problems</vt:lpstr>
      <vt:lpstr>Valuation: practical problems</vt:lpstr>
      <vt:lpstr>What is Goodwill?</vt:lpstr>
      <vt:lpstr>What is negative goodwill?</vt:lpstr>
      <vt:lpstr>Debt-like and cash-like</vt:lpstr>
      <vt:lpstr>Voting shares</vt:lpstr>
      <vt:lpstr>Voting shares</vt:lpstr>
      <vt:lpstr>Voting shares</vt:lpstr>
      <vt:lpstr>Voting shares</vt:lpstr>
      <vt:lpstr>Deferred consideration </vt:lpstr>
      <vt:lpstr>International valuation standards</vt:lpstr>
      <vt:lpstr>Shareholder disputes</vt:lpstr>
      <vt:lpstr>Shareholder disputes</vt:lpstr>
      <vt:lpstr>Shareholder disputes</vt:lpstr>
      <vt:lpstr>Shareholder disputes</vt:lpstr>
      <vt:lpstr>Shareholder disputes</vt:lpstr>
      <vt:lpstr>Growth shares</vt:lpstr>
      <vt:lpstr>JASPRIA’s request</vt:lpstr>
      <vt:lpstr>Proposal for growth shares</vt:lpstr>
      <vt:lpstr>The view of International Valuation standards 2025</vt:lpstr>
      <vt:lpstr>The view of International Valuation standards 2025</vt:lpstr>
      <vt:lpstr>Growth shares</vt:lpstr>
      <vt:lpstr>Different payoffs</vt:lpstr>
      <vt:lpstr>Growth shares</vt:lpstr>
      <vt:lpstr>Growth shares</vt:lpstr>
      <vt:lpstr>Growth shares</vt:lpstr>
      <vt:lpstr>Growth shares</vt:lpstr>
      <vt:lpstr>Growth shares</vt:lpstr>
      <vt:lpstr>Growth shares</vt:lpstr>
      <vt:lpstr>Growth shares</vt:lpstr>
      <vt:lpstr>Growth shares</vt:lpstr>
      <vt:lpstr>Growth shares</vt:lpstr>
      <vt:lpstr>Growth shares</vt:lpstr>
      <vt:lpstr>The binomial model: two paths</vt:lpstr>
      <vt:lpstr>The binomial model: 672 paths</vt:lpstr>
      <vt:lpstr>The binomial model</vt:lpstr>
      <vt:lpstr>Binomial model formulae</vt:lpstr>
      <vt:lpstr>Binomial model formulae</vt:lpstr>
      <vt:lpstr>Growth shares</vt:lpstr>
      <vt:lpstr>Growth shares</vt:lpstr>
      <vt:lpstr>Growth shares</vt:lpstr>
      <vt:lpstr>Annual Volatility:  the text book approach</vt:lpstr>
      <vt:lpstr>Growth shares</vt:lpstr>
      <vt:lpstr>Growth shares</vt:lpstr>
      <vt:lpstr>Black scholes – the bare bones</vt:lpstr>
      <vt:lpstr>Continuous discounting</vt:lpstr>
      <vt:lpstr>Growth shares</vt:lpstr>
      <vt:lpstr>Growth shares</vt:lpstr>
      <vt:lpstr>Growth shares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Wright</dc:creator>
  <cp:lastModifiedBy>Andrew Strickland</cp:lastModifiedBy>
  <cp:revision>93</cp:revision>
  <dcterms:created xsi:type="dcterms:W3CDTF">2021-04-27T12:56:28Z</dcterms:created>
  <dcterms:modified xsi:type="dcterms:W3CDTF">2024-11-18T15:18:50Z</dcterms:modified>
</cp:coreProperties>
</file>