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62" r:id="rId4"/>
    <p:sldId id="260" r:id="rId5"/>
    <p:sldId id="263" r:id="rId6"/>
    <p:sldId id="264" r:id="rId7"/>
    <p:sldId id="265" r:id="rId8"/>
    <p:sldId id="261" r:id="rId9"/>
    <p:sldId id="258" r:id="rId10"/>
    <p:sldId id="259" r:id="rId11"/>
    <p:sldId id="266" r:id="rId12"/>
    <p:sldId id="267" r:id="rId13"/>
    <p:sldId id="275" r:id="rId14"/>
    <p:sldId id="274" r:id="rId15"/>
    <p:sldId id="268" r:id="rId16"/>
    <p:sldId id="271" r:id="rId17"/>
    <p:sldId id="272" r:id="rId18"/>
    <p:sldId id="273" r:id="rId19"/>
    <p:sldId id="276" r:id="rId20"/>
    <p:sldId id="277" r:id="rId21"/>
    <p:sldId id="269" r:id="rId22"/>
    <p:sldId id="270"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CEA0F2-B9CE-C143-A843-2B77BEED7315}" v="819" dt="2021-11-15T23:24:29.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0"/>
  </p:normalViewPr>
  <p:slideViewPr>
    <p:cSldViewPr snapToGrid="0" snapToObjects="1">
      <p:cViewPr varScale="1">
        <p:scale>
          <a:sx n="101" d="100"/>
          <a:sy n="101" d="100"/>
        </p:scale>
        <p:origin x="9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86EDA-396B-470C-8D3C-39CB73E2CD5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3149F07-3AF8-4936-B716-9A65CAB48E3B}">
      <dgm:prSet/>
      <dgm:spPr/>
      <dgm:t>
        <a:bodyPr/>
        <a:lstStyle/>
        <a:p>
          <a:r>
            <a:rPr lang="en-US" b="1" i="1" dirty="0"/>
            <a:t>Luckhurst and Golding (intervenor) </a:t>
          </a:r>
          <a:r>
            <a:rPr lang="en-US" b="1" dirty="0"/>
            <a:t>[2020] EWCA Crim 1579</a:t>
          </a:r>
          <a:endParaRPr lang="en-US" dirty="0"/>
        </a:p>
      </dgm:t>
    </dgm:pt>
    <dgm:pt modelId="{9D4BCDC1-4814-4E2A-B2BF-80F597920A3A}" type="parTrans" cxnId="{01A18744-2BD2-43D1-973E-46E3AF7AF7F4}">
      <dgm:prSet/>
      <dgm:spPr/>
      <dgm:t>
        <a:bodyPr/>
        <a:lstStyle/>
        <a:p>
          <a:endParaRPr lang="en-US"/>
        </a:p>
      </dgm:t>
    </dgm:pt>
    <dgm:pt modelId="{497E2839-0F10-4A9F-9C46-ADFDB042630B}" type="sibTrans" cxnId="{01A18744-2BD2-43D1-973E-46E3AF7AF7F4}">
      <dgm:prSet/>
      <dgm:spPr/>
      <dgm:t>
        <a:bodyPr/>
        <a:lstStyle/>
        <a:p>
          <a:endParaRPr lang="en-US"/>
        </a:p>
      </dgm:t>
    </dgm:pt>
    <dgm:pt modelId="{773E1435-2B13-4930-9DC8-0EDE85770836}">
      <dgm:prSet/>
      <dgm:spPr/>
      <dgm:t>
        <a:bodyPr/>
        <a:lstStyle/>
        <a:p>
          <a:r>
            <a:rPr lang="en-US" dirty="0"/>
            <a:t>Real risk of injustice if D could reduce the value of his proceeds of crime by spending on ‘living expenses’ without some objective limit of reasonableness</a:t>
          </a:r>
        </a:p>
      </dgm:t>
    </dgm:pt>
    <dgm:pt modelId="{AEA33625-8E64-4DD7-9928-907B05823EC3}" type="parTrans" cxnId="{B8B42F63-1F7B-43FF-A523-053E8A1D998C}">
      <dgm:prSet/>
      <dgm:spPr/>
      <dgm:t>
        <a:bodyPr/>
        <a:lstStyle/>
        <a:p>
          <a:endParaRPr lang="en-US"/>
        </a:p>
      </dgm:t>
    </dgm:pt>
    <dgm:pt modelId="{FBDD24AD-4E97-4DF6-AECA-D5F12C5683B7}" type="sibTrans" cxnId="{B8B42F63-1F7B-43FF-A523-053E8A1D998C}">
      <dgm:prSet/>
      <dgm:spPr/>
      <dgm:t>
        <a:bodyPr/>
        <a:lstStyle/>
        <a:p>
          <a:endParaRPr lang="en-US"/>
        </a:p>
      </dgm:t>
    </dgm:pt>
    <dgm:pt modelId="{BC0544B6-EAA7-4EC3-AD69-6E3328BFCDC3}">
      <dgm:prSet/>
      <dgm:spPr/>
      <dgm:t>
        <a:bodyPr/>
        <a:lstStyle/>
        <a:p>
          <a:r>
            <a:rPr lang="en-US" dirty="0"/>
            <a:t>Value of realizable property should be maintained so that it is available to pay a confiscation order</a:t>
          </a:r>
        </a:p>
      </dgm:t>
    </dgm:pt>
    <dgm:pt modelId="{DA73E4FD-4F8C-4AC0-BD7F-63F248B5D5CE}" type="parTrans" cxnId="{98C50BA8-EF3A-43EE-B9A7-559F79DE5EB6}">
      <dgm:prSet/>
      <dgm:spPr/>
      <dgm:t>
        <a:bodyPr/>
        <a:lstStyle/>
        <a:p>
          <a:endParaRPr lang="en-US"/>
        </a:p>
      </dgm:t>
    </dgm:pt>
    <dgm:pt modelId="{EBBEE838-D87B-4D01-97CC-A6337357A71C}" type="sibTrans" cxnId="{98C50BA8-EF3A-43EE-B9A7-559F79DE5EB6}">
      <dgm:prSet/>
      <dgm:spPr/>
      <dgm:t>
        <a:bodyPr/>
        <a:lstStyle/>
        <a:p>
          <a:endParaRPr lang="en-US"/>
        </a:p>
      </dgm:t>
    </dgm:pt>
    <dgm:pt modelId="{7BF2C718-0242-4481-9293-A5B5F0AF6231}">
      <dgm:prSet/>
      <dgm:spPr/>
      <dgm:t>
        <a:bodyPr/>
        <a:lstStyle/>
        <a:p>
          <a:r>
            <a:rPr lang="en-US" dirty="0"/>
            <a:t>It would be contrary to the whole scheme and purposes of POCA if D acquired a lavish lifestyle through crime and was permitted to continue that lavish lifestyle while under investigation or awaiting conviction</a:t>
          </a:r>
        </a:p>
      </dgm:t>
    </dgm:pt>
    <dgm:pt modelId="{B1B797DC-D8F1-400D-9293-482D00451C3D}" type="parTrans" cxnId="{5CAE57F0-FDB7-4A9B-83FE-7B77DEA14120}">
      <dgm:prSet/>
      <dgm:spPr/>
      <dgm:t>
        <a:bodyPr/>
        <a:lstStyle/>
        <a:p>
          <a:endParaRPr lang="en-US"/>
        </a:p>
      </dgm:t>
    </dgm:pt>
    <dgm:pt modelId="{D1AB1177-8C37-4A55-8E95-A8F531B83362}" type="sibTrans" cxnId="{5CAE57F0-FDB7-4A9B-83FE-7B77DEA14120}">
      <dgm:prSet/>
      <dgm:spPr/>
      <dgm:t>
        <a:bodyPr/>
        <a:lstStyle/>
        <a:p>
          <a:endParaRPr lang="en-US"/>
        </a:p>
      </dgm:t>
    </dgm:pt>
    <dgm:pt modelId="{B5D13AB4-C216-CC4D-8574-027A7CD917DC}" type="pres">
      <dgm:prSet presAssocID="{D2186EDA-396B-470C-8D3C-39CB73E2CD54}" presName="vert0" presStyleCnt="0">
        <dgm:presLayoutVars>
          <dgm:dir/>
          <dgm:animOne val="branch"/>
          <dgm:animLvl val="lvl"/>
        </dgm:presLayoutVars>
      </dgm:prSet>
      <dgm:spPr/>
    </dgm:pt>
    <dgm:pt modelId="{962F67A1-44BF-DA44-A4EF-B80411607474}" type="pres">
      <dgm:prSet presAssocID="{B3149F07-3AF8-4936-B716-9A65CAB48E3B}" presName="thickLine" presStyleLbl="alignNode1" presStyleIdx="0" presStyleCnt="1"/>
      <dgm:spPr/>
    </dgm:pt>
    <dgm:pt modelId="{991CAA1D-BD78-6544-A23F-AD05EA0940F0}" type="pres">
      <dgm:prSet presAssocID="{B3149F07-3AF8-4936-B716-9A65CAB48E3B}" presName="horz1" presStyleCnt="0"/>
      <dgm:spPr/>
    </dgm:pt>
    <dgm:pt modelId="{964E8B91-F1F4-7648-BD84-1569A1864BE2}" type="pres">
      <dgm:prSet presAssocID="{B3149F07-3AF8-4936-B716-9A65CAB48E3B}" presName="tx1" presStyleLbl="revTx" presStyleIdx="0" presStyleCnt="4"/>
      <dgm:spPr/>
    </dgm:pt>
    <dgm:pt modelId="{5C196A9E-7D6B-D64E-B900-25535A2BC79A}" type="pres">
      <dgm:prSet presAssocID="{B3149F07-3AF8-4936-B716-9A65CAB48E3B}" presName="vert1" presStyleCnt="0"/>
      <dgm:spPr/>
    </dgm:pt>
    <dgm:pt modelId="{F0861DCD-E04D-1C4D-AE60-81101BE30C88}" type="pres">
      <dgm:prSet presAssocID="{773E1435-2B13-4930-9DC8-0EDE85770836}" presName="vertSpace2a" presStyleCnt="0"/>
      <dgm:spPr/>
    </dgm:pt>
    <dgm:pt modelId="{8ADAFD3C-1321-4040-8630-080F1B98E538}" type="pres">
      <dgm:prSet presAssocID="{773E1435-2B13-4930-9DC8-0EDE85770836}" presName="horz2" presStyleCnt="0"/>
      <dgm:spPr/>
    </dgm:pt>
    <dgm:pt modelId="{E784E9F9-5740-C54F-ACD4-A4DBF07E27CC}" type="pres">
      <dgm:prSet presAssocID="{773E1435-2B13-4930-9DC8-0EDE85770836}" presName="horzSpace2" presStyleCnt="0"/>
      <dgm:spPr/>
    </dgm:pt>
    <dgm:pt modelId="{64DB91C7-3D65-7F4A-A361-BF8F846B355B}" type="pres">
      <dgm:prSet presAssocID="{773E1435-2B13-4930-9DC8-0EDE85770836}" presName="tx2" presStyleLbl="revTx" presStyleIdx="1" presStyleCnt="4"/>
      <dgm:spPr/>
    </dgm:pt>
    <dgm:pt modelId="{BA619F16-6DAB-8444-8002-285CC3B39446}" type="pres">
      <dgm:prSet presAssocID="{773E1435-2B13-4930-9DC8-0EDE85770836}" presName="vert2" presStyleCnt="0"/>
      <dgm:spPr/>
    </dgm:pt>
    <dgm:pt modelId="{1199E8E9-BAA4-8C4F-AE29-738B7D146AE2}" type="pres">
      <dgm:prSet presAssocID="{773E1435-2B13-4930-9DC8-0EDE85770836}" presName="thinLine2b" presStyleLbl="callout" presStyleIdx="0" presStyleCnt="3"/>
      <dgm:spPr/>
    </dgm:pt>
    <dgm:pt modelId="{7EC80D5D-8C09-CC47-BBCF-7DE0CA5308D0}" type="pres">
      <dgm:prSet presAssocID="{773E1435-2B13-4930-9DC8-0EDE85770836}" presName="vertSpace2b" presStyleCnt="0"/>
      <dgm:spPr/>
    </dgm:pt>
    <dgm:pt modelId="{B8070693-55C2-0342-8207-3FA610CF3C06}" type="pres">
      <dgm:prSet presAssocID="{BC0544B6-EAA7-4EC3-AD69-6E3328BFCDC3}" presName="horz2" presStyleCnt="0"/>
      <dgm:spPr/>
    </dgm:pt>
    <dgm:pt modelId="{3F0E3070-A25E-4043-84E1-AD03D70D50E4}" type="pres">
      <dgm:prSet presAssocID="{BC0544B6-EAA7-4EC3-AD69-6E3328BFCDC3}" presName="horzSpace2" presStyleCnt="0"/>
      <dgm:spPr/>
    </dgm:pt>
    <dgm:pt modelId="{4AD0F3CE-A76F-764D-AD17-E8EBECFFCE81}" type="pres">
      <dgm:prSet presAssocID="{BC0544B6-EAA7-4EC3-AD69-6E3328BFCDC3}" presName="tx2" presStyleLbl="revTx" presStyleIdx="2" presStyleCnt="4"/>
      <dgm:spPr/>
    </dgm:pt>
    <dgm:pt modelId="{97B6E40C-BC34-D54D-BA91-9A5B6DCE18AE}" type="pres">
      <dgm:prSet presAssocID="{BC0544B6-EAA7-4EC3-AD69-6E3328BFCDC3}" presName="vert2" presStyleCnt="0"/>
      <dgm:spPr/>
    </dgm:pt>
    <dgm:pt modelId="{18F5D57C-7171-3E40-936F-2264182CC1BE}" type="pres">
      <dgm:prSet presAssocID="{BC0544B6-EAA7-4EC3-AD69-6E3328BFCDC3}" presName="thinLine2b" presStyleLbl="callout" presStyleIdx="1" presStyleCnt="3"/>
      <dgm:spPr/>
    </dgm:pt>
    <dgm:pt modelId="{FCD397D7-2A00-954F-8F06-940E4B1F3B43}" type="pres">
      <dgm:prSet presAssocID="{BC0544B6-EAA7-4EC3-AD69-6E3328BFCDC3}" presName="vertSpace2b" presStyleCnt="0"/>
      <dgm:spPr/>
    </dgm:pt>
    <dgm:pt modelId="{6192DABC-7C43-0E46-9E2E-25B8CC6FCF8F}" type="pres">
      <dgm:prSet presAssocID="{7BF2C718-0242-4481-9293-A5B5F0AF6231}" presName="horz2" presStyleCnt="0"/>
      <dgm:spPr/>
    </dgm:pt>
    <dgm:pt modelId="{DF23CBCD-49C7-314E-BA6E-A7E6859C346E}" type="pres">
      <dgm:prSet presAssocID="{7BF2C718-0242-4481-9293-A5B5F0AF6231}" presName="horzSpace2" presStyleCnt="0"/>
      <dgm:spPr/>
    </dgm:pt>
    <dgm:pt modelId="{DBB8DB0A-83FA-0946-B070-C3FA43746D22}" type="pres">
      <dgm:prSet presAssocID="{7BF2C718-0242-4481-9293-A5B5F0AF6231}" presName="tx2" presStyleLbl="revTx" presStyleIdx="3" presStyleCnt="4"/>
      <dgm:spPr/>
    </dgm:pt>
    <dgm:pt modelId="{85B1476B-39AA-5047-8F27-3C117FE4AE8C}" type="pres">
      <dgm:prSet presAssocID="{7BF2C718-0242-4481-9293-A5B5F0AF6231}" presName="vert2" presStyleCnt="0"/>
      <dgm:spPr/>
    </dgm:pt>
    <dgm:pt modelId="{A32A37BA-78EF-7147-A224-CC1589DBB738}" type="pres">
      <dgm:prSet presAssocID="{7BF2C718-0242-4481-9293-A5B5F0AF6231}" presName="thinLine2b" presStyleLbl="callout" presStyleIdx="2" presStyleCnt="3"/>
      <dgm:spPr/>
    </dgm:pt>
    <dgm:pt modelId="{85AE878B-3554-EA41-B6A7-BC58012E0314}" type="pres">
      <dgm:prSet presAssocID="{7BF2C718-0242-4481-9293-A5B5F0AF6231}" presName="vertSpace2b" presStyleCnt="0"/>
      <dgm:spPr/>
    </dgm:pt>
  </dgm:ptLst>
  <dgm:cxnLst>
    <dgm:cxn modelId="{56551D04-C3AB-D245-9323-D90AA9928A1E}" type="presOf" srcId="{7BF2C718-0242-4481-9293-A5B5F0AF6231}" destId="{DBB8DB0A-83FA-0946-B070-C3FA43746D22}" srcOrd="0" destOrd="0" presId="urn:microsoft.com/office/officeart/2008/layout/LinedList"/>
    <dgm:cxn modelId="{6ABECD07-2DB4-AF44-A5A6-BBC29813AD27}" type="presOf" srcId="{773E1435-2B13-4930-9DC8-0EDE85770836}" destId="{64DB91C7-3D65-7F4A-A361-BF8F846B355B}" srcOrd="0" destOrd="0" presId="urn:microsoft.com/office/officeart/2008/layout/LinedList"/>
    <dgm:cxn modelId="{B8B42F63-1F7B-43FF-A523-053E8A1D998C}" srcId="{B3149F07-3AF8-4936-B716-9A65CAB48E3B}" destId="{773E1435-2B13-4930-9DC8-0EDE85770836}" srcOrd="0" destOrd="0" parTransId="{AEA33625-8E64-4DD7-9928-907B05823EC3}" sibTransId="{FBDD24AD-4E97-4DF6-AECA-D5F12C5683B7}"/>
    <dgm:cxn modelId="{46071B64-B89A-8B4D-B222-3828F7944D8B}" type="presOf" srcId="{B3149F07-3AF8-4936-B716-9A65CAB48E3B}" destId="{964E8B91-F1F4-7648-BD84-1569A1864BE2}" srcOrd="0" destOrd="0" presId="urn:microsoft.com/office/officeart/2008/layout/LinedList"/>
    <dgm:cxn modelId="{01A18744-2BD2-43D1-973E-46E3AF7AF7F4}" srcId="{D2186EDA-396B-470C-8D3C-39CB73E2CD54}" destId="{B3149F07-3AF8-4936-B716-9A65CAB48E3B}" srcOrd="0" destOrd="0" parTransId="{9D4BCDC1-4814-4E2A-B2BF-80F597920A3A}" sibTransId="{497E2839-0F10-4A9F-9C46-ADFDB042630B}"/>
    <dgm:cxn modelId="{1AC16979-AE1E-4047-9BC1-4D7877D874DE}" type="presOf" srcId="{D2186EDA-396B-470C-8D3C-39CB73E2CD54}" destId="{B5D13AB4-C216-CC4D-8574-027A7CD917DC}" srcOrd="0" destOrd="0" presId="urn:microsoft.com/office/officeart/2008/layout/LinedList"/>
    <dgm:cxn modelId="{98C50BA8-EF3A-43EE-B9A7-559F79DE5EB6}" srcId="{B3149F07-3AF8-4936-B716-9A65CAB48E3B}" destId="{BC0544B6-EAA7-4EC3-AD69-6E3328BFCDC3}" srcOrd="1" destOrd="0" parTransId="{DA73E4FD-4F8C-4AC0-BD7F-63F248B5D5CE}" sibTransId="{EBBEE838-D87B-4D01-97CC-A6337357A71C}"/>
    <dgm:cxn modelId="{CA7C73B7-78C2-FD49-9112-B73A8C27D2E5}" type="presOf" srcId="{BC0544B6-EAA7-4EC3-AD69-6E3328BFCDC3}" destId="{4AD0F3CE-A76F-764D-AD17-E8EBECFFCE81}" srcOrd="0" destOrd="0" presId="urn:microsoft.com/office/officeart/2008/layout/LinedList"/>
    <dgm:cxn modelId="{5CAE57F0-FDB7-4A9B-83FE-7B77DEA14120}" srcId="{B3149F07-3AF8-4936-B716-9A65CAB48E3B}" destId="{7BF2C718-0242-4481-9293-A5B5F0AF6231}" srcOrd="2" destOrd="0" parTransId="{B1B797DC-D8F1-400D-9293-482D00451C3D}" sibTransId="{D1AB1177-8C37-4A55-8E95-A8F531B83362}"/>
    <dgm:cxn modelId="{2A5F99F5-A623-D24C-9115-02C9DB12ECC5}" type="presParOf" srcId="{B5D13AB4-C216-CC4D-8574-027A7CD917DC}" destId="{962F67A1-44BF-DA44-A4EF-B80411607474}" srcOrd="0" destOrd="0" presId="urn:microsoft.com/office/officeart/2008/layout/LinedList"/>
    <dgm:cxn modelId="{E9EE1127-DCDF-E54D-9762-E40256AAD687}" type="presParOf" srcId="{B5D13AB4-C216-CC4D-8574-027A7CD917DC}" destId="{991CAA1D-BD78-6544-A23F-AD05EA0940F0}" srcOrd="1" destOrd="0" presId="urn:microsoft.com/office/officeart/2008/layout/LinedList"/>
    <dgm:cxn modelId="{A94F1060-72E2-AE48-BA12-933F1C7C696C}" type="presParOf" srcId="{991CAA1D-BD78-6544-A23F-AD05EA0940F0}" destId="{964E8B91-F1F4-7648-BD84-1569A1864BE2}" srcOrd="0" destOrd="0" presId="urn:microsoft.com/office/officeart/2008/layout/LinedList"/>
    <dgm:cxn modelId="{FDF77AD8-E7C3-794E-8BE7-B3CA61FB3A88}" type="presParOf" srcId="{991CAA1D-BD78-6544-A23F-AD05EA0940F0}" destId="{5C196A9E-7D6B-D64E-B900-25535A2BC79A}" srcOrd="1" destOrd="0" presId="urn:microsoft.com/office/officeart/2008/layout/LinedList"/>
    <dgm:cxn modelId="{84643B59-6A3E-894E-91C4-AC18AC177DA8}" type="presParOf" srcId="{5C196A9E-7D6B-D64E-B900-25535A2BC79A}" destId="{F0861DCD-E04D-1C4D-AE60-81101BE30C88}" srcOrd="0" destOrd="0" presId="urn:microsoft.com/office/officeart/2008/layout/LinedList"/>
    <dgm:cxn modelId="{75A60A97-AEAC-9246-A28F-F021973B8FCC}" type="presParOf" srcId="{5C196A9E-7D6B-D64E-B900-25535A2BC79A}" destId="{8ADAFD3C-1321-4040-8630-080F1B98E538}" srcOrd="1" destOrd="0" presId="urn:microsoft.com/office/officeart/2008/layout/LinedList"/>
    <dgm:cxn modelId="{13BB669C-D736-364B-AC25-648648D2FA44}" type="presParOf" srcId="{8ADAFD3C-1321-4040-8630-080F1B98E538}" destId="{E784E9F9-5740-C54F-ACD4-A4DBF07E27CC}" srcOrd="0" destOrd="0" presId="urn:microsoft.com/office/officeart/2008/layout/LinedList"/>
    <dgm:cxn modelId="{F46EC2E4-42B1-6A46-8FB9-4D3ED08AED48}" type="presParOf" srcId="{8ADAFD3C-1321-4040-8630-080F1B98E538}" destId="{64DB91C7-3D65-7F4A-A361-BF8F846B355B}" srcOrd="1" destOrd="0" presId="urn:microsoft.com/office/officeart/2008/layout/LinedList"/>
    <dgm:cxn modelId="{34111397-A106-BF4D-9218-D2869A83CA6A}" type="presParOf" srcId="{8ADAFD3C-1321-4040-8630-080F1B98E538}" destId="{BA619F16-6DAB-8444-8002-285CC3B39446}" srcOrd="2" destOrd="0" presId="urn:microsoft.com/office/officeart/2008/layout/LinedList"/>
    <dgm:cxn modelId="{1ABBF62A-0C0B-814E-BEBE-94B8B919CC2D}" type="presParOf" srcId="{5C196A9E-7D6B-D64E-B900-25535A2BC79A}" destId="{1199E8E9-BAA4-8C4F-AE29-738B7D146AE2}" srcOrd="2" destOrd="0" presId="urn:microsoft.com/office/officeart/2008/layout/LinedList"/>
    <dgm:cxn modelId="{21C9632B-6183-EC4F-91CE-5C34241B0E8B}" type="presParOf" srcId="{5C196A9E-7D6B-D64E-B900-25535A2BC79A}" destId="{7EC80D5D-8C09-CC47-BBCF-7DE0CA5308D0}" srcOrd="3" destOrd="0" presId="urn:microsoft.com/office/officeart/2008/layout/LinedList"/>
    <dgm:cxn modelId="{E66042BC-BE6D-7D42-9773-5F256AD3B32F}" type="presParOf" srcId="{5C196A9E-7D6B-D64E-B900-25535A2BC79A}" destId="{B8070693-55C2-0342-8207-3FA610CF3C06}" srcOrd="4" destOrd="0" presId="urn:microsoft.com/office/officeart/2008/layout/LinedList"/>
    <dgm:cxn modelId="{8CE2365B-5513-EA4F-8BD5-01C59BC6524B}" type="presParOf" srcId="{B8070693-55C2-0342-8207-3FA610CF3C06}" destId="{3F0E3070-A25E-4043-84E1-AD03D70D50E4}" srcOrd="0" destOrd="0" presId="urn:microsoft.com/office/officeart/2008/layout/LinedList"/>
    <dgm:cxn modelId="{54A021C0-7820-6148-8EEE-57D7CB480A47}" type="presParOf" srcId="{B8070693-55C2-0342-8207-3FA610CF3C06}" destId="{4AD0F3CE-A76F-764D-AD17-E8EBECFFCE81}" srcOrd="1" destOrd="0" presId="urn:microsoft.com/office/officeart/2008/layout/LinedList"/>
    <dgm:cxn modelId="{722F0656-611E-A841-9594-1DAF6353A23F}" type="presParOf" srcId="{B8070693-55C2-0342-8207-3FA610CF3C06}" destId="{97B6E40C-BC34-D54D-BA91-9A5B6DCE18AE}" srcOrd="2" destOrd="0" presId="urn:microsoft.com/office/officeart/2008/layout/LinedList"/>
    <dgm:cxn modelId="{E037A6DB-6596-6B41-AE82-DAE15BFFB8A6}" type="presParOf" srcId="{5C196A9E-7D6B-D64E-B900-25535A2BC79A}" destId="{18F5D57C-7171-3E40-936F-2264182CC1BE}" srcOrd="5" destOrd="0" presId="urn:microsoft.com/office/officeart/2008/layout/LinedList"/>
    <dgm:cxn modelId="{E8B28CD3-24F6-B640-97B1-C6BF0CD2CC54}" type="presParOf" srcId="{5C196A9E-7D6B-D64E-B900-25535A2BC79A}" destId="{FCD397D7-2A00-954F-8F06-940E4B1F3B43}" srcOrd="6" destOrd="0" presId="urn:microsoft.com/office/officeart/2008/layout/LinedList"/>
    <dgm:cxn modelId="{521A0663-16C0-FE4E-9B6E-DCFD1AD2DBE5}" type="presParOf" srcId="{5C196A9E-7D6B-D64E-B900-25535A2BC79A}" destId="{6192DABC-7C43-0E46-9E2E-25B8CC6FCF8F}" srcOrd="7" destOrd="0" presId="urn:microsoft.com/office/officeart/2008/layout/LinedList"/>
    <dgm:cxn modelId="{2ED9525E-A5F7-4841-AE56-390B0B91DE16}" type="presParOf" srcId="{6192DABC-7C43-0E46-9E2E-25B8CC6FCF8F}" destId="{DF23CBCD-49C7-314E-BA6E-A7E6859C346E}" srcOrd="0" destOrd="0" presId="urn:microsoft.com/office/officeart/2008/layout/LinedList"/>
    <dgm:cxn modelId="{D648DB44-C5E4-BD44-A941-09282B7B679E}" type="presParOf" srcId="{6192DABC-7C43-0E46-9E2E-25B8CC6FCF8F}" destId="{DBB8DB0A-83FA-0946-B070-C3FA43746D22}" srcOrd="1" destOrd="0" presId="urn:microsoft.com/office/officeart/2008/layout/LinedList"/>
    <dgm:cxn modelId="{F4EB3F4C-BCAA-3843-9A47-5295F499C68B}" type="presParOf" srcId="{6192DABC-7C43-0E46-9E2E-25B8CC6FCF8F}" destId="{85B1476B-39AA-5047-8F27-3C117FE4AE8C}" srcOrd="2" destOrd="0" presId="urn:microsoft.com/office/officeart/2008/layout/LinedList"/>
    <dgm:cxn modelId="{29099A1C-4AB8-2346-B1E8-5711FE361F98}" type="presParOf" srcId="{5C196A9E-7D6B-D64E-B900-25535A2BC79A}" destId="{A32A37BA-78EF-7147-A224-CC1589DBB738}" srcOrd="8" destOrd="0" presId="urn:microsoft.com/office/officeart/2008/layout/LinedList"/>
    <dgm:cxn modelId="{11CB887E-DE6A-5B4F-84DA-59040BC9DFD8}" type="presParOf" srcId="{5C196A9E-7D6B-D64E-B900-25535A2BC79A}" destId="{85AE878B-3554-EA41-B6A7-BC58012E031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145DA1-E940-41EC-ADED-AA65FA84F04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537C10E-B871-4380-AC2F-A87A7FD0B33E}">
      <dgm:prSet/>
      <dgm:spPr/>
      <dgm:t>
        <a:bodyPr/>
        <a:lstStyle/>
        <a:p>
          <a:r>
            <a:rPr lang="en-US" dirty="0"/>
            <a:t>Necessary or desirable to improve or maintain value of assets</a:t>
          </a:r>
        </a:p>
      </dgm:t>
    </dgm:pt>
    <dgm:pt modelId="{95DAEA7D-C735-4EAE-B123-39FBCF254399}" type="parTrans" cxnId="{09E6F0A2-16EF-4098-B8FD-E989EA0EE54F}">
      <dgm:prSet/>
      <dgm:spPr/>
      <dgm:t>
        <a:bodyPr/>
        <a:lstStyle/>
        <a:p>
          <a:endParaRPr lang="en-US"/>
        </a:p>
      </dgm:t>
    </dgm:pt>
    <dgm:pt modelId="{9DD26277-B50A-4F39-BD31-11B4CDEECBDE}" type="sibTrans" cxnId="{09E6F0A2-16EF-4098-B8FD-E989EA0EE54F}">
      <dgm:prSet/>
      <dgm:spPr/>
      <dgm:t>
        <a:bodyPr/>
        <a:lstStyle/>
        <a:p>
          <a:endParaRPr lang="en-US"/>
        </a:p>
      </dgm:t>
    </dgm:pt>
    <dgm:pt modelId="{0A190D70-60D7-4FD2-BA11-3226DF7C6B1C}">
      <dgm:prSet/>
      <dgm:spPr/>
      <dgm:t>
        <a:bodyPr/>
        <a:lstStyle/>
        <a:p>
          <a:r>
            <a:rPr lang="en-US" dirty="0"/>
            <a:t>Diminish the restrained assets below likely level of confiscation order</a:t>
          </a:r>
        </a:p>
      </dgm:t>
    </dgm:pt>
    <dgm:pt modelId="{3FC47C16-9F4F-46D5-9267-3E93C583BD5D}" type="parTrans" cxnId="{4C11F6AD-8767-4C77-AB80-FCDFC1E755F4}">
      <dgm:prSet/>
      <dgm:spPr/>
      <dgm:t>
        <a:bodyPr/>
        <a:lstStyle/>
        <a:p>
          <a:endParaRPr lang="en-US"/>
        </a:p>
      </dgm:t>
    </dgm:pt>
    <dgm:pt modelId="{18E43468-EB30-4373-9361-79F871E3F613}" type="sibTrans" cxnId="{4C11F6AD-8767-4C77-AB80-FCDFC1E755F4}">
      <dgm:prSet/>
      <dgm:spPr/>
      <dgm:t>
        <a:bodyPr/>
        <a:lstStyle/>
        <a:p>
          <a:endParaRPr lang="en-US"/>
        </a:p>
      </dgm:t>
    </dgm:pt>
    <dgm:pt modelId="{478BB8BF-97BB-44FA-B90F-83E1B6CECA77}">
      <dgm:prSet/>
      <dgm:spPr/>
      <dgm:t>
        <a:bodyPr/>
        <a:lstStyle/>
        <a:p>
          <a:r>
            <a:rPr lang="en-US"/>
            <a:t>Standard of living enjoyed by D before restraint order</a:t>
          </a:r>
        </a:p>
      </dgm:t>
    </dgm:pt>
    <dgm:pt modelId="{0A6EAFBB-7EB5-4780-9680-CA8591A4963A}" type="parTrans" cxnId="{D6DFDE79-89C0-4C69-A4E1-D055748ECEEA}">
      <dgm:prSet/>
      <dgm:spPr/>
      <dgm:t>
        <a:bodyPr/>
        <a:lstStyle/>
        <a:p>
          <a:endParaRPr lang="en-US"/>
        </a:p>
      </dgm:t>
    </dgm:pt>
    <dgm:pt modelId="{B6063DED-17A7-483A-8A26-00DBB1FA7584}" type="sibTrans" cxnId="{D6DFDE79-89C0-4C69-A4E1-D055748ECEEA}">
      <dgm:prSet/>
      <dgm:spPr/>
      <dgm:t>
        <a:bodyPr/>
        <a:lstStyle/>
        <a:p>
          <a:endParaRPr lang="en-US"/>
        </a:p>
      </dgm:t>
    </dgm:pt>
    <dgm:pt modelId="{52BF52A8-AAEA-0040-B801-4CC1C63353F2}">
      <dgm:prSet/>
      <dgm:spPr/>
      <dgm:t>
        <a:bodyPr/>
        <a:lstStyle/>
        <a:p>
          <a:r>
            <a:rPr lang="en-GB" dirty="0"/>
            <a:t>Means</a:t>
          </a:r>
        </a:p>
      </dgm:t>
    </dgm:pt>
    <dgm:pt modelId="{CBFAEBD3-BD1B-9C40-9A86-93052D7FE69A}" type="parTrans" cxnId="{CBED0C20-5BC2-2B4D-99BC-8C8F974058DC}">
      <dgm:prSet/>
      <dgm:spPr/>
      <dgm:t>
        <a:bodyPr/>
        <a:lstStyle/>
        <a:p>
          <a:endParaRPr lang="en-GB"/>
        </a:p>
      </dgm:t>
    </dgm:pt>
    <dgm:pt modelId="{5476FE4B-A3A6-9D4A-8513-009C2C697351}" type="sibTrans" cxnId="{CBED0C20-5BC2-2B4D-99BC-8C8F974058DC}">
      <dgm:prSet/>
      <dgm:spPr/>
      <dgm:t>
        <a:bodyPr/>
        <a:lstStyle/>
        <a:p>
          <a:endParaRPr lang="en-GB"/>
        </a:p>
      </dgm:t>
    </dgm:pt>
    <dgm:pt modelId="{6975D03F-2C80-9A41-9E4A-24E6345ECAAE}">
      <dgm:prSet/>
      <dgm:spPr/>
      <dgm:t>
        <a:bodyPr/>
        <a:lstStyle/>
        <a:p>
          <a:r>
            <a:rPr lang="en-GB" dirty="0"/>
            <a:t>Duration of order</a:t>
          </a:r>
        </a:p>
      </dgm:t>
    </dgm:pt>
    <dgm:pt modelId="{000D7EDB-0540-6F44-B2D7-FC348E0AA99B}" type="parTrans" cxnId="{3C61D08B-E245-534A-B6A7-DBE85750ACF7}">
      <dgm:prSet/>
      <dgm:spPr/>
      <dgm:t>
        <a:bodyPr/>
        <a:lstStyle/>
        <a:p>
          <a:endParaRPr lang="en-GB"/>
        </a:p>
      </dgm:t>
    </dgm:pt>
    <dgm:pt modelId="{EF988DF8-288E-0444-A514-A65AC45A7FB9}" type="sibTrans" cxnId="{3C61D08B-E245-534A-B6A7-DBE85750ACF7}">
      <dgm:prSet/>
      <dgm:spPr/>
      <dgm:t>
        <a:bodyPr/>
        <a:lstStyle/>
        <a:p>
          <a:endParaRPr lang="en-GB"/>
        </a:p>
      </dgm:t>
    </dgm:pt>
    <dgm:pt modelId="{772C03A3-D792-454B-B3EF-94B143166D23}">
      <dgm:prSet/>
      <dgm:spPr/>
      <dgm:t>
        <a:bodyPr/>
        <a:lstStyle/>
        <a:p>
          <a:r>
            <a:rPr lang="en-GB" dirty="0"/>
            <a:t>Prima facie case that the existing standard of living was the result of crime</a:t>
          </a:r>
        </a:p>
      </dgm:t>
    </dgm:pt>
    <dgm:pt modelId="{A94DCE03-0486-C149-B080-0DCE5ECDABBD}" type="parTrans" cxnId="{B14DE65A-2CD9-D147-AA3B-FA431BF5556B}">
      <dgm:prSet/>
      <dgm:spPr/>
      <dgm:t>
        <a:bodyPr/>
        <a:lstStyle/>
        <a:p>
          <a:endParaRPr lang="en-GB"/>
        </a:p>
      </dgm:t>
    </dgm:pt>
    <dgm:pt modelId="{C2462837-B9CB-B547-AD2C-9C1FBC4E5109}" type="sibTrans" cxnId="{B14DE65A-2CD9-D147-AA3B-FA431BF5556B}">
      <dgm:prSet/>
      <dgm:spPr/>
      <dgm:t>
        <a:bodyPr/>
        <a:lstStyle/>
        <a:p>
          <a:endParaRPr lang="en-GB"/>
        </a:p>
      </dgm:t>
    </dgm:pt>
    <dgm:pt modelId="{329F6917-2B7A-0F41-9BDE-BD6B020DF76E}">
      <dgm:prSet/>
      <dgm:spPr/>
      <dgm:t>
        <a:bodyPr/>
        <a:lstStyle/>
        <a:p>
          <a:r>
            <a:rPr lang="en-GB" dirty="0"/>
            <a:t>Amount of expenditure sought</a:t>
          </a:r>
        </a:p>
      </dgm:t>
    </dgm:pt>
    <dgm:pt modelId="{1EB2BD43-5F90-7644-9284-300D1578D7A4}" type="parTrans" cxnId="{21E5EC1C-C8E6-B84D-B983-6E7EB5102EC9}">
      <dgm:prSet/>
      <dgm:spPr/>
      <dgm:t>
        <a:bodyPr/>
        <a:lstStyle/>
        <a:p>
          <a:endParaRPr lang="en-GB"/>
        </a:p>
      </dgm:t>
    </dgm:pt>
    <dgm:pt modelId="{821EEAF7-AE21-2847-883F-BDE3D0DE9FBD}" type="sibTrans" cxnId="{21E5EC1C-C8E6-B84D-B983-6E7EB5102EC9}">
      <dgm:prSet/>
      <dgm:spPr/>
      <dgm:t>
        <a:bodyPr/>
        <a:lstStyle/>
        <a:p>
          <a:endParaRPr lang="en-GB"/>
        </a:p>
      </dgm:t>
    </dgm:pt>
    <dgm:pt modelId="{5F295E72-90A2-FB46-8A3C-88F0931AA920}">
      <dgm:prSet/>
      <dgm:spPr/>
      <dgm:t>
        <a:bodyPr/>
        <a:lstStyle/>
        <a:p>
          <a:r>
            <a:rPr lang="en-GB" dirty="0"/>
            <a:t>Other unrestrained assets available</a:t>
          </a:r>
        </a:p>
      </dgm:t>
    </dgm:pt>
    <dgm:pt modelId="{EC28242A-5B35-A340-9316-78C6EAF1AF29}" type="parTrans" cxnId="{26AEB87B-1049-A24F-B337-41AAE9597ECF}">
      <dgm:prSet/>
      <dgm:spPr/>
      <dgm:t>
        <a:bodyPr/>
        <a:lstStyle/>
        <a:p>
          <a:endParaRPr lang="en-GB"/>
        </a:p>
      </dgm:t>
    </dgm:pt>
    <dgm:pt modelId="{8CECF1C3-0D09-EC43-BF7B-C1B0A259A254}" type="sibTrans" cxnId="{26AEB87B-1049-A24F-B337-41AAE9597ECF}">
      <dgm:prSet/>
      <dgm:spPr/>
      <dgm:t>
        <a:bodyPr/>
        <a:lstStyle/>
        <a:p>
          <a:endParaRPr lang="en-GB"/>
        </a:p>
      </dgm:t>
    </dgm:pt>
    <dgm:pt modelId="{0232920F-66C0-9F4A-BF3E-36725034792E}" type="pres">
      <dgm:prSet presAssocID="{AD145DA1-E940-41EC-ADED-AA65FA84F04B}" presName="linear" presStyleCnt="0">
        <dgm:presLayoutVars>
          <dgm:animLvl val="lvl"/>
          <dgm:resizeHandles val="exact"/>
        </dgm:presLayoutVars>
      </dgm:prSet>
      <dgm:spPr/>
    </dgm:pt>
    <dgm:pt modelId="{709A983C-1588-D14B-AED5-CD0D1A7E5B81}" type="pres">
      <dgm:prSet presAssocID="{9537C10E-B871-4380-AC2F-A87A7FD0B33E}" presName="parentText" presStyleLbl="node1" presStyleIdx="0" presStyleCnt="8">
        <dgm:presLayoutVars>
          <dgm:chMax val="0"/>
          <dgm:bulletEnabled val="1"/>
        </dgm:presLayoutVars>
      </dgm:prSet>
      <dgm:spPr/>
    </dgm:pt>
    <dgm:pt modelId="{48A79600-5F75-E44E-B8F1-782D8A20ABA7}" type="pres">
      <dgm:prSet presAssocID="{9DD26277-B50A-4F39-BD31-11B4CDEECBDE}" presName="spacer" presStyleCnt="0"/>
      <dgm:spPr/>
    </dgm:pt>
    <dgm:pt modelId="{62085B42-1E0A-2240-89BA-C01E6E43E5C5}" type="pres">
      <dgm:prSet presAssocID="{0A190D70-60D7-4FD2-BA11-3226DF7C6B1C}" presName="parentText" presStyleLbl="node1" presStyleIdx="1" presStyleCnt="8">
        <dgm:presLayoutVars>
          <dgm:chMax val="0"/>
          <dgm:bulletEnabled val="1"/>
        </dgm:presLayoutVars>
      </dgm:prSet>
      <dgm:spPr/>
    </dgm:pt>
    <dgm:pt modelId="{A64CC1D2-DDFE-6740-929B-F125832C8E49}" type="pres">
      <dgm:prSet presAssocID="{18E43468-EB30-4373-9361-79F871E3F613}" presName="spacer" presStyleCnt="0"/>
      <dgm:spPr/>
    </dgm:pt>
    <dgm:pt modelId="{1D43320C-6F09-A04F-B593-4CFEC4F784A1}" type="pres">
      <dgm:prSet presAssocID="{478BB8BF-97BB-44FA-B90F-83E1B6CECA77}" presName="parentText" presStyleLbl="node1" presStyleIdx="2" presStyleCnt="8">
        <dgm:presLayoutVars>
          <dgm:chMax val="0"/>
          <dgm:bulletEnabled val="1"/>
        </dgm:presLayoutVars>
      </dgm:prSet>
      <dgm:spPr/>
    </dgm:pt>
    <dgm:pt modelId="{71616CDD-C590-D64F-B857-8F9FBF27A23E}" type="pres">
      <dgm:prSet presAssocID="{B6063DED-17A7-483A-8A26-00DBB1FA7584}" presName="spacer" presStyleCnt="0"/>
      <dgm:spPr/>
    </dgm:pt>
    <dgm:pt modelId="{615F59FC-8361-7742-8424-9ADD3F60CD38}" type="pres">
      <dgm:prSet presAssocID="{52BF52A8-AAEA-0040-B801-4CC1C63353F2}" presName="parentText" presStyleLbl="node1" presStyleIdx="3" presStyleCnt="8">
        <dgm:presLayoutVars>
          <dgm:chMax val="0"/>
          <dgm:bulletEnabled val="1"/>
        </dgm:presLayoutVars>
      </dgm:prSet>
      <dgm:spPr/>
    </dgm:pt>
    <dgm:pt modelId="{52C8B767-9342-8A4D-8DB3-8167A8F3BB3C}" type="pres">
      <dgm:prSet presAssocID="{5476FE4B-A3A6-9D4A-8513-009C2C697351}" presName="spacer" presStyleCnt="0"/>
      <dgm:spPr/>
    </dgm:pt>
    <dgm:pt modelId="{04F2FAE4-3AEA-C641-8B30-731A21D77DEA}" type="pres">
      <dgm:prSet presAssocID="{6975D03F-2C80-9A41-9E4A-24E6345ECAAE}" presName="parentText" presStyleLbl="node1" presStyleIdx="4" presStyleCnt="8">
        <dgm:presLayoutVars>
          <dgm:chMax val="0"/>
          <dgm:bulletEnabled val="1"/>
        </dgm:presLayoutVars>
      </dgm:prSet>
      <dgm:spPr/>
    </dgm:pt>
    <dgm:pt modelId="{2F50E769-26D2-2645-ADCB-7EDA4B419F3E}" type="pres">
      <dgm:prSet presAssocID="{EF988DF8-288E-0444-A514-A65AC45A7FB9}" presName="spacer" presStyleCnt="0"/>
      <dgm:spPr/>
    </dgm:pt>
    <dgm:pt modelId="{3C79B6D1-67B5-EE41-B1D2-8976CB991FDF}" type="pres">
      <dgm:prSet presAssocID="{772C03A3-D792-454B-B3EF-94B143166D23}" presName="parentText" presStyleLbl="node1" presStyleIdx="5" presStyleCnt="8">
        <dgm:presLayoutVars>
          <dgm:chMax val="0"/>
          <dgm:bulletEnabled val="1"/>
        </dgm:presLayoutVars>
      </dgm:prSet>
      <dgm:spPr/>
    </dgm:pt>
    <dgm:pt modelId="{D264C35C-E005-DE4B-A8E9-967312E1B7E4}" type="pres">
      <dgm:prSet presAssocID="{C2462837-B9CB-B547-AD2C-9C1FBC4E5109}" presName="spacer" presStyleCnt="0"/>
      <dgm:spPr/>
    </dgm:pt>
    <dgm:pt modelId="{DBB99AF7-9BA9-494A-8804-F7CB9BBAA27D}" type="pres">
      <dgm:prSet presAssocID="{329F6917-2B7A-0F41-9BDE-BD6B020DF76E}" presName="parentText" presStyleLbl="node1" presStyleIdx="6" presStyleCnt="8">
        <dgm:presLayoutVars>
          <dgm:chMax val="0"/>
          <dgm:bulletEnabled val="1"/>
        </dgm:presLayoutVars>
      </dgm:prSet>
      <dgm:spPr/>
    </dgm:pt>
    <dgm:pt modelId="{A7EA7BC5-30F7-3247-899E-563E740677F8}" type="pres">
      <dgm:prSet presAssocID="{821EEAF7-AE21-2847-883F-BDE3D0DE9FBD}" presName="spacer" presStyleCnt="0"/>
      <dgm:spPr/>
    </dgm:pt>
    <dgm:pt modelId="{D7227179-C15B-8E4E-A0DC-BB23B5F3C919}" type="pres">
      <dgm:prSet presAssocID="{5F295E72-90A2-FB46-8A3C-88F0931AA920}" presName="parentText" presStyleLbl="node1" presStyleIdx="7" presStyleCnt="8">
        <dgm:presLayoutVars>
          <dgm:chMax val="0"/>
          <dgm:bulletEnabled val="1"/>
        </dgm:presLayoutVars>
      </dgm:prSet>
      <dgm:spPr/>
    </dgm:pt>
  </dgm:ptLst>
  <dgm:cxnLst>
    <dgm:cxn modelId="{7E21E50D-A082-E546-A22D-A2F9BB1F61C2}" type="presOf" srcId="{478BB8BF-97BB-44FA-B90F-83E1B6CECA77}" destId="{1D43320C-6F09-A04F-B593-4CFEC4F784A1}" srcOrd="0" destOrd="0" presId="urn:microsoft.com/office/officeart/2005/8/layout/vList2"/>
    <dgm:cxn modelId="{4DB13410-347F-2F46-9D08-475CEC751145}" type="presOf" srcId="{0A190D70-60D7-4FD2-BA11-3226DF7C6B1C}" destId="{62085B42-1E0A-2240-89BA-C01E6E43E5C5}" srcOrd="0" destOrd="0" presId="urn:microsoft.com/office/officeart/2005/8/layout/vList2"/>
    <dgm:cxn modelId="{21E5EC1C-C8E6-B84D-B983-6E7EB5102EC9}" srcId="{AD145DA1-E940-41EC-ADED-AA65FA84F04B}" destId="{329F6917-2B7A-0F41-9BDE-BD6B020DF76E}" srcOrd="6" destOrd="0" parTransId="{1EB2BD43-5F90-7644-9284-300D1578D7A4}" sibTransId="{821EEAF7-AE21-2847-883F-BDE3D0DE9FBD}"/>
    <dgm:cxn modelId="{CBED0C20-5BC2-2B4D-99BC-8C8F974058DC}" srcId="{AD145DA1-E940-41EC-ADED-AA65FA84F04B}" destId="{52BF52A8-AAEA-0040-B801-4CC1C63353F2}" srcOrd="3" destOrd="0" parTransId="{CBFAEBD3-BD1B-9C40-9A86-93052D7FE69A}" sibTransId="{5476FE4B-A3A6-9D4A-8513-009C2C697351}"/>
    <dgm:cxn modelId="{45B89368-EF24-9E46-A021-80EC3570AC94}" type="presOf" srcId="{52BF52A8-AAEA-0040-B801-4CC1C63353F2}" destId="{615F59FC-8361-7742-8424-9ADD3F60CD38}" srcOrd="0" destOrd="0" presId="urn:microsoft.com/office/officeart/2005/8/layout/vList2"/>
    <dgm:cxn modelId="{CD464749-79F9-2247-96FA-4DFF7427F4EF}" type="presOf" srcId="{AD145DA1-E940-41EC-ADED-AA65FA84F04B}" destId="{0232920F-66C0-9F4A-BF3E-36725034792E}" srcOrd="0" destOrd="0" presId="urn:microsoft.com/office/officeart/2005/8/layout/vList2"/>
    <dgm:cxn modelId="{C7934059-06D6-984F-B5AD-00CC8435AA84}" type="presOf" srcId="{6975D03F-2C80-9A41-9E4A-24E6345ECAAE}" destId="{04F2FAE4-3AEA-C641-8B30-731A21D77DEA}" srcOrd="0" destOrd="0" presId="urn:microsoft.com/office/officeart/2005/8/layout/vList2"/>
    <dgm:cxn modelId="{D6DFDE79-89C0-4C69-A4E1-D055748ECEEA}" srcId="{AD145DA1-E940-41EC-ADED-AA65FA84F04B}" destId="{478BB8BF-97BB-44FA-B90F-83E1B6CECA77}" srcOrd="2" destOrd="0" parTransId="{0A6EAFBB-7EB5-4780-9680-CA8591A4963A}" sibTransId="{B6063DED-17A7-483A-8A26-00DBB1FA7584}"/>
    <dgm:cxn modelId="{B14DE65A-2CD9-D147-AA3B-FA431BF5556B}" srcId="{AD145DA1-E940-41EC-ADED-AA65FA84F04B}" destId="{772C03A3-D792-454B-B3EF-94B143166D23}" srcOrd="5" destOrd="0" parTransId="{A94DCE03-0486-C149-B080-0DCE5ECDABBD}" sibTransId="{C2462837-B9CB-B547-AD2C-9C1FBC4E5109}"/>
    <dgm:cxn modelId="{26AEB87B-1049-A24F-B337-41AAE9597ECF}" srcId="{AD145DA1-E940-41EC-ADED-AA65FA84F04B}" destId="{5F295E72-90A2-FB46-8A3C-88F0931AA920}" srcOrd="7" destOrd="0" parTransId="{EC28242A-5B35-A340-9316-78C6EAF1AF29}" sibTransId="{8CECF1C3-0D09-EC43-BF7B-C1B0A259A254}"/>
    <dgm:cxn modelId="{3C61D08B-E245-534A-B6A7-DBE85750ACF7}" srcId="{AD145DA1-E940-41EC-ADED-AA65FA84F04B}" destId="{6975D03F-2C80-9A41-9E4A-24E6345ECAAE}" srcOrd="4" destOrd="0" parTransId="{000D7EDB-0540-6F44-B2D7-FC348E0AA99B}" sibTransId="{EF988DF8-288E-0444-A514-A65AC45A7FB9}"/>
    <dgm:cxn modelId="{5DE9899C-BE22-4B46-B0C2-F4DF63B2FA07}" type="presOf" srcId="{5F295E72-90A2-FB46-8A3C-88F0931AA920}" destId="{D7227179-C15B-8E4E-A0DC-BB23B5F3C919}" srcOrd="0" destOrd="0" presId="urn:microsoft.com/office/officeart/2005/8/layout/vList2"/>
    <dgm:cxn modelId="{09E6F0A2-16EF-4098-B8FD-E989EA0EE54F}" srcId="{AD145DA1-E940-41EC-ADED-AA65FA84F04B}" destId="{9537C10E-B871-4380-AC2F-A87A7FD0B33E}" srcOrd="0" destOrd="0" parTransId="{95DAEA7D-C735-4EAE-B123-39FBCF254399}" sibTransId="{9DD26277-B50A-4F39-BD31-11B4CDEECBDE}"/>
    <dgm:cxn modelId="{4B6D17A6-DB50-8C4D-91F4-495B8E1B322D}" type="presOf" srcId="{772C03A3-D792-454B-B3EF-94B143166D23}" destId="{3C79B6D1-67B5-EE41-B1D2-8976CB991FDF}" srcOrd="0" destOrd="0" presId="urn:microsoft.com/office/officeart/2005/8/layout/vList2"/>
    <dgm:cxn modelId="{4C11F6AD-8767-4C77-AB80-FCDFC1E755F4}" srcId="{AD145DA1-E940-41EC-ADED-AA65FA84F04B}" destId="{0A190D70-60D7-4FD2-BA11-3226DF7C6B1C}" srcOrd="1" destOrd="0" parTransId="{3FC47C16-9F4F-46D5-9267-3E93C583BD5D}" sibTransId="{18E43468-EB30-4373-9361-79F871E3F613}"/>
    <dgm:cxn modelId="{680082DC-C547-0A42-B14A-2B2EA36A6215}" type="presOf" srcId="{9537C10E-B871-4380-AC2F-A87A7FD0B33E}" destId="{709A983C-1588-D14B-AED5-CD0D1A7E5B81}" srcOrd="0" destOrd="0" presId="urn:microsoft.com/office/officeart/2005/8/layout/vList2"/>
    <dgm:cxn modelId="{040C9DE7-1B7A-2A4B-9B8A-D5102A7C47CB}" type="presOf" srcId="{329F6917-2B7A-0F41-9BDE-BD6B020DF76E}" destId="{DBB99AF7-9BA9-494A-8804-F7CB9BBAA27D}" srcOrd="0" destOrd="0" presId="urn:microsoft.com/office/officeart/2005/8/layout/vList2"/>
    <dgm:cxn modelId="{6CA966BA-E9AE-7446-A346-38531F434B59}" type="presParOf" srcId="{0232920F-66C0-9F4A-BF3E-36725034792E}" destId="{709A983C-1588-D14B-AED5-CD0D1A7E5B81}" srcOrd="0" destOrd="0" presId="urn:microsoft.com/office/officeart/2005/8/layout/vList2"/>
    <dgm:cxn modelId="{DAE8D1E3-B4A8-4340-A66E-AAE9A5F2DA1B}" type="presParOf" srcId="{0232920F-66C0-9F4A-BF3E-36725034792E}" destId="{48A79600-5F75-E44E-B8F1-782D8A20ABA7}" srcOrd="1" destOrd="0" presId="urn:microsoft.com/office/officeart/2005/8/layout/vList2"/>
    <dgm:cxn modelId="{877D7674-E10C-EE4C-B1A3-10CF3E602D6B}" type="presParOf" srcId="{0232920F-66C0-9F4A-BF3E-36725034792E}" destId="{62085B42-1E0A-2240-89BA-C01E6E43E5C5}" srcOrd="2" destOrd="0" presId="urn:microsoft.com/office/officeart/2005/8/layout/vList2"/>
    <dgm:cxn modelId="{7163DB96-CB66-1841-B2C5-AA46CADA3EC9}" type="presParOf" srcId="{0232920F-66C0-9F4A-BF3E-36725034792E}" destId="{A64CC1D2-DDFE-6740-929B-F125832C8E49}" srcOrd="3" destOrd="0" presId="urn:microsoft.com/office/officeart/2005/8/layout/vList2"/>
    <dgm:cxn modelId="{0B58BB90-B397-9148-BF51-FA43A41E3E26}" type="presParOf" srcId="{0232920F-66C0-9F4A-BF3E-36725034792E}" destId="{1D43320C-6F09-A04F-B593-4CFEC4F784A1}" srcOrd="4" destOrd="0" presId="urn:microsoft.com/office/officeart/2005/8/layout/vList2"/>
    <dgm:cxn modelId="{A873B94B-F645-074C-912A-DFFBC7EA9D88}" type="presParOf" srcId="{0232920F-66C0-9F4A-BF3E-36725034792E}" destId="{71616CDD-C590-D64F-B857-8F9FBF27A23E}" srcOrd="5" destOrd="0" presId="urn:microsoft.com/office/officeart/2005/8/layout/vList2"/>
    <dgm:cxn modelId="{B7D24EAC-1ED0-184B-9255-A049A6AB8422}" type="presParOf" srcId="{0232920F-66C0-9F4A-BF3E-36725034792E}" destId="{615F59FC-8361-7742-8424-9ADD3F60CD38}" srcOrd="6" destOrd="0" presId="urn:microsoft.com/office/officeart/2005/8/layout/vList2"/>
    <dgm:cxn modelId="{83349E82-1DB3-764B-B04C-148E07D81497}" type="presParOf" srcId="{0232920F-66C0-9F4A-BF3E-36725034792E}" destId="{52C8B767-9342-8A4D-8DB3-8167A8F3BB3C}" srcOrd="7" destOrd="0" presId="urn:microsoft.com/office/officeart/2005/8/layout/vList2"/>
    <dgm:cxn modelId="{BBF83EE5-DF2B-C448-8964-D87AED4AAE50}" type="presParOf" srcId="{0232920F-66C0-9F4A-BF3E-36725034792E}" destId="{04F2FAE4-3AEA-C641-8B30-731A21D77DEA}" srcOrd="8" destOrd="0" presId="urn:microsoft.com/office/officeart/2005/8/layout/vList2"/>
    <dgm:cxn modelId="{972A7E3B-B465-E048-8553-1D0BBB1C0C6C}" type="presParOf" srcId="{0232920F-66C0-9F4A-BF3E-36725034792E}" destId="{2F50E769-26D2-2645-ADCB-7EDA4B419F3E}" srcOrd="9" destOrd="0" presId="urn:microsoft.com/office/officeart/2005/8/layout/vList2"/>
    <dgm:cxn modelId="{732EDC32-1F96-D24E-85DF-DF9CDC74026C}" type="presParOf" srcId="{0232920F-66C0-9F4A-BF3E-36725034792E}" destId="{3C79B6D1-67B5-EE41-B1D2-8976CB991FDF}" srcOrd="10" destOrd="0" presId="urn:microsoft.com/office/officeart/2005/8/layout/vList2"/>
    <dgm:cxn modelId="{4EC1BC5E-6B0F-D347-ACE9-1C301C7DA0B1}" type="presParOf" srcId="{0232920F-66C0-9F4A-BF3E-36725034792E}" destId="{D264C35C-E005-DE4B-A8E9-967312E1B7E4}" srcOrd="11" destOrd="0" presId="urn:microsoft.com/office/officeart/2005/8/layout/vList2"/>
    <dgm:cxn modelId="{57BFD9A7-F11C-944D-8899-AEB17EABDA25}" type="presParOf" srcId="{0232920F-66C0-9F4A-BF3E-36725034792E}" destId="{DBB99AF7-9BA9-494A-8804-F7CB9BBAA27D}" srcOrd="12" destOrd="0" presId="urn:microsoft.com/office/officeart/2005/8/layout/vList2"/>
    <dgm:cxn modelId="{C2A09A4F-481D-0648-AC82-653A5F8C66E6}" type="presParOf" srcId="{0232920F-66C0-9F4A-BF3E-36725034792E}" destId="{A7EA7BC5-30F7-3247-899E-563E740677F8}" srcOrd="13" destOrd="0" presId="urn:microsoft.com/office/officeart/2005/8/layout/vList2"/>
    <dgm:cxn modelId="{55C4EF20-4735-744F-A136-F91A8ECEF7F0}" type="presParOf" srcId="{0232920F-66C0-9F4A-BF3E-36725034792E}" destId="{D7227179-C15B-8E4E-A0DC-BB23B5F3C91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43ADAE-28BA-4F36-A23C-233920A8D4D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248D3A0-4B97-47E6-B2AF-9052C041C3B0}">
      <dgm:prSet/>
      <dgm:spPr/>
      <dgm:t>
        <a:bodyPr/>
        <a:lstStyle/>
        <a:p>
          <a:r>
            <a:rPr lang="en-US"/>
            <a:t>The person who applied for the restraint order or any person affected by the order may apply to discharge it</a:t>
          </a:r>
        </a:p>
      </dgm:t>
    </dgm:pt>
    <dgm:pt modelId="{9229FD3F-A5AF-493D-A661-2EFAB09F27AD}" type="parTrans" cxnId="{4067E2A7-2831-419F-AC5F-05E525F468C1}">
      <dgm:prSet/>
      <dgm:spPr/>
      <dgm:t>
        <a:bodyPr/>
        <a:lstStyle/>
        <a:p>
          <a:endParaRPr lang="en-US"/>
        </a:p>
      </dgm:t>
    </dgm:pt>
    <dgm:pt modelId="{282C29F8-18AE-4ED4-9348-49A2F67DB72B}" type="sibTrans" cxnId="{4067E2A7-2831-419F-AC5F-05E525F468C1}">
      <dgm:prSet/>
      <dgm:spPr/>
      <dgm:t>
        <a:bodyPr/>
        <a:lstStyle/>
        <a:p>
          <a:endParaRPr lang="en-US"/>
        </a:p>
      </dgm:t>
    </dgm:pt>
    <dgm:pt modelId="{AC9161D3-940A-4861-A4BF-85EBA92D52C3}">
      <dgm:prSet/>
      <dgm:spPr/>
      <dgm:t>
        <a:bodyPr/>
        <a:lstStyle/>
        <a:p>
          <a:r>
            <a:rPr lang="en-US"/>
            <a:t>Must discharge the order if, within a reasonable time, proceedings for the offence are not started or the anticipate application has not been made</a:t>
          </a:r>
        </a:p>
      </dgm:t>
    </dgm:pt>
    <dgm:pt modelId="{0F7FB5F6-2F6A-421F-BA73-62FD17672AB1}" type="parTrans" cxnId="{EBEECCA6-5EDD-4159-9F01-D157A121B3BC}">
      <dgm:prSet/>
      <dgm:spPr/>
      <dgm:t>
        <a:bodyPr/>
        <a:lstStyle/>
        <a:p>
          <a:endParaRPr lang="en-US"/>
        </a:p>
      </dgm:t>
    </dgm:pt>
    <dgm:pt modelId="{8472E63E-97E0-48FB-AB44-25DC3D136321}" type="sibTrans" cxnId="{EBEECCA6-5EDD-4159-9F01-D157A121B3BC}">
      <dgm:prSet/>
      <dgm:spPr/>
      <dgm:t>
        <a:bodyPr/>
        <a:lstStyle/>
        <a:p>
          <a:endParaRPr lang="en-US"/>
        </a:p>
      </dgm:t>
    </dgm:pt>
    <dgm:pt modelId="{15D659E4-0BB0-40CF-8005-6A8A9DF48C71}">
      <dgm:prSet/>
      <dgm:spPr/>
      <dgm:t>
        <a:bodyPr/>
        <a:lstStyle/>
        <a:p>
          <a:r>
            <a:rPr lang="en-US"/>
            <a:t>Must discharge the order upon conclusion of proceedings or the application</a:t>
          </a:r>
        </a:p>
      </dgm:t>
    </dgm:pt>
    <dgm:pt modelId="{76AB7377-736C-4D6A-B49A-507B1674634C}" type="parTrans" cxnId="{C2F1A3F7-9E1A-4958-825E-7E2A918E5D1D}">
      <dgm:prSet/>
      <dgm:spPr/>
      <dgm:t>
        <a:bodyPr/>
        <a:lstStyle/>
        <a:p>
          <a:endParaRPr lang="en-US"/>
        </a:p>
      </dgm:t>
    </dgm:pt>
    <dgm:pt modelId="{6F5A23CF-D47A-46B7-82ED-93D1478A07DA}" type="sibTrans" cxnId="{C2F1A3F7-9E1A-4958-825E-7E2A918E5D1D}">
      <dgm:prSet/>
      <dgm:spPr/>
      <dgm:t>
        <a:bodyPr/>
        <a:lstStyle/>
        <a:p>
          <a:endParaRPr lang="en-US"/>
        </a:p>
      </dgm:t>
    </dgm:pt>
    <dgm:pt modelId="{6F009A7B-0248-FE4F-A578-1496E83EE8E9}" type="pres">
      <dgm:prSet presAssocID="{DD43ADAE-28BA-4F36-A23C-233920A8D4DC}" presName="vert0" presStyleCnt="0">
        <dgm:presLayoutVars>
          <dgm:dir/>
          <dgm:animOne val="branch"/>
          <dgm:animLvl val="lvl"/>
        </dgm:presLayoutVars>
      </dgm:prSet>
      <dgm:spPr/>
    </dgm:pt>
    <dgm:pt modelId="{1F1A715B-9950-2444-951E-7671EC0328EA}" type="pres">
      <dgm:prSet presAssocID="{9248D3A0-4B97-47E6-B2AF-9052C041C3B0}" presName="thickLine" presStyleLbl="alignNode1" presStyleIdx="0" presStyleCnt="3"/>
      <dgm:spPr/>
    </dgm:pt>
    <dgm:pt modelId="{4F39BE2B-E6E6-E44A-AC34-514EAE070A9F}" type="pres">
      <dgm:prSet presAssocID="{9248D3A0-4B97-47E6-B2AF-9052C041C3B0}" presName="horz1" presStyleCnt="0"/>
      <dgm:spPr/>
    </dgm:pt>
    <dgm:pt modelId="{AF047817-FDF5-E448-8CE6-0DDC93199902}" type="pres">
      <dgm:prSet presAssocID="{9248D3A0-4B97-47E6-B2AF-9052C041C3B0}" presName="tx1" presStyleLbl="revTx" presStyleIdx="0" presStyleCnt="3"/>
      <dgm:spPr/>
    </dgm:pt>
    <dgm:pt modelId="{23A08B96-B85F-1244-9D5E-9D223CA78A1F}" type="pres">
      <dgm:prSet presAssocID="{9248D3A0-4B97-47E6-B2AF-9052C041C3B0}" presName="vert1" presStyleCnt="0"/>
      <dgm:spPr/>
    </dgm:pt>
    <dgm:pt modelId="{446313EE-6A55-BB43-9F22-56C69FC2B789}" type="pres">
      <dgm:prSet presAssocID="{AC9161D3-940A-4861-A4BF-85EBA92D52C3}" presName="thickLine" presStyleLbl="alignNode1" presStyleIdx="1" presStyleCnt="3"/>
      <dgm:spPr/>
    </dgm:pt>
    <dgm:pt modelId="{1251F34F-3BDD-164E-92D0-90A0FCA295DF}" type="pres">
      <dgm:prSet presAssocID="{AC9161D3-940A-4861-A4BF-85EBA92D52C3}" presName="horz1" presStyleCnt="0"/>
      <dgm:spPr/>
    </dgm:pt>
    <dgm:pt modelId="{65808706-880E-FC49-ABEB-C7EFDD0EE2F5}" type="pres">
      <dgm:prSet presAssocID="{AC9161D3-940A-4861-A4BF-85EBA92D52C3}" presName="tx1" presStyleLbl="revTx" presStyleIdx="1" presStyleCnt="3"/>
      <dgm:spPr/>
    </dgm:pt>
    <dgm:pt modelId="{5B832DFF-0F24-D449-8657-649C12125EBB}" type="pres">
      <dgm:prSet presAssocID="{AC9161D3-940A-4861-A4BF-85EBA92D52C3}" presName="vert1" presStyleCnt="0"/>
      <dgm:spPr/>
    </dgm:pt>
    <dgm:pt modelId="{9C43B34C-06BD-204F-9CC8-37E67F594A71}" type="pres">
      <dgm:prSet presAssocID="{15D659E4-0BB0-40CF-8005-6A8A9DF48C71}" presName="thickLine" presStyleLbl="alignNode1" presStyleIdx="2" presStyleCnt="3"/>
      <dgm:spPr/>
    </dgm:pt>
    <dgm:pt modelId="{2DDCD47C-2680-D043-B8BD-8907B27870C1}" type="pres">
      <dgm:prSet presAssocID="{15D659E4-0BB0-40CF-8005-6A8A9DF48C71}" presName="horz1" presStyleCnt="0"/>
      <dgm:spPr/>
    </dgm:pt>
    <dgm:pt modelId="{1FCC8C1B-505D-2744-83EA-04643F3E4E45}" type="pres">
      <dgm:prSet presAssocID="{15D659E4-0BB0-40CF-8005-6A8A9DF48C71}" presName="tx1" presStyleLbl="revTx" presStyleIdx="2" presStyleCnt="3"/>
      <dgm:spPr/>
    </dgm:pt>
    <dgm:pt modelId="{BF3EC488-BB25-D940-B7AE-617F5A0A87DF}" type="pres">
      <dgm:prSet presAssocID="{15D659E4-0BB0-40CF-8005-6A8A9DF48C71}" presName="vert1" presStyleCnt="0"/>
      <dgm:spPr/>
    </dgm:pt>
  </dgm:ptLst>
  <dgm:cxnLst>
    <dgm:cxn modelId="{B4A57614-2D1C-AA4B-B343-F92D2E1DF17E}" type="presOf" srcId="{9248D3A0-4B97-47E6-B2AF-9052C041C3B0}" destId="{AF047817-FDF5-E448-8CE6-0DDC93199902}" srcOrd="0" destOrd="0" presId="urn:microsoft.com/office/officeart/2008/layout/LinedList"/>
    <dgm:cxn modelId="{B4B1277C-DEE9-134D-9A94-51FE8D268336}" type="presOf" srcId="{15D659E4-0BB0-40CF-8005-6A8A9DF48C71}" destId="{1FCC8C1B-505D-2744-83EA-04643F3E4E45}" srcOrd="0" destOrd="0" presId="urn:microsoft.com/office/officeart/2008/layout/LinedList"/>
    <dgm:cxn modelId="{BE8F2F8F-33B9-544F-A4A8-436954CD5DA9}" type="presOf" srcId="{AC9161D3-940A-4861-A4BF-85EBA92D52C3}" destId="{65808706-880E-FC49-ABEB-C7EFDD0EE2F5}" srcOrd="0" destOrd="0" presId="urn:microsoft.com/office/officeart/2008/layout/LinedList"/>
    <dgm:cxn modelId="{EBEECCA6-5EDD-4159-9F01-D157A121B3BC}" srcId="{DD43ADAE-28BA-4F36-A23C-233920A8D4DC}" destId="{AC9161D3-940A-4861-A4BF-85EBA92D52C3}" srcOrd="1" destOrd="0" parTransId="{0F7FB5F6-2F6A-421F-BA73-62FD17672AB1}" sibTransId="{8472E63E-97E0-48FB-AB44-25DC3D136321}"/>
    <dgm:cxn modelId="{4067E2A7-2831-419F-AC5F-05E525F468C1}" srcId="{DD43ADAE-28BA-4F36-A23C-233920A8D4DC}" destId="{9248D3A0-4B97-47E6-B2AF-9052C041C3B0}" srcOrd="0" destOrd="0" parTransId="{9229FD3F-A5AF-493D-A661-2EFAB09F27AD}" sibTransId="{282C29F8-18AE-4ED4-9348-49A2F67DB72B}"/>
    <dgm:cxn modelId="{C2F1A3F7-9E1A-4958-825E-7E2A918E5D1D}" srcId="{DD43ADAE-28BA-4F36-A23C-233920A8D4DC}" destId="{15D659E4-0BB0-40CF-8005-6A8A9DF48C71}" srcOrd="2" destOrd="0" parTransId="{76AB7377-736C-4D6A-B49A-507B1674634C}" sibTransId="{6F5A23CF-D47A-46B7-82ED-93D1478A07DA}"/>
    <dgm:cxn modelId="{3C4784FB-0B09-1640-98FB-134AEC2809C9}" type="presOf" srcId="{DD43ADAE-28BA-4F36-A23C-233920A8D4DC}" destId="{6F009A7B-0248-FE4F-A578-1496E83EE8E9}" srcOrd="0" destOrd="0" presId="urn:microsoft.com/office/officeart/2008/layout/LinedList"/>
    <dgm:cxn modelId="{374A2E53-151C-BB40-8B7B-28D8D0577D12}" type="presParOf" srcId="{6F009A7B-0248-FE4F-A578-1496E83EE8E9}" destId="{1F1A715B-9950-2444-951E-7671EC0328EA}" srcOrd="0" destOrd="0" presId="urn:microsoft.com/office/officeart/2008/layout/LinedList"/>
    <dgm:cxn modelId="{FAD3008A-1EE0-3942-AC39-B11A2E258284}" type="presParOf" srcId="{6F009A7B-0248-FE4F-A578-1496E83EE8E9}" destId="{4F39BE2B-E6E6-E44A-AC34-514EAE070A9F}" srcOrd="1" destOrd="0" presId="urn:microsoft.com/office/officeart/2008/layout/LinedList"/>
    <dgm:cxn modelId="{B1B8B71D-137D-DC48-BE1E-670781E49C3E}" type="presParOf" srcId="{4F39BE2B-E6E6-E44A-AC34-514EAE070A9F}" destId="{AF047817-FDF5-E448-8CE6-0DDC93199902}" srcOrd="0" destOrd="0" presId="urn:microsoft.com/office/officeart/2008/layout/LinedList"/>
    <dgm:cxn modelId="{88AE4730-61FE-544C-B44E-E2455E4E1AE7}" type="presParOf" srcId="{4F39BE2B-E6E6-E44A-AC34-514EAE070A9F}" destId="{23A08B96-B85F-1244-9D5E-9D223CA78A1F}" srcOrd="1" destOrd="0" presId="urn:microsoft.com/office/officeart/2008/layout/LinedList"/>
    <dgm:cxn modelId="{1F727C47-2C88-164C-9D2B-0FD91D62E1F4}" type="presParOf" srcId="{6F009A7B-0248-FE4F-A578-1496E83EE8E9}" destId="{446313EE-6A55-BB43-9F22-56C69FC2B789}" srcOrd="2" destOrd="0" presId="urn:microsoft.com/office/officeart/2008/layout/LinedList"/>
    <dgm:cxn modelId="{DD616595-1F92-2C44-B534-8C1F2DA37592}" type="presParOf" srcId="{6F009A7B-0248-FE4F-A578-1496E83EE8E9}" destId="{1251F34F-3BDD-164E-92D0-90A0FCA295DF}" srcOrd="3" destOrd="0" presId="urn:microsoft.com/office/officeart/2008/layout/LinedList"/>
    <dgm:cxn modelId="{4939BE79-95DF-0841-80E1-6746B61E2CE5}" type="presParOf" srcId="{1251F34F-3BDD-164E-92D0-90A0FCA295DF}" destId="{65808706-880E-FC49-ABEB-C7EFDD0EE2F5}" srcOrd="0" destOrd="0" presId="urn:microsoft.com/office/officeart/2008/layout/LinedList"/>
    <dgm:cxn modelId="{D78D1A78-8CA9-6540-AF28-1F6344E86424}" type="presParOf" srcId="{1251F34F-3BDD-164E-92D0-90A0FCA295DF}" destId="{5B832DFF-0F24-D449-8657-649C12125EBB}" srcOrd="1" destOrd="0" presId="urn:microsoft.com/office/officeart/2008/layout/LinedList"/>
    <dgm:cxn modelId="{251BFBA5-4FB3-FE48-97B0-D6D54B81C374}" type="presParOf" srcId="{6F009A7B-0248-FE4F-A578-1496E83EE8E9}" destId="{9C43B34C-06BD-204F-9CC8-37E67F594A71}" srcOrd="4" destOrd="0" presId="urn:microsoft.com/office/officeart/2008/layout/LinedList"/>
    <dgm:cxn modelId="{657DC186-6629-344F-9EF6-53348B82C575}" type="presParOf" srcId="{6F009A7B-0248-FE4F-A578-1496E83EE8E9}" destId="{2DDCD47C-2680-D043-B8BD-8907B27870C1}" srcOrd="5" destOrd="0" presId="urn:microsoft.com/office/officeart/2008/layout/LinedList"/>
    <dgm:cxn modelId="{9E2C238D-6844-CA4A-A7F0-4D76782EDE30}" type="presParOf" srcId="{2DDCD47C-2680-D043-B8BD-8907B27870C1}" destId="{1FCC8C1B-505D-2744-83EA-04643F3E4E45}" srcOrd="0" destOrd="0" presId="urn:microsoft.com/office/officeart/2008/layout/LinedList"/>
    <dgm:cxn modelId="{D1BB0F4C-B014-0B4A-A655-7AE1FF51F84C}" type="presParOf" srcId="{2DDCD47C-2680-D043-B8BD-8907B27870C1}" destId="{BF3EC488-BB25-D940-B7AE-617F5A0A87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F67A1-44BF-DA44-A4EF-B80411607474}">
      <dsp:nvSpPr>
        <dsp:cNvPr id="0" name=""/>
        <dsp:cNvSpPr/>
      </dsp:nvSpPr>
      <dsp:spPr>
        <a:xfrm>
          <a:off x="0" y="0"/>
          <a:ext cx="61734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4E8B91-F1F4-7648-BD84-1569A1864BE2}">
      <dsp:nvSpPr>
        <dsp:cNvPr id="0" name=""/>
        <dsp:cNvSpPr/>
      </dsp:nvSpPr>
      <dsp:spPr>
        <a:xfrm>
          <a:off x="0" y="0"/>
          <a:ext cx="1234681" cy="584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1" kern="1200" dirty="0"/>
            <a:t>Luckhurst and Golding (intervenor) </a:t>
          </a:r>
          <a:r>
            <a:rPr lang="en-US" sz="1500" b="1" kern="1200" dirty="0"/>
            <a:t>[2020] EWCA Crim 1579</a:t>
          </a:r>
          <a:endParaRPr lang="en-US" sz="1500" kern="1200" dirty="0"/>
        </a:p>
      </dsp:txBody>
      <dsp:txXfrm>
        <a:off x="0" y="0"/>
        <a:ext cx="1234681" cy="5843468"/>
      </dsp:txXfrm>
    </dsp:sp>
    <dsp:sp modelId="{64DB91C7-3D65-7F4A-A361-BF8F846B355B}">
      <dsp:nvSpPr>
        <dsp:cNvPr id="0" name=""/>
        <dsp:cNvSpPr/>
      </dsp:nvSpPr>
      <dsp:spPr>
        <a:xfrm>
          <a:off x="1327282" y="91304"/>
          <a:ext cx="4846126" cy="1826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Real risk of injustice if D could reduce the value of his proceeds of crime by spending on ‘living expenses’ without some objective limit of reasonableness</a:t>
          </a:r>
        </a:p>
      </dsp:txBody>
      <dsp:txXfrm>
        <a:off x="1327282" y="91304"/>
        <a:ext cx="4846126" cy="1826084"/>
      </dsp:txXfrm>
    </dsp:sp>
    <dsp:sp modelId="{1199E8E9-BAA4-8C4F-AE29-738B7D146AE2}">
      <dsp:nvSpPr>
        <dsp:cNvPr id="0" name=""/>
        <dsp:cNvSpPr/>
      </dsp:nvSpPr>
      <dsp:spPr>
        <a:xfrm>
          <a:off x="1234681" y="1917388"/>
          <a:ext cx="493872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D0F3CE-A76F-764D-AD17-E8EBECFFCE81}">
      <dsp:nvSpPr>
        <dsp:cNvPr id="0" name=""/>
        <dsp:cNvSpPr/>
      </dsp:nvSpPr>
      <dsp:spPr>
        <a:xfrm>
          <a:off x="1327282" y="2008692"/>
          <a:ext cx="4846126" cy="1826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Value of realizable property should be maintained so that it is available to pay a confiscation order</a:t>
          </a:r>
        </a:p>
      </dsp:txBody>
      <dsp:txXfrm>
        <a:off x="1327282" y="2008692"/>
        <a:ext cx="4846126" cy="1826084"/>
      </dsp:txXfrm>
    </dsp:sp>
    <dsp:sp modelId="{18F5D57C-7171-3E40-936F-2264182CC1BE}">
      <dsp:nvSpPr>
        <dsp:cNvPr id="0" name=""/>
        <dsp:cNvSpPr/>
      </dsp:nvSpPr>
      <dsp:spPr>
        <a:xfrm>
          <a:off x="1234681" y="3834776"/>
          <a:ext cx="493872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B8DB0A-83FA-0946-B070-C3FA43746D22}">
      <dsp:nvSpPr>
        <dsp:cNvPr id="0" name=""/>
        <dsp:cNvSpPr/>
      </dsp:nvSpPr>
      <dsp:spPr>
        <a:xfrm>
          <a:off x="1327282" y="3926080"/>
          <a:ext cx="4846126" cy="1826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It would be contrary to the whole scheme and purposes of POCA if D acquired a lavish lifestyle through crime and was permitted to continue that lavish lifestyle while under investigation or awaiting conviction</a:t>
          </a:r>
        </a:p>
      </dsp:txBody>
      <dsp:txXfrm>
        <a:off x="1327282" y="3926080"/>
        <a:ext cx="4846126" cy="1826084"/>
      </dsp:txXfrm>
    </dsp:sp>
    <dsp:sp modelId="{A32A37BA-78EF-7147-A224-CC1589DBB738}">
      <dsp:nvSpPr>
        <dsp:cNvPr id="0" name=""/>
        <dsp:cNvSpPr/>
      </dsp:nvSpPr>
      <dsp:spPr>
        <a:xfrm>
          <a:off x="1234681" y="5752164"/>
          <a:ext cx="493872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A983C-1588-D14B-AED5-CD0D1A7E5B81}">
      <dsp:nvSpPr>
        <dsp:cNvPr id="0" name=""/>
        <dsp:cNvSpPr/>
      </dsp:nvSpPr>
      <dsp:spPr>
        <a:xfrm>
          <a:off x="0" y="60286"/>
          <a:ext cx="10515600" cy="5615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Necessary or desirable to improve or maintain value of assets</a:t>
          </a:r>
        </a:p>
      </dsp:txBody>
      <dsp:txXfrm>
        <a:off x="27415" y="87701"/>
        <a:ext cx="10460770" cy="506769"/>
      </dsp:txXfrm>
    </dsp:sp>
    <dsp:sp modelId="{62085B42-1E0A-2240-89BA-C01E6E43E5C5}">
      <dsp:nvSpPr>
        <dsp:cNvPr id="0" name=""/>
        <dsp:cNvSpPr/>
      </dsp:nvSpPr>
      <dsp:spPr>
        <a:xfrm>
          <a:off x="0" y="691006"/>
          <a:ext cx="10515600" cy="561599"/>
        </a:xfrm>
        <a:prstGeom prst="roundRect">
          <a:avLst/>
        </a:prstGeom>
        <a:solidFill>
          <a:schemeClr val="accent2">
            <a:hueOff val="-217909"/>
            <a:satOff val="-60"/>
            <a:lumOff val="10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Diminish the restrained assets below likely level of confiscation order</a:t>
          </a:r>
        </a:p>
      </dsp:txBody>
      <dsp:txXfrm>
        <a:off x="27415" y="718421"/>
        <a:ext cx="10460770" cy="506769"/>
      </dsp:txXfrm>
    </dsp:sp>
    <dsp:sp modelId="{1D43320C-6F09-A04F-B593-4CFEC4F784A1}">
      <dsp:nvSpPr>
        <dsp:cNvPr id="0" name=""/>
        <dsp:cNvSpPr/>
      </dsp:nvSpPr>
      <dsp:spPr>
        <a:xfrm>
          <a:off x="0" y="1321726"/>
          <a:ext cx="10515600" cy="561599"/>
        </a:xfrm>
        <a:prstGeom prst="roundRect">
          <a:avLst/>
        </a:prstGeom>
        <a:solidFill>
          <a:schemeClr val="accent2">
            <a:hueOff val="-435818"/>
            <a:satOff val="-119"/>
            <a:lumOff val="20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Standard of living enjoyed by D before restraint order</a:t>
          </a:r>
        </a:p>
      </dsp:txBody>
      <dsp:txXfrm>
        <a:off x="27415" y="1349141"/>
        <a:ext cx="10460770" cy="506769"/>
      </dsp:txXfrm>
    </dsp:sp>
    <dsp:sp modelId="{615F59FC-8361-7742-8424-9ADD3F60CD38}">
      <dsp:nvSpPr>
        <dsp:cNvPr id="0" name=""/>
        <dsp:cNvSpPr/>
      </dsp:nvSpPr>
      <dsp:spPr>
        <a:xfrm>
          <a:off x="0" y="1952446"/>
          <a:ext cx="10515600" cy="561599"/>
        </a:xfrm>
        <a:prstGeom prst="roundRect">
          <a:avLst/>
        </a:prstGeom>
        <a:solidFill>
          <a:schemeClr val="accent2">
            <a:hueOff val="-653727"/>
            <a:satOff val="-179"/>
            <a:lumOff val="30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Means</a:t>
          </a:r>
        </a:p>
      </dsp:txBody>
      <dsp:txXfrm>
        <a:off x="27415" y="1979861"/>
        <a:ext cx="10460770" cy="506769"/>
      </dsp:txXfrm>
    </dsp:sp>
    <dsp:sp modelId="{04F2FAE4-3AEA-C641-8B30-731A21D77DEA}">
      <dsp:nvSpPr>
        <dsp:cNvPr id="0" name=""/>
        <dsp:cNvSpPr/>
      </dsp:nvSpPr>
      <dsp:spPr>
        <a:xfrm>
          <a:off x="0" y="2583166"/>
          <a:ext cx="10515600" cy="561599"/>
        </a:xfrm>
        <a:prstGeom prst="roundRect">
          <a:avLst/>
        </a:prstGeom>
        <a:solidFill>
          <a:schemeClr val="accent2">
            <a:hueOff val="-871637"/>
            <a:satOff val="-239"/>
            <a:lumOff val="40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Duration of order</a:t>
          </a:r>
        </a:p>
      </dsp:txBody>
      <dsp:txXfrm>
        <a:off x="27415" y="2610581"/>
        <a:ext cx="10460770" cy="506769"/>
      </dsp:txXfrm>
    </dsp:sp>
    <dsp:sp modelId="{3C79B6D1-67B5-EE41-B1D2-8976CB991FDF}">
      <dsp:nvSpPr>
        <dsp:cNvPr id="0" name=""/>
        <dsp:cNvSpPr/>
      </dsp:nvSpPr>
      <dsp:spPr>
        <a:xfrm>
          <a:off x="0" y="3213886"/>
          <a:ext cx="10515600" cy="561599"/>
        </a:xfrm>
        <a:prstGeom prst="roundRect">
          <a:avLst/>
        </a:prstGeom>
        <a:solidFill>
          <a:schemeClr val="accent2">
            <a:hueOff val="-1089546"/>
            <a:satOff val="-299"/>
            <a:lumOff val="50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Prima facie case that the existing standard of living was the result of crime</a:t>
          </a:r>
        </a:p>
      </dsp:txBody>
      <dsp:txXfrm>
        <a:off x="27415" y="3241301"/>
        <a:ext cx="10460770" cy="506769"/>
      </dsp:txXfrm>
    </dsp:sp>
    <dsp:sp modelId="{DBB99AF7-9BA9-494A-8804-F7CB9BBAA27D}">
      <dsp:nvSpPr>
        <dsp:cNvPr id="0" name=""/>
        <dsp:cNvSpPr/>
      </dsp:nvSpPr>
      <dsp:spPr>
        <a:xfrm>
          <a:off x="0" y="3844606"/>
          <a:ext cx="10515600" cy="561599"/>
        </a:xfrm>
        <a:prstGeom prst="roundRect">
          <a:avLst/>
        </a:prstGeom>
        <a:solidFill>
          <a:schemeClr val="accent2">
            <a:hueOff val="-1307455"/>
            <a:satOff val="-358"/>
            <a:lumOff val="60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Amount of expenditure sought</a:t>
          </a:r>
        </a:p>
      </dsp:txBody>
      <dsp:txXfrm>
        <a:off x="27415" y="3872021"/>
        <a:ext cx="10460770" cy="506769"/>
      </dsp:txXfrm>
    </dsp:sp>
    <dsp:sp modelId="{D7227179-C15B-8E4E-A0DC-BB23B5F3C919}">
      <dsp:nvSpPr>
        <dsp:cNvPr id="0" name=""/>
        <dsp:cNvSpPr/>
      </dsp:nvSpPr>
      <dsp:spPr>
        <a:xfrm>
          <a:off x="0" y="4475326"/>
          <a:ext cx="10515600" cy="561599"/>
        </a:xfrm>
        <a:prstGeom prst="roundRect">
          <a:avLst/>
        </a:prstGeom>
        <a:solidFill>
          <a:schemeClr val="accent2">
            <a:hueOff val="-1525364"/>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Other unrestrained assets available</a:t>
          </a:r>
        </a:p>
      </dsp:txBody>
      <dsp:txXfrm>
        <a:off x="27415" y="4502741"/>
        <a:ext cx="10460770" cy="5067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A715B-9950-2444-951E-7671EC0328EA}">
      <dsp:nvSpPr>
        <dsp:cNvPr id="0" name=""/>
        <dsp:cNvSpPr/>
      </dsp:nvSpPr>
      <dsp:spPr>
        <a:xfrm>
          <a:off x="0" y="2853"/>
          <a:ext cx="61734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047817-FDF5-E448-8CE6-0DDC93199902}">
      <dsp:nvSpPr>
        <dsp:cNvPr id="0" name=""/>
        <dsp:cNvSpPr/>
      </dsp:nvSpPr>
      <dsp:spPr>
        <a:xfrm>
          <a:off x="0" y="2853"/>
          <a:ext cx="6173409" cy="19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The person who applied for the restraint order or any person affected by the order may apply to discharge it</a:t>
          </a:r>
        </a:p>
      </dsp:txBody>
      <dsp:txXfrm>
        <a:off x="0" y="2853"/>
        <a:ext cx="6173409" cy="1945920"/>
      </dsp:txXfrm>
    </dsp:sp>
    <dsp:sp modelId="{446313EE-6A55-BB43-9F22-56C69FC2B789}">
      <dsp:nvSpPr>
        <dsp:cNvPr id="0" name=""/>
        <dsp:cNvSpPr/>
      </dsp:nvSpPr>
      <dsp:spPr>
        <a:xfrm>
          <a:off x="0" y="1948774"/>
          <a:ext cx="6173409" cy="0"/>
        </a:xfrm>
        <a:prstGeom prst="line">
          <a:avLst/>
        </a:prstGeom>
        <a:solidFill>
          <a:schemeClr val="accent2">
            <a:hueOff val="-762682"/>
            <a:satOff val="-209"/>
            <a:lumOff val="3529"/>
            <a:alphaOff val="0"/>
          </a:schemeClr>
        </a:solidFill>
        <a:ln w="12700" cap="flat" cmpd="sng" algn="ctr">
          <a:solidFill>
            <a:schemeClr val="accent2">
              <a:hueOff val="-762682"/>
              <a:satOff val="-209"/>
              <a:lumOff val="35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808706-880E-FC49-ABEB-C7EFDD0EE2F5}">
      <dsp:nvSpPr>
        <dsp:cNvPr id="0" name=""/>
        <dsp:cNvSpPr/>
      </dsp:nvSpPr>
      <dsp:spPr>
        <a:xfrm>
          <a:off x="0" y="1948774"/>
          <a:ext cx="6173409" cy="19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Must discharge the order if, within a reasonable time, proceedings for the offence are not started or the anticipate application has not been made</a:t>
          </a:r>
        </a:p>
      </dsp:txBody>
      <dsp:txXfrm>
        <a:off x="0" y="1948774"/>
        <a:ext cx="6173409" cy="1945920"/>
      </dsp:txXfrm>
    </dsp:sp>
    <dsp:sp modelId="{9C43B34C-06BD-204F-9CC8-37E67F594A71}">
      <dsp:nvSpPr>
        <dsp:cNvPr id="0" name=""/>
        <dsp:cNvSpPr/>
      </dsp:nvSpPr>
      <dsp:spPr>
        <a:xfrm>
          <a:off x="0" y="3894694"/>
          <a:ext cx="6173409" cy="0"/>
        </a:xfrm>
        <a:prstGeom prst="line">
          <a:avLst/>
        </a:prstGeom>
        <a:solidFill>
          <a:schemeClr val="accent2">
            <a:hueOff val="-1525364"/>
            <a:satOff val="-418"/>
            <a:lumOff val="7058"/>
            <a:alphaOff val="0"/>
          </a:schemeClr>
        </a:solidFill>
        <a:ln w="12700" cap="flat" cmpd="sng" algn="ctr">
          <a:solidFill>
            <a:schemeClr val="accent2">
              <a:hueOff val="-1525364"/>
              <a:satOff val="-418"/>
              <a:lumOff val="70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CC8C1B-505D-2744-83EA-04643F3E4E45}">
      <dsp:nvSpPr>
        <dsp:cNvPr id="0" name=""/>
        <dsp:cNvSpPr/>
      </dsp:nvSpPr>
      <dsp:spPr>
        <a:xfrm>
          <a:off x="0" y="3894694"/>
          <a:ext cx="6173409" cy="19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Must discharge the order upon conclusion of proceedings or the application</a:t>
          </a:r>
        </a:p>
      </dsp:txBody>
      <dsp:txXfrm>
        <a:off x="0" y="3894694"/>
        <a:ext cx="6173409" cy="194592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25373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6255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56824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5889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02110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26695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62867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75474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17415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97694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11/16/2021</a:t>
            </a:fld>
            <a:endParaRPr lang="en-US" dirty="0"/>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28357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dirty="0"/>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dirty="0"/>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dirty="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11/16/2021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85248470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Top Left">
            <a:extLst>
              <a:ext uri="{FF2B5EF4-FFF2-40B4-BE49-F238E27FC236}">
                <a16:creationId xmlns:a16="http://schemas.microsoft.com/office/drawing/2014/main" id="{7A93B028-F8F4-4F84-98D7-2779E4D8B9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4" name="Freeform: Shape 13">
              <a:extLst>
                <a:ext uri="{FF2B5EF4-FFF2-40B4-BE49-F238E27FC236}">
                  <a16:creationId xmlns:a16="http://schemas.microsoft.com/office/drawing/2014/main" id="{0C254636-BEEC-4E48-BF0C-D2C6BF583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Freeform: Shape 14">
              <a:extLst>
                <a:ext uri="{FF2B5EF4-FFF2-40B4-BE49-F238E27FC236}">
                  <a16:creationId xmlns:a16="http://schemas.microsoft.com/office/drawing/2014/main" id="{83AF5681-1B96-4C35-AB17-AB7793A4EF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16" name="Freeform: Shape 15">
              <a:extLst>
                <a:ext uri="{FF2B5EF4-FFF2-40B4-BE49-F238E27FC236}">
                  <a16:creationId xmlns:a16="http://schemas.microsoft.com/office/drawing/2014/main" id="{F1C65047-892E-46D5-9E82-93FB2E432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17" name="Freeform: Shape 16">
              <a:extLst>
                <a:ext uri="{FF2B5EF4-FFF2-40B4-BE49-F238E27FC236}">
                  <a16:creationId xmlns:a16="http://schemas.microsoft.com/office/drawing/2014/main" id="{4AD2952C-9885-4337-B770-851BDEB88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18" name="Freeform: Shape 17">
              <a:extLst>
                <a:ext uri="{FF2B5EF4-FFF2-40B4-BE49-F238E27FC236}">
                  <a16:creationId xmlns:a16="http://schemas.microsoft.com/office/drawing/2014/main" id="{2B07DD51-ACE9-4B98-AB77-D23DBEF484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19" name="Freeform: Shape 18">
              <a:extLst>
                <a:ext uri="{FF2B5EF4-FFF2-40B4-BE49-F238E27FC236}">
                  <a16:creationId xmlns:a16="http://schemas.microsoft.com/office/drawing/2014/main" id="{0F483983-8B4E-40F0-BF70-192D840B7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20" name="Freeform: Shape 19">
              <a:extLst>
                <a:ext uri="{FF2B5EF4-FFF2-40B4-BE49-F238E27FC236}">
                  <a16:creationId xmlns:a16="http://schemas.microsoft.com/office/drawing/2014/main" id="{F8853237-6306-4734-906A-E334FDEAA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0848C5D2-21E8-4E56-B25E-809869A75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9282A36-6CA7-2F43-ADB7-FC7A6A751E36}"/>
              </a:ext>
            </a:extLst>
          </p:cNvPr>
          <p:cNvSpPr>
            <a:spLocks noGrp="1"/>
          </p:cNvSpPr>
          <p:nvPr>
            <p:ph type="ctrTitle"/>
          </p:nvPr>
        </p:nvSpPr>
        <p:spPr>
          <a:xfrm>
            <a:off x="1005653" y="744909"/>
            <a:ext cx="5797883" cy="3155419"/>
          </a:xfrm>
        </p:spPr>
        <p:txBody>
          <a:bodyPr anchor="b">
            <a:normAutofit/>
          </a:bodyPr>
          <a:lstStyle/>
          <a:p>
            <a:pPr algn="l"/>
            <a:r>
              <a:rPr lang="en-US" sz="5400" dirty="0"/>
              <a:t>Criminal Law Update: POCA</a:t>
            </a:r>
          </a:p>
        </p:txBody>
      </p:sp>
      <p:sp>
        <p:nvSpPr>
          <p:cNvPr id="3" name="Subtitle 2">
            <a:extLst>
              <a:ext uri="{FF2B5EF4-FFF2-40B4-BE49-F238E27FC236}">
                <a16:creationId xmlns:a16="http://schemas.microsoft.com/office/drawing/2014/main" id="{5C9B2965-E350-EC4C-ADA2-D6C7297B0178}"/>
              </a:ext>
            </a:extLst>
          </p:cNvPr>
          <p:cNvSpPr>
            <a:spLocks noGrp="1"/>
          </p:cNvSpPr>
          <p:nvPr>
            <p:ph type="subTitle" idx="1"/>
          </p:nvPr>
        </p:nvSpPr>
        <p:spPr>
          <a:xfrm>
            <a:off x="1012785" y="4074784"/>
            <a:ext cx="5797882" cy="2054306"/>
          </a:xfrm>
        </p:spPr>
        <p:txBody>
          <a:bodyPr anchor="t">
            <a:normAutofit/>
          </a:bodyPr>
          <a:lstStyle/>
          <a:p>
            <a:pPr algn="l"/>
            <a:r>
              <a:rPr lang="en-US" sz="2200" dirty="0"/>
              <a:t>Ilana Davis</a:t>
            </a:r>
          </a:p>
          <a:p>
            <a:pPr algn="l"/>
            <a:r>
              <a:rPr lang="en-US" sz="2200" dirty="0"/>
              <a:t>Criminal Barrister, Citadel Chambers</a:t>
            </a:r>
          </a:p>
          <a:p>
            <a:pPr algn="l"/>
            <a:r>
              <a:rPr lang="en-US" sz="2200" dirty="0"/>
              <a:t>18.11.21</a:t>
            </a:r>
          </a:p>
        </p:txBody>
      </p:sp>
      <p:pic>
        <p:nvPicPr>
          <p:cNvPr id="4" name="Picture 3" descr="Ink fingerprint on paper">
            <a:extLst>
              <a:ext uri="{FF2B5EF4-FFF2-40B4-BE49-F238E27FC236}">
                <a16:creationId xmlns:a16="http://schemas.microsoft.com/office/drawing/2014/main" id="{3A427325-604E-4887-AFED-1287781DD840}"/>
              </a:ext>
            </a:extLst>
          </p:cNvPr>
          <p:cNvPicPr>
            <a:picLocks noChangeAspect="1"/>
          </p:cNvPicPr>
          <p:nvPr/>
        </p:nvPicPr>
        <p:blipFill rotWithShape="1">
          <a:blip r:embed="rId2"/>
          <a:srcRect l="9564" r="41737" b="-1"/>
          <a:stretch/>
        </p:blipFill>
        <p:spPr>
          <a:xfrm>
            <a:off x="7188594" y="10"/>
            <a:ext cx="5003406" cy="6857990"/>
          </a:xfrm>
          <a:prstGeom prst="rect">
            <a:avLst/>
          </a:prstGeom>
        </p:spPr>
      </p:pic>
      <p:grpSp>
        <p:nvGrpSpPr>
          <p:cNvPr id="23" name="Cross">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29158" y="3369564"/>
            <a:ext cx="118872" cy="118872"/>
            <a:chOff x="1175347" y="3733800"/>
            <a:chExt cx="118872" cy="118872"/>
          </a:xfrm>
        </p:grpSpPr>
        <p:cxnSp>
          <p:nvCxnSpPr>
            <p:cNvPr id="24" name="Straight Connector 23">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5" name="Straight Connector 24">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7" name="Bottom Right">
            <a:extLst>
              <a:ext uri="{FF2B5EF4-FFF2-40B4-BE49-F238E27FC236}">
                <a16:creationId xmlns:a16="http://schemas.microsoft.com/office/drawing/2014/main" id="{F7513226-C6E6-4885-A42A-D6411FF01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8" name="Graphic 157">
              <a:extLst>
                <a:ext uri="{FF2B5EF4-FFF2-40B4-BE49-F238E27FC236}">
                  <a16:creationId xmlns:a16="http://schemas.microsoft.com/office/drawing/2014/main" id="{9BC07C6F-FF27-4C7D-BF5D-4B4B8880B80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0" name="Freeform: Shape 29">
                <a:extLst>
                  <a:ext uri="{FF2B5EF4-FFF2-40B4-BE49-F238E27FC236}">
                    <a16:creationId xmlns:a16="http://schemas.microsoft.com/office/drawing/2014/main" id="{3B062B0F-BCEB-436F-AB59-970CC5EEE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1" name="Freeform: Shape 30">
                <a:extLst>
                  <a:ext uri="{FF2B5EF4-FFF2-40B4-BE49-F238E27FC236}">
                    <a16:creationId xmlns:a16="http://schemas.microsoft.com/office/drawing/2014/main" id="{A2CDB5C4-8E76-40DC-A3EA-AF3D5066EA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2" name="Freeform: Shape 31">
                <a:extLst>
                  <a:ext uri="{FF2B5EF4-FFF2-40B4-BE49-F238E27FC236}">
                    <a16:creationId xmlns:a16="http://schemas.microsoft.com/office/drawing/2014/main" id="{5188252B-68F7-4FD1-98ED-39451A985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3" name="Freeform: Shape 32">
                <a:extLst>
                  <a:ext uri="{FF2B5EF4-FFF2-40B4-BE49-F238E27FC236}">
                    <a16:creationId xmlns:a16="http://schemas.microsoft.com/office/drawing/2014/main" id="{643015DC-C4C8-408D-91FE-CB5223319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4" name="Freeform: Shape 33">
                <a:extLst>
                  <a:ext uri="{FF2B5EF4-FFF2-40B4-BE49-F238E27FC236}">
                    <a16:creationId xmlns:a16="http://schemas.microsoft.com/office/drawing/2014/main" id="{9E420DB7-0D88-4E37-B948-6FB4A8AD8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5" name="Freeform: Shape 34">
                <a:extLst>
                  <a:ext uri="{FF2B5EF4-FFF2-40B4-BE49-F238E27FC236}">
                    <a16:creationId xmlns:a16="http://schemas.microsoft.com/office/drawing/2014/main" id="{08BA96C9-4B69-43D0-A129-4C2DF657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6" name="Freeform: Shape 35">
                <a:extLst>
                  <a:ext uri="{FF2B5EF4-FFF2-40B4-BE49-F238E27FC236}">
                    <a16:creationId xmlns:a16="http://schemas.microsoft.com/office/drawing/2014/main" id="{AB9C0CB4-8BF5-4813-A26B-7B3C36368E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29" name="Freeform: Shape 28">
              <a:extLst>
                <a:ext uri="{FF2B5EF4-FFF2-40B4-BE49-F238E27FC236}">
                  <a16:creationId xmlns:a16="http://schemas.microsoft.com/office/drawing/2014/main" id="{A1A6261E-C71C-43D5-8164-2B8BB8DFA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379761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FE4B-308A-7840-8F84-5B3AA26549E7}"/>
              </a:ext>
            </a:extLst>
          </p:cNvPr>
          <p:cNvSpPr>
            <a:spLocks noGrp="1"/>
          </p:cNvSpPr>
          <p:nvPr>
            <p:ph type="title"/>
          </p:nvPr>
        </p:nvSpPr>
        <p:spPr/>
        <p:txBody>
          <a:bodyPr/>
          <a:lstStyle/>
          <a:p>
            <a:pPr algn="ctr"/>
            <a:r>
              <a:rPr lang="en-US" dirty="0"/>
              <a:t>POCA Timetable</a:t>
            </a:r>
          </a:p>
        </p:txBody>
      </p:sp>
      <p:graphicFrame>
        <p:nvGraphicFramePr>
          <p:cNvPr id="5" name="Table 5">
            <a:extLst>
              <a:ext uri="{FF2B5EF4-FFF2-40B4-BE49-F238E27FC236}">
                <a16:creationId xmlns:a16="http://schemas.microsoft.com/office/drawing/2014/main" id="{0D16B330-80F1-8845-9025-0B428F75DB8C}"/>
              </a:ext>
            </a:extLst>
          </p:cNvPr>
          <p:cNvGraphicFramePr>
            <a:graphicFrameLocks noGrp="1"/>
          </p:cNvGraphicFramePr>
          <p:nvPr>
            <p:extLst>
              <p:ext uri="{D42A27DB-BD31-4B8C-83A1-F6EECF244321}">
                <p14:modId xmlns:p14="http://schemas.microsoft.com/office/powerpoint/2010/main" val="1028529778"/>
              </p:ext>
            </p:extLst>
          </p:nvPr>
        </p:nvGraphicFramePr>
        <p:xfrm>
          <a:off x="1848293" y="1690688"/>
          <a:ext cx="8495413" cy="4231645"/>
        </p:xfrm>
        <a:graphic>
          <a:graphicData uri="http://schemas.openxmlformats.org/drawingml/2006/table">
            <a:tbl>
              <a:tblPr firstRow="1" bandRow="1">
                <a:tableStyleId>{21E4AEA4-8DFA-4A89-87EB-49C32662AFE0}</a:tableStyleId>
              </a:tblPr>
              <a:tblGrid>
                <a:gridCol w="1954686">
                  <a:extLst>
                    <a:ext uri="{9D8B030D-6E8A-4147-A177-3AD203B41FA5}">
                      <a16:colId xmlns:a16="http://schemas.microsoft.com/office/drawing/2014/main" val="904158973"/>
                    </a:ext>
                  </a:extLst>
                </a:gridCol>
                <a:gridCol w="6540727">
                  <a:extLst>
                    <a:ext uri="{9D8B030D-6E8A-4147-A177-3AD203B41FA5}">
                      <a16:colId xmlns:a16="http://schemas.microsoft.com/office/drawing/2014/main" val="1816462977"/>
                    </a:ext>
                  </a:extLst>
                </a:gridCol>
              </a:tblGrid>
              <a:tr h="474516">
                <a:tc>
                  <a:txBody>
                    <a:bodyPr/>
                    <a:lstStyle/>
                    <a:p>
                      <a:r>
                        <a:rPr lang="en-US" dirty="0"/>
                        <a:t>Stage</a:t>
                      </a:r>
                    </a:p>
                  </a:txBody>
                  <a:tcPr/>
                </a:tc>
                <a:tc>
                  <a:txBody>
                    <a:bodyPr/>
                    <a:lstStyle/>
                    <a:p>
                      <a:r>
                        <a:rPr lang="en-US" dirty="0"/>
                        <a:t>Description</a:t>
                      </a:r>
                    </a:p>
                  </a:txBody>
                  <a:tcPr/>
                </a:tc>
                <a:extLst>
                  <a:ext uri="{0D108BD9-81ED-4DB2-BD59-A6C34878D82A}">
                    <a16:rowId xmlns:a16="http://schemas.microsoft.com/office/drawing/2014/main" val="3531419166"/>
                  </a:ext>
                </a:extLst>
              </a:tr>
              <a:tr h="474516">
                <a:tc>
                  <a:txBody>
                    <a:bodyPr/>
                    <a:lstStyle/>
                    <a:p>
                      <a:r>
                        <a:rPr lang="en-US" dirty="0"/>
                        <a:t>s18 statement</a:t>
                      </a:r>
                    </a:p>
                  </a:txBody>
                  <a:tcPr/>
                </a:tc>
                <a:tc>
                  <a:txBody>
                    <a:bodyPr/>
                    <a:lstStyle/>
                    <a:p>
                      <a:r>
                        <a:rPr lang="en-US" dirty="0"/>
                        <a:t>D lists all assets, liabilities and income</a:t>
                      </a:r>
                    </a:p>
                  </a:txBody>
                  <a:tcPr/>
                </a:tc>
                <a:extLst>
                  <a:ext uri="{0D108BD9-81ED-4DB2-BD59-A6C34878D82A}">
                    <a16:rowId xmlns:a16="http://schemas.microsoft.com/office/drawing/2014/main" val="407369472"/>
                  </a:ext>
                </a:extLst>
              </a:tr>
              <a:tr h="819028">
                <a:tc>
                  <a:txBody>
                    <a:bodyPr/>
                    <a:lstStyle/>
                    <a:p>
                      <a:r>
                        <a:rPr lang="en-US" dirty="0"/>
                        <a:t>s16 statement</a:t>
                      </a:r>
                    </a:p>
                  </a:txBody>
                  <a:tcPr/>
                </a:tc>
                <a:tc>
                  <a:txBody>
                    <a:bodyPr/>
                    <a:lstStyle/>
                    <a:p>
                      <a:r>
                        <a:rPr lang="en-US" dirty="0"/>
                        <a:t>Prosecution set out their case in terms of the benefit figure and available amount</a:t>
                      </a:r>
                    </a:p>
                  </a:txBody>
                  <a:tcPr/>
                </a:tc>
                <a:extLst>
                  <a:ext uri="{0D108BD9-81ED-4DB2-BD59-A6C34878D82A}">
                    <a16:rowId xmlns:a16="http://schemas.microsoft.com/office/drawing/2014/main" val="119510624"/>
                  </a:ext>
                </a:extLst>
              </a:tr>
              <a:tr h="819028">
                <a:tc>
                  <a:txBody>
                    <a:bodyPr/>
                    <a:lstStyle/>
                    <a:p>
                      <a:r>
                        <a:rPr lang="en-US" dirty="0"/>
                        <a:t>s17 statement</a:t>
                      </a:r>
                    </a:p>
                  </a:txBody>
                  <a:tcPr/>
                </a:tc>
                <a:tc>
                  <a:txBody>
                    <a:bodyPr/>
                    <a:lstStyle/>
                    <a:p>
                      <a:r>
                        <a:rPr lang="en-US" dirty="0"/>
                        <a:t>D response to prosecution’s case, what they accept, dispute and evidence in support</a:t>
                      </a:r>
                    </a:p>
                  </a:txBody>
                  <a:tcPr/>
                </a:tc>
                <a:extLst>
                  <a:ext uri="{0D108BD9-81ED-4DB2-BD59-A6C34878D82A}">
                    <a16:rowId xmlns:a16="http://schemas.microsoft.com/office/drawing/2014/main" val="2609178930"/>
                  </a:ext>
                </a:extLst>
              </a:tr>
              <a:tr h="474516">
                <a:tc>
                  <a:txBody>
                    <a:bodyPr/>
                    <a:lstStyle/>
                    <a:p>
                      <a:r>
                        <a:rPr lang="en-US" dirty="0"/>
                        <a:t>Mention</a:t>
                      </a:r>
                    </a:p>
                  </a:txBody>
                  <a:tcPr/>
                </a:tc>
                <a:tc>
                  <a:txBody>
                    <a:bodyPr/>
                    <a:lstStyle/>
                    <a:p>
                      <a:r>
                        <a:rPr lang="en-US" dirty="0"/>
                        <a:t>Parties negotiate to agree a confiscation order</a:t>
                      </a:r>
                    </a:p>
                  </a:txBody>
                  <a:tcPr/>
                </a:tc>
                <a:extLst>
                  <a:ext uri="{0D108BD9-81ED-4DB2-BD59-A6C34878D82A}">
                    <a16:rowId xmlns:a16="http://schemas.microsoft.com/office/drawing/2014/main" val="3360142299"/>
                  </a:ext>
                </a:extLst>
              </a:tr>
              <a:tr h="1170041">
                <a:tc>
                  <a:txBody>
                    <a:bodyPr/>
                    <a:lstStyle/>
                    <a:p>
                      <a:r>
                        <a:rPr lang="en-US" dirty="0"/>
                        <a:t>Final Hearing</a:t>
                      </a:r>
                    </a:p>
                  </a:txBody>
                  <a:tcPr/>
                </a:tc>
                <a:tc>
                  <a:txBody>
                    <a:bodyPr/>
                    <a:lstStyle/>
                    <a:p>
                      <a:r>
                        <a:rPr lang="en-US" dirty="0"/>
                        <a:t>If parties cannot agree, a hearing is listed for a judge to hear evidence from both parties and decide the benefit and available amount</a:t>
                      </a:r>
                    </a:p>
                  </a:txBody>
                  <a:tcPr/>
                </a:tc>
                <a:extLst>
                  <a:ext uri="{0D108BD9-81ED-4DB2-BD59-A6C34878D82A}">
                    <a16:rowId xmlns:a16="http://schemas.microsoft.com/office/drawing/2014/main" val="2951096606"/>
                  </a:ext>
                </a:extLst>
              </a:tr>
            </a:tbl>
          </a:graphicData>
        </a:graphic>
      </p:graphicFrame>
    </p:spTree>
    <p:extLst>
      <p:ext uri="{BB962C8B-B14F-4D97-AF65-F5344CB8AC3E}">
        <p14:creationId xmlns:p14="http://schemas.microsoft.com/office/powerpoint/2010/main" val="3770755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D3AD-7B4A-EC4E-A79C-04DF3528B45E}"/>
              </a:ext>
            </a:extLst>
          </p:cNvPr>
          <p:cNvSpPr>
            <a:spLocks noGrp="1"/>
          </p:cNvSpPr>
          <p:nvPr>
            <p:ph type="ctrTitle"/>
          </p:nvPr>
        </p:nvSpPr>
        <p:spPr/>
        <p:txBody>
          <a:bodyPr/>
          <a:lstStyle/>
          <a:p>
            <a:r>
              <a:rPr lang="en-US"/>
              <a:t>Benefit figure</a:t>
            </a:r>
            <a:endParaRPr lang="en-US" dirty="0"/>
          </a:p>
        </p:txBody>
      </p:sp>
      <p:sp>
        <p:nvSpPr>
          <p:cNvPr id="4" name="Subtitle 3">
            <a:extLst>
              <a:ext uri="{FF2B5EF4-FFF2-40B4-BE49-F238E27FC236}">
                <a16:creationId xmlns:a16="http://schemas.microsoft.com/office/drawing/2014/main" id="{625718E2-6E18-6D4D-86A9-38F5F88A41DA}"/>
              </a:ext>
            </a:extLst>
          </p:cNvPr>
          <p:cNvSpPr>
            <a:spLocks noGrp="1"/>
          </p:cNvSpPr>
          <p:nvPr>
            <p:ph type="subTitle" idx="1"/>
          </p:nvPr>
        </p:nvSpPr>
        <p:spPr/>
        <p:txBody>
          <a:bodyPr/>
          <a:lstStyle/>
          <a:p>
            <a:r>
              <a:rPr lang="en-US" dirty="0"/>
              <a:t>D’s benefit from their crime</a:t>
            </a:r>
          </a:p>
        </p:txBody>
      </p:sp>
    </p:spTree>
    <p:extLst>
      <p:ext uri="{BB962C8B-B14F-4D97-AF65-F5344CB8AC3E}">
        <p14:creationId xmlns:p14="http://schemas.microsoft.com/office/powerpoint/2010/main" val="313252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Top Left">
            <a:extLst>
              <a:ext uri="{FF2B5EF4-FFF2-40B4-BE49-F238E27FC236}">
                <a16:creationId xmlns:a16="http://schemas.microsoft.com/office/drawing/2014/main" id="{7A38728C-77BC-4E70-B960-689E1056EA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3" name="Freeform: Shape 12">
              <a:extLst>
                <a:ext uri="{FF2B5EF4-FFF2-40B4-BE49-F238E27FC236}">
                  <a16:creationId xmlns:a16="http://schemas.microsoft.com/office/drawing/2014/main" id="{E77F1990-5FF8-435F-AEA0-EEADAC8AE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14" name="Freeform: Shape 13">
              <a:extLst>
                <a:ext uri="{FF2B5EF4-FFF2-40B4-BE49-F238E27FC236}">
                  <a16:creationId xmlns:a16="http://schemas.microsoft.com/office/drawing/2014/main" id="{464785CE-2256-40E9-994A-5009BA3397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2ADB3A37-A8CF-4A83-9557-BCF0AE459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C000F1EE-A903-4DF1-B7F4-7839D1C43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3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643B1BFC-D490-4EED-BCBD-CACB6CE5D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3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BA0E29B4-595E-470E-B39E-AC8160BB4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F7EDEB06-3957-4677-9B94-A5AA52A93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F04747DD-3DAB-443F-B3DD-D573484D93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 name="Title 1">
            <a:extLst>
              <a:ext uri="{FF2B5EF4-FFF2-40B4-BE49-F238E27FC236}">
                <a16:creationId xmlns:a16="http://schemas.microsoft.com/office/drawing/2014/main" id="{88970099-E308-F14D-9534-A4FACCC9F2D2}"/>
              </a:ext>
            </a:extLst>
          </p:cNvPr>
          <p:cNvSpPr>
            <a:spLocks noGrp="1"/>
          </p:cNvSpPr>
          <p:nvPr>
            <p:ph type="title"/>
          </p:nvPr>
        </p:nvSpPr>
        <p:spPr>
          <a:xfrm>
            <a:off x="1198181" y="559813"/>
            <a:ext cx="4811517" cy="5577934"/>
          </a:xfrm>
        </p:spPr>
        <p:txBody>
          <a:bodyPr>
            <a:normAutofit/>
          </a:bodyPr>
          <a:lstStyle/>
          <a:p>
            <a:r>
              <a:rPr lang="en-US" dirty="0"/>
              <a:t>If D has a ‘criminal lifestyle’, assumptions apply about D’s benefit from crime:</a:t>
            </a:r>
          </a:p>
        </p:txBody>
      </p:sp>
      <p:grpSp>
        <p:nvGrpSpPr>
          <p:cNvPr id="22" name="Bottom Right">
            <a:extLst>
              <a:ext uri="{FF2B5EF4-FFF2-40B4-BE49-F238E27FC236}">
                <a16:creationId xmlns:a16="http://schemas.microsoft.com/office/drawing/2014/main" id="{79F18033-1460-4018-A612-7791A59443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23" name="Freeform: Shape 22">
              <a:extLst>
                <a:ext uri="{FF2B5EF4-FFF2-40B4-BE49-F238E27FC236}">
                  <a16:creationId xmlns:a16="http://schemas.microsoft.com/office/drawing/2014/main" id="{0DA575E3-8440-4D3D-ADE6-306C68A40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24" name="Graphic 157">
              <a:extLst>
                <a:ext uri="{FF2B5EF4-FFF2-40B4-BE49-F238E27FC236}">
                  <a16:creationId xmlns:a16="http://schemas.microsoft.com/office/drawing/2014/main" id="{97C091F6-0ACA-47D7-AD10-B0A6434C8FE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26" name="Freeform: Shape 25">
                <a:extLst>
                  <a:ext uri="{FF2B5EF4-FFF2-40B4-BE49-F238E27FC236}">
                    <a16:creationId xmlns:a16="http://schemas.microsoft.com/office/drawing/2014/main" id="{C22CAA67-B5DC-4FC5-8F63-07975585B3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id="{1F0D0EED-0A88-4489-92EA-6BDE581E18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id="{D1FA96F0-4E1A-4485-8096-5825381C0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id="{A36D099C-F03A-4E04-90B8-1113710FC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6BDC2E18-6FEE-460E-B3F5-AE9699B67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31BC359D-4AD5-412F-BFD8-9BC2FDFA7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7352F9A6-591C-49FF-BA68-8BCA6FC49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5" name="Freeform: Shape 24">
              <a:extLst>
                <a:ext uri="{FF2B5EF4-FFF2-40B4-BE49-F238E27FC236}">
                  <a16:creationId xmlns:a16="http://schemas.microsoft.com/office/drawing/2014/main" id="{12FD30F0-A1E2-4FFC-BF98-2BF2C14B9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E2AF0A43-A102-3748-B986-A8D10F0E3969}"/>
              </a:ext>
            </a:extLst>
          </p:cNvPr>
          <p:cNvSpPr>
            <a:spLocks noGrp="1"/>
          </p:cNvSpPr>
          <p:nvPr>
            <p:ph idx="1"/>
          </p:nvPr>
        </p:nvSpPr>
        <p:spPr>
          <a:xfrm>
            <a:off x="6189134" y="716366"/>
            <a:ext cx="4984143" cy="5396722"/>
          </a:xfrm>
        </p:spPr>
        <p:txBody>
          <a:bodyPr>
            <a:normAutofit/>
          </a:bodyPr>
          <a:lstStyle/>
          <a:p>
            <a:pPr marL="514350" indent="-514350">
              <a:buFont typeface="+mj-lt"/>
              <a:buAutoNum type="arabicPeriod"/>
            </a:pPr>
            <a:r>
              <a:rPr lang="en-US" sz="1800" dirty="0"/>
              <a:t>Any property transferred </a:t>
            </a:r>
            <a:r>
              <a:rPr lang="en-US" sz="1800" u="sng" dirty="0"/>
              <a:t>to</a:t>
            </a:r>
            <a:r>
              <a:rPr lang="en-US" sz="1800" dirty="0"/>
              <a:t> D within 6 years ending on the day on which proceedings were started was obtained by him as a result of crime</a:t>
            </a:r>
          </a:p>
          <a:p>
            <a:pPr marL="514350" indent="-514350">
              <a:buFont typeface="+mj-lt"/>
              <a:buAutoNum type="arabicPeriod"/>
            </a:pPr>
            <a:r>
              <a:rPr lang="en-US" sz="1800" dirty="0"/>
              <a:t>Any property </a:t>
            </a:r>
            <a:r>
              <a:rPr lang="en-US" sz="1800" u="sng" dirty="0"/>
              <a:t>held</a:t>
            </a:r>
            <a:r>
              <a:rPr lang="en-US" sz="1800" dirty="0"/>
              <a:t> by D at any time after the date of conviction was obtained as a result of crime</a:t>
            </a:r>
          </a:p>
          <a:p>
            <a:pPr marL="514350" indent="-514350">
              <a:buFont typeface="+mj-lt"/>
              <a:buAutoNum type="arabicPeriod"/>
            </a:pPr>
            <a:r>
              <a:rPr lang="en-US" sz="1800" dirty="0"/>
              <a:t>Any </a:t>
            </a:r>
            <a:r>
              <a:rPr lang="en-US" sz="1800" u="sng" dirty="0"/>
              <a:t>expenditure</a:t>
            </a:r>
            <a:r>
              <a:rPr lang="en-US" sz="1800" dirty="0"/>
              <a:t> incurred by D within 6 years ending on the day on which proceedings were started was met from criminal property</a:t>
            </a:r>
          </a:p>
          <a:p>
            <a:pPr marL="514350" indent="-514350">
              <a:buFont typeface="+mj-lt"/>
              <a:buAutoNum type="arabicPeriod"/>
            </a:pPr>
            <a:r>
              <a:rPr lang="en-US" sz="1800" dirty="0"/>
              <a:t>Any property obtained or assumed to have been obtained by D was </a:t>
            </a:r>
            <a:r>
              <a:rPr lang="en-US" sz="1800" u="sng" dirty="0"/>
              <a:t>free of any other interest</a:t>
            </a:r>
            <a:r>
              <a:rPr lang="en-US" sz="1800" dirty="0"/>
              <a:t> in the property</a:t>
            </a:r>
          </a:p>
          <a:p>
            <a:pPr marL="514350" indent="-514350">
              <a:buFont typeface="+mj-lt"/>
              <a:buAutoNum type="arabicPeriod"/>
            </a:pPr>
            <a:endParaRPr lang="en-US" sz="1800" dirty="0"/>
          </a:p>
        </p:txBody>
      </p:sp>
    </p:spTree>
    <p:extLst>
      <p:ext uri="{BB962C8B-B14F-4D97-AF65-F5344CB8AC3E}">
        <p14:creationId xmlns:p14="http://schemas.microsoft.com/office/powerpoint/2010/main" val="343602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0E60-A905-6543-972E-3BFD75DBEF16}"/>
              </a:ext>
            </a:extLst>
          </p:cNvPr>
          <p:cNvSpPr>
            <a:spLocks noGrp="1"/>
          </p:cNvSpPr>
          <p:nvPr>
            <p:ph type="title"/>
          </p:nvPr>
        </p:nvSpPr>
        <p:spPr/>
        <p:txBody>
          <a:bodyPr/>
          <a:lstStyle/>
          <a:p>
            <a:r>
              <a:rPr lang="en-US" dirty="0"/>
              <a:t>Calculating Benefit</a:t>
            </a:r>
          </a:p>
        </p:txBody>
      </p:sp>
      <p:sp>
        <p:nvSpPr>
          <p:cNvPr id="4" name="Content Placeholder 3">
            <a:extLst>
              <a:ext uri="{FF2B5EF4-FFF2-40B4-BE49-F238E27FC236}">
                <a16:creationId xmlns:a16="http://schemas.microsoft.com/office/drawing/2014/main" id="{DA068CEA-1F3E-234C-8DE5-5CD26A225639}"/>
              </a:ext>
            </a:extLst>
          </p:cNvPr>
          <p:cNvSpPr>
            <a:spLocks noGrp="1"/>
          </p:cNvSpPr>
          <p:nvPr>
            <p:ph sz="half" idx="1"/>
          </p:nvPr>
        </p:nvSpPr>
        <p:spPr/>
        <p:txBody>
          <a:bodyPr>
            <a:normAutofit fontScale="92500" lnSpcReduction="10000"/>
          </a:bodyPr>
          <a:lstStyle/>
          <a:p>
            <a:pPr marL="0" indent="0">
              <a:buNone/>
            </a:pPr>
            <a:r>
              <a:rPr lang="en-US" b="1" i="1" dirty="0"/>
              <a:t>Roth (Boruch)</a:t>
            </a:r>
            <a:r>
              <a:rPr lang="en-US" b="1" dirty="0"/>
              <a:t> [2020] EWCA Crim 967 </a:t>
            </a:r>
          </a:p>
          <a:p>
            <a:r>
              <a:rPr lang="en-US" dirty="0"/>
              <a:t>Rent derived from letting flats that had been converted without planning permission</a:t>
            </a:r>
          </a:p>
          <a:p>
            <a:r>
              <a:rPr lang="en-US" dirty="0"/>
              <a:t>Had D complied with the enforcement notice to cease the lease of the properties then he would not have received the benefit of the rent</a:t>
            </a:r>
          </a:p>
        </p:txBody>
      </p:sp>
      <p:sp>
        <p:nvSpPr>
          <p:cNvPr id="5" name="Content Placeholder 4">
            <a:extLst>
              <a:ext uri="{FF2B5EF4-FFF2-40B4-BE49-F238E27FC236}">
                <a16:creationId xmlns:a16="http://schemas.microsoft.com/office/drawing/2014/main" id="{90620B09-20EA-604F-83B6-AB4050FEAF23}"/>
              </a:ext>
            </a:extLst>
          </p:cNvPr>
          <p:cNvSpPr>
            <a:spLocks noGrp="1"/>
          </p:cNvSpPr>
          <p:nvPr>
            <p:ph sz="half" idx="2"/>
          </p:nvPr>
        </p:nvSpPr>
        <p:spPr/>
        <p:txBody>
          <a:bodyPr>
            <a:normAutofit fontScale="92500" lnSpcReduction="10000"/>
          </a:bodyPr>
          <a:lstStyle/>
          <a:p>
            <a:pPr marL="0" indent="0">
              <a:buNone/>
            </a:pPr>
            <a:r>
              <a:rPr lang="en-GB" b="1" i="1" dirty="0"/>
              <a:t>Lowther </a:t>
            </a:r>
            <a:r>
              <a:rPr lang="en-GB" b="1" dirty="0"/>
              <a:t>[2020] EWCA Crim 1387 </a:t>
            </a:r>
          </a:p>
          <a:p>
            <a:r>
              <a:rPr lang="en-GB" dirty="0"/>
              <a:t>Value of a property for the benefit calculation does not take into account the costs of sale; it is just the market value of the property</a:t>
            </a:r>
          </a:p>
          <a:p>
            <a:r>
              <a:rPr lang="en-GB" dirty="0"/>
              <a:t>For the recoverable amount, costs of sale are deducted</a:t>
            </a:r>
            <a:endParaRPr lang="en-US" dirty="0"/>
          </a:p>
        </p:txBody>
      </p:sp>
    </p:spTree>
    <p:extLst>
      <p:ext uri="{BB962C8B-B14F-4D97-AF65-F5344CB8AC3E}">
        <p14:creationId xmlns:p14="http://schemas.microsoft.com/office/powerpoint/2010/main" val="427045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heckerboard(across)">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checkerboard(across)">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checkerboard(across)">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C19759-9C94-F64D-BA66-106C778333B1}"/>
              </a:ext>
            </a:extLst>
          </p:cNvPr>
          <p:cNvSpPr>
            <a:spLocks noGrp="1"/>
          </p:cNvSpPr>
          <p:nvPr>
            <p:ph type="title"/>
          </p:nvPr>
        </p:nvSpPr>
        <p:spPr/>
        <p:txBody>
          <a:bodyPr/>
          <a:lstStyle/>
          <a:p>
            <a:r>
              <a:rPr lang="en-US" dirty="0"/>
              <a:t>Proportionality</a:t>
            </a:r>
          </a:p>
        </p:txBody>
      </p:sp>
      <p:sp>
        <p:nvSpPr>
          <p:cNvPr id="6" name="Content Placeholder 5">
            <a:extLst>
              <a:ext uri="{FF2B5EF4-FFF2-40B4-BE49-F238E27FC236}">
                <a16:creationId xmlns:a16="http://schemas.microsoft.com/office/drawing/2014/main" id="{850A83B4-A41C-AE45-9620-106681D7598B}"/>
              </a:ext>
            </a:extLst>
          </p:cNvPr>
          <p:cNvSpPr>
            <a:spLocks noGrp="1"/>
          </p:cNvSpPr>
          <p:nvPr>
            <p:ph idx="1"/>
          </p:nvPr>
        </p:nvSpPr>
        <p:spPr/>
        <p:txBody>
          <a:bodyPr/>
          <a:lstStyle/>
          <a:p>
            <a:pPr marL="0" indent="0">
              <a:buNone/>
            </a:pPr>
            <a:r>
              <a:rPr lang="en-US" b="1" i="1" dirty="0"/>
              <a:t>Andrewes</a:t>
            </a:r>
            <a:r>
              <a:rPr lang="en-US" b="1" dirty="0"/>
              <a:t> [2020] EWCA Crim 1055 </a:t>
            </a:r>
          </a:p>
          <a:p>
            <a:r>
              <a:rPr lang="en-US" dirty="0"/>
              <a:t>Obtained a job through fraud</a:t>
            </a:r>
          </a:p>
          <a:p>
            <a:r>
              <a:rPr lang="en-US" dirty="0"/>
              <a:t>Worked well in the job and given proper consideration/value for the money he received in his wages</a:t>
            </a:r>
          </a:p>
          <a:p>
            <a:r>
              <a:rPr lang="en-US" dirty="0"/>
              <a:t>It would be punitive if he had to pay back all of his wages for his 10 years’ service</a:t>
            </a:r>
          </a:p>
        </p:txBody>
      </p:sp>
    </p:spTree>
    <p:extLst>
      <p:ext uri="{BB962C8B-B14F-4D97-AF65-F5344CB8AC3E}">
        <p14:creationId xmlns:p14="http://schemas.microsoft.com/office/powerpoint/2010/main" val="8961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16"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17" name="Freeform: Shape 16">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18" name="Freeform: Shape 17">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a:p>
          </p:txBody>
        </p:sp>
      </p:grpSp>
      <p:grpSp>
        <p:nvGrpSpPr>
          <p:cNvPr id="36"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7" name="Freeform: Shape 36">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38"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40" name="Freeform: Shape 39">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41" name="Freeform: Shape 40">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42" name="Freeform: Shape 41">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43" name="Freeform: Shape 42">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44" name="Freeform: Shape 43">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45" name="Freeform: Shape 44">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46" name="Freeform: Shape 45">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39" name="Freeform: Shape 38">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itle 3">
            <a:extLst>
              <a:ext uri="{FF2B5EF4-FFF2-40B4-BE49-F238E27FC236}">
                <a16:creationId xmlns:a16="http://schemas.microsoft.com/office/drawing/2014/main" id="{1BBEE6A1-265A-D54A-BC5E-09A2FB77EAE9}"/>
              </a:ext>
            </a:extLst>
          </p:cNvPr>
          <p:cNvSpPr>
            <a:spLocks noGrp="1"/>
          </p:cNvSpPr>
          <p:nvPr>
            <p:ph type="ctrTitle"/>
          </p:nvPr>
        </p:nvSpPr>
        <p:spPr>
          <a:xfrm>
            <a:off x="994404" y="731041"/>
            <a:ext cx="10191942" cy="3173034"/>
          </a:xfrm>
        </p:spPr>
        <p:txBody>
          <a:bodyPr>
            <a:normAutofit/>
          </a:bodyPr>
          <a:lstStyle/>
          <a:p>
            <a:r>
              <a:rPr lang="en-US" sz="6600"/>
              <a:t>Available amount</a:t>
            </a:r>
          </a:p>
        </p:txBody>
      </p:sp>
      <p:sp>
        <p:nvSpPr>
          <p:cNvPr id="5" name="Subtitle 4">
            <a:extLst>
              <a:ext uri="{FF2B5EF4-FFF2-40B4-BE49-F238E27FC236}">
                <a16:creationId xmlns:a16="http://schemas.microsoft.com/office/drawing/2014/main" id="{9D2F0718-A8B2-B549-B9F7-075BE143654C}"/>
              </a:ext>
            </a:extLst>
          </p:cNvPr>
          <p:cNvSpPr>
            <a:spLocks noGrp="1"/>
          </p:cNvSpPr>
          <p:nvPr>
            <p:ph type="subTitle" idx="1"/>
          </p:nvPr>
        </p:nvSpPr>
        <p:spPr>
          <a:xfrm>
            <a:off x="1524000" y="4069354"/>
            <a:ext cx="9144000" cy="1265285"/>
          </a:xfrm>
        </p:spPr>
        <p:txBody>
          <a:bodyPr>
            <a:normAutofit/>
          </a:bodyPr>
          <a:lstStyle/>
          <a:p>
            <a:r>
              <a:rPr lang="en-US" sz="2200" dirty="0"/>
              <a:t>Total value of all of D’s free property and tainted gifts</a:t>
            </a:r>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5903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81727-5A0F-714A-B442-D6CE0B210F8A}"/>
              </a:ext>
            </a:extLst>
          </p:cNvPr>
          <p:cNvSpPr>
            <a:spLocks noGrp="1"/>
          </p:cNvSpPr>
          <p:nvPr>
            <p:ph type="title"/>
          </p:nvPr>
        </p:nvSpPr>
        <p:spPr/>
        <p:txBody>
          <a:bodyPr>
            <a:normAutofit fontScale="90000"/>
          </a:bodyPr>
          <a:lstStyle/>
          <a:p>
            <a:r>
              <a:rPr lang="en-US" dirty="0"/>
              <a:t>Failure to draw up a written order does not render the order a nullity</a:t>
            </a:r>
          </a:p>
        </p:txBody>
      </p:sp>
      <p:sp>
        <p:nvSpPr>
          <p:cNvPr id="3" name="Content Placeholder 2">
            <a:extLst>
              <a:ext uri="{FF2B5EF4-FFF2-40B4-BE49-F238E27FC236}">
                <a16:creationId xmlns:a16="http://schemas.microsoft.com/office/drawing/2014/main" id="{1DDA280E-3B70-BA4A-A7D8-5DD018CEC33F}"/>
              </a:ext>
            </a:extLst>
          </p:cNvPr>
          <p:cNvSpPr>
            <a:spLocks noGrp="1"/>
          </p:cNvSpPr>
          <p:nvPr>
            <p:ph idx="1"/>
          </p:nvPr>
        </p:nvSpPr>
        <p:spPr/>
        <p:txBody>
          <a:bodyPr>
            <a:normAutofit fontScale="85000" lnSpcReduction="20000"/>
          </a:bodyPr>
          <a:lstStyle/>
          <a:p>
            <a:pPr marL="0" indent="0">
              <a:buNone/>
            </a:pPr>
            <a:r>
              <a:rPr lang="en-US" b="1" i="1" dirty="0"/>
              <a:t>Westbrook </a:t>
            </a:r>
            <a:r>
              <a:rPr lang="en-US" b="1" dirty="0"/>
              <a:t>[2020] EWCA Crim 1243 </a:t>
            </a:r>
          </a:p>
          <a:p>
            <a:r>
              <a:rPr lang="en-US" dirty="0"/>
              <a:t>Oct 2018 = confiscation order made orally</a:t>
            </a:r>
          </a:p>
          <a:p>
            <a:r>
              <a:rPr lang="en-US" dirty="0"/>
              <a:t>Nov 2018 = appeal made; Court of Appeal office say that there is no order to appeal</a:t>
            </a:r>
          </a:p>
          <a:p>
            <a:r>
              <a:rPr lang="en-US" dirty="0"/>
              <a:t>Aug 2019 = written confiscation order made for £124k</a:t>
            </a:r>
          </a:p>
          <a:p>
            <a:r>
              <a:rPr lang="en-US" dirty="0"/>
              <a:t>Sept 2019 = written confiscation order made for £125k</a:t>
            </a:r>
          </a:p>
          <a:p>
            <a:r>
              <a:rPr lang="en-US" dirty="0"/>
              <a:t>D appealed against the making of the confiscation order</a:t>
            </a:r>
          </a:p>
          <a:p>
            <a:pPr marL="0" indent="0">
              <a:buNone/>
            </a:pPr>
            <a:r>
              <a:rPr lang="en-US" dirty="0"/>
              <a:t>Court of Appeal: D had been aware of the oral confiscation order when it was made originally, as evidenced by his first attempt to appeal against it in Nov 2018 so it cannot be suggested that the order was not valid</a:t>
            </a:r>
          </a:p>
          <a:p>
            <a:endParaRPr lang="en-US" dirty="0"/>
          </a:p>
        </p:txBody>
      </p:sp>
    </p:spTree>
    <p:extLst>
      <p:ext uri="{BB962C8B-B14F-4D97-AF65-F5344CB8AC3E}">
        <p14:creationId xmlns:p14="http://schemas.microsoft.com/office/powerpoint/2010/main" val="344699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01B-94E2-8347-83D2-09971049D5E2}"/>
              </a:ext>
            </a:extLst>
          </p:cNvPr>
          <p:cNvSpPr>
            <a:spLocks noGrp="1"/>
          </p:cNvSpPr>
          <p:nvPr>
            <p:ph type="title"/>
          </p:nvPr>
        </p:nvSpPr>
        <p:spPr/>
        <p:txBody>
          <a:bodyPr>
            <a:normAutofit fontScale="90000"/>
          </a:bodyPr>
          <a:lstStyle/>
          <a:p>
            <a:r>
              <a:rPr lang="en-US" dirty="0"/>
              <a:t>Financial orders made upon conclusion of POCA proceedings</a:t>
            </a:r>
          </a:p>
        </p:txBody>
      </p:sp>
      <p:sp>
        <p:nvSpPr>
          <p:cNvPr id="3" name="Content Placeholder 2">
            <a:extLst>
              <a:ext uri="{FF2B5EF4-FFF2-40B4-BE49-F238E27FC236}">
                <a16:creationId xmlns:a16="http://schemas.microsoft.com/office/drawing/2014/main" id="{C5C7AA85-2712-8D45-BA81-FCFABFB4001F}"/>
              </a:ext>
            </a:extLst>
          </p:cNvPr>
          <p:cNvSpPr>
            <a:spLocks noGrp="1"/>
          </p:cNvSpPr>
          <p:nvPr>
            <p:ph idx="1"/>
          </p:nvPr>
        </p:nvSpPr>
        <p:spPr/>
        <p:txBody>
          <a:bodyPr>
            <a:normAutofit lnSpcReduction="10000"/>
          </a:bodyPr>
          <a:lstStyle/>
          <a:p>
            <a:pPr marL="0" indent="0">
              <a:buNone/>
            </a:pPr>
            <a:r>
              <a:rPr lang="en-US" dirty="0"/>
              <a:t>e.g. victim surcharge, costs, compensation</a:t>
            </a:r>
          </a:p>
          <a:p>
            <a:pPr marL="0" indent="0">
              <a:buNone/>
            </a:pPr>
            <a:r>
              <a:rPr lang="en-US" b="1" i="1" dirty="0"/>
              <a:t>Bristowe </a:t>
            </a:r>
            <a:r>
              <a:rPr lang="en-US" b="1" dirty="0"/>
              <a:t>[2019] EWCA Crim 2005 </a:t>
            </a:r>
          </a:p>
          <a:p>
            <a:r>
              <a:rPr lang="en-US" dirty="0"/>
              <a:t>If made before conclusion of proceedings, they will not generally be quashed by the Court of Appeal unless, exceptionally, the final outcome of the case means that the circumstances and justice make this necessary</a:t>
            </a:r>
          </a:p>
          <a:p>
            <a:r>
              <a:rPr lang="en-US" dirty="0"/>
              <a:t>e.g. if D does not have the means to pay the victim surcharge, Judge can waive it or order that it be paid out of the confiscation order</a:t>
            </a:r>
          </a:p>
        </p:txBody>
      </p:sp>
    </p:spTree>
    <p:extLst>
      <p:ext uri="{BB962C8B-B14F-4D97-AF65-F5344CB8AC3E}">
        <p14:creationId xmlns:p14="http://schemas.microsoft.com/office/powerpoint/2010/main" val="414408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D487B7-2533-A149-AC6F-7C0F3899111C}"/>
              </a:ext>
            </a:extLst>
          </p:cNvPr>
          <p:cNvSpPr>
            <a:spLocks noGrp="1"/>
          </p:cNvSpPr>
          <p:nvPr>
            <p:ph type="title"/>
          </p:nvPr>
        </p:nvSpPr>
        <p:spPr/>
        <p:txBody>
          <a:bodyPr/>
          <a:lstStyle/>
          <a:p>
            <a:r>
              <a:rPr lang="en-US" dirty="0"/>
              <a:t>Third Party Interests [s10A]</a:t>
            </a:r>
          </a:p>
        </p:txBody>
      </p:sp>
      <p:sp>
        <p:nvSpPr>
          <p:cNvPr id="6" name="Content Placeholder 5">
            <a:extLst>
              <a:ext uri="{FF2B5EF4-FFF2-40B4-BE49-F238E27FC236}">
                <a16:creationId xmlns:a16="http://schemas.microsoft.com/office/drawing/2014/main" id="{E7F5F86B-0716-DB4E-BC45-3A05130884C8}"/>
              </a:ext>
            </a:extLst>
          </p:cNvPr>
          <p:cNvSpPr>
            <a:spLocks noGrp="1"/>
          </p:cNvSpPr>
          <p:nvPr>
            <p:ph sz="half" idx="1"/>
          </p:nvPr>
        </p:nvSpPr>
        <p:spPr/>
        <p:txBody>
          <a:bodyPr>
            <a:normAutofit fontScale="85000" lnSpcReduction="20000"/>
          </a:bodyPr>
          <a:lstStyle/>
          <a:p>
            <a:pPr marL="0" indent="0">
              <a:buNone/>
            </a:pPr>
            <a:r>
              <a:rPr lang="en-US" b="1" i="1" dirty="0"/>
              <a:t>Hilton</a:t>
            </a:r>
            <a:r>
              <a:rPr lang="en-US" b="1" dirty="0"/>
              <a:t> [2020] UKSC 29 </a:t>
            </a:r>
          </a:p>
          <a:p>
            <a:r>
              <a:rPr lang="en-US" dirty="0"/>
              <a:t>No duty to proceed under s10A in every case that a third-party interest arises</a:t>
            </a:r>
          </a:p>
          <a:p>
            <a:r>
              <a:rPr lang="en-US" dirty="0"/>
              <a:t>Third-party interests can be accounted for during enforcement proceedings</a:t>
            </a:r>
          </a:p>
          <a:p>
            <a:r>
              <a:rPr lang="en-US" dirty="0"/>
              <a:t>Parliament’s intention was that making a confiscation order was to be straightforward and quasi-automatic</a:t>
            </a:r>
          </a:p>
        </p:txBody>
      </p:sp>
      <p:sp>
        <p:nvSpPr>
          <p:cNvPr id="7" name="Content Placeholder 6">
            <a:extLst>
              <a:ext uri="{FF2B5EF4-FFF2-40B4-BE49-F238E27FC236}">
                <a16:creationId xmlns:a16="http://schemas.microsoft.com/office/drawing/2014/main" id="{CF333657-5950-6D45-9F7D-0790227D6163}"/>
              </a:ext>
            </a:extLst>
          </p:cNvPr>
          <p:cNvSpPr>
            <a:spLocks noGrp="1"/>
          </p:cNvSpPr>
          <p:nvPr>
            <p:ph sz="half" idx="2"/>
          </p:nvPr>
        </p:nvSpPr>
        <p:spPr/>
        <p:txBody>
          <a:bodyPr>
            <a:normAutofit fontScale="85000" lnSpcReduction="20000"/>
          </a:bodyPr>
          <a:lstStyle/>
          <a:p>
            <a:pPr marL="0" indent="0">
              <a:buNone/>
            </a:pPr>
            <a:r>
              <a:rPr lang="en-US" b="1" i="1" dirty="0"/>
              <a:t>Forte (Michael) </a:t>
            </a:r>
            <a:r>
              <a:rPr lang="en-US" b="1" dirty="0"/>
              <a:t>[2020] EWCA Crim 1455 </a:t>
            </a:r>
          </a:p>
          <a:p>
            <a:r>
              <a:rPr lang="en-US" dirty="0"/>
              <a:t>If there was a significant difference in D’s position compared to a third party, Judge can decide to have a contested hearing to determine all of the issues and establish who owns what</a:t>
            </a:r>
          </a:p>
        </p:txBody>
      </p:sp>
    </p:spTree>
    <p:extLst>
      <p:ext uri="{BB962C8B-B14F-4D97-AF65-F5344CB8AC3E}">
        <p14:creationId xmlns:p14="http://schemas.microsoft.com/office/powerpoint/2010/main" val="355660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heckerboard(across)">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checkerboard(across)">
                                      <p:cBhvr>
                                        <p:cTn id="3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BE824F-35B1-5441-AF51-99FED80834F4}"/>
              </a:ext>
            </a:extLst>
          </p:cNvPr>
          <p:cNvSpPr>
            <a:spLocks noGrp="1"/>
          </p:cNvSpPr>
          <p:nvPr>
            <p:ph type="ctrTitle"/>
          </p:nvPr>
        </p:nvSpPr>
        <p:spPr/>
        <p:txBody>
          <a:bodyPr/>
          <a:lstStyle/>
          <a:p>
            <a:r>
              <a:rPr lang="en-US" dirty="0"/>
              <a:t>Matrimonial Property</a:t>
            </a:r>
          </a:p>
        </p:txBody>
      </p:sp>
      <p:sp>
        <p:nvSpPr>
          <p:cNvPr id="6" name="Content Placeholder 5">
            <a:extLst>
              <a:ext uri="{FF2B5EF4-FFF2-40B4-BE49-F238E27FC236}">
                <a16:creationId xmlns:a16="http://schemas.microsoft.com/office/drawing/2014/main" id="{F4DCF4F4-8F4B-5947-BB98-410C88703BC6}"/>
              </a:ext>
            </a:extLst>
          </p:cNvPr>
          <p:cNvSpPr>
            <a:spLocks noGrp="1"/>
          </p:cNvSpPr>
          <p:nvPr>
            <p:ph type="subTitle" idx="1"/>
          </p:nvPr>
        </p:nvSpPr>
        <p:spPr/>
        <p:txBody>
          <a:bodyPr/>
          <a:lstStyle/>
          <a:p>
            <a:r>
              <a:rPr lang="en-US" dirty="0"/>
              <a:t>Property jointly purchased by a couple before criminality was committed by 1 of them</a:t>
            </a:r>
          </a:p>
        </p:txBody>
      </p:sp>
    </p:spTree>
    <p:extLst>
      <p:ext uri="{BB962C8B-B14F-4D97-AF65-F5344CB8AC3E}">
        <p14:creationId xmlns:p14="http://schemas.microsoft.com/office/powerpoint/2010/main" val="271984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9" name="Rectangle 38">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1" name="Top Left">
            <a:extLst>
              <a:ext uri="{FF2B5EF4-FFF2-40B4-BE49-F238E27FC236}">
                <a16:creationId xmlns:a16="http://schemas.microsoft.com/office/drawing/2014/main" id="{7A38728C-77BC-4E70-B960-689E1056EA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42" name="Freeform: Shape 41">
              <a:extLst>
                <a:ext uri="{FF2B5EF4-FFF2-40B4-BE49-F238E27FC236}">
                  <a16:creationId xmlns:a16="http://schemas.microsoft.com/office/drawing/2014/main" id="{E77F1990-5FF8-435F-AEA0-EEADAC8AE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3" name="Freeform: Shape 42">
              <a:extLst>
                <a:ext uri="{FF2B5EF4-FFF2-40B4-BE49-F238E27FC236}">
                  <a16:creationId xmlns:a16="http://schemas.microsoft.com/office/drawing/2014/main" id="{464785CE-2256-40E9-994A-5009BA3397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4" name="Freeform: Shape 43">
              <a:extLst>
                <a:ext uri="{FF2B5EF4-FFF2-40B4-BE49-F238E27FC236}">
                  <a16:creationId xmlns:a16="http://schemas.microsoft.com/office/drawing/2014/main" id="{2ADB3A37-A8CF-4A83-9557-BCF0AE459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5" name="Freeform: Shape 44">
              <a:extLst>
                <a:ext uri="{FF2B5EF4-FFF2-40B4-BE49-F238E27FC236}">
                  <a16:creationId xmlns:a16="http://schemas.microsoft.com/office/drawing/2014/main" id="{C000F1EE-A903-4DF1-B7F4-7839D1C43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6" name="Freeform: Shape 45">
              <a:extLst>
                <a:ext uri="{FF2B5EF4-FFF2-40B4-BE49-F238E27FC236}">
                  <a16:creationId xmlns:a16="http://schemas.microsoft.com/office/drawing/2014/main" id="{643B1BFC-D490-4EED-BCBD-CACB6CE5D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7" name="Freeform: Shape 46">
              <a:extLst>
                <a:ext uri="{FF2B5EF4-FFF2-40B4-BE49-F238E27FC236}">
                  <a16:creationId xmlns:a16="http://schemas.microsoft.com/office/drawing/2014/main" id="{BA0E29B4-595E-470E-B39E-AC8160BB4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8" name="Freeform: Shape 47">
              <a:extLst>
                <a:ext uri="{FF2B5EF4-FFF2-40B4-BE49-F238E27FC236}">
                  <a16:creationId xmlns:a16="http://schemas.microsoft.com/office/drawing/2014/main" id="{F7EDEB06-3957-4677-9B94-A5AA52A93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9" name="Freeform: Shape 48">
              <a:extLst>
                <a:ext uri="{FF2B5EF4-FFF2-40B4-BE49-F238E27FC236}">
                  <a16:creationId xmlns:a16="http://schemas.microsoft.com/office/drawing/2014/main" id="{F04747DD-3DAB-443F-B3DD-D573484D93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8B9CA8C6-2563-AB43-81C5-AC2CDFC84E1E}"/>
              </a:ext>
            </a:extLst>
          </p:cNvPr>
          <p:cNvSpPr>
            <a:spLocks noGrp="1"/>
          </p:cNvSpPr>
          <p:nvPr>
            <p:ph type="title"/>
          </p:nvPr>
        </p:nvSpPr>
        <p:spPr>
          <a:xfrm>
            <a:off x="1025557" y="400327"/>
            <a:ext cx="4984142" cy="5577934"/>
          </a:xfrm>
        </p:spPr>
        <p:txBody>
          <a:bodyPr>
            <a:normAutofit/>
          </a:bodyPr>
          <a:lstStyle/>
          <a:p>
            <a:r>
              <a:rPr lang="en-US" dirty="0"/>
              <a:t>Restraint Orders</a:t>
            </a:r>
            <a:br>
              <a:rPr lang="en-US" dirty="0"/>
            </a:br>
            <a:br>
              <a:rPr lang="en-US" dirty="0"/>
            </a:br>
            <a:br>
              <a:rPr lang="en-US" dirty="0"/>
            </a:br>
            <a:r>
              <a:rPr lang="en-US" dirty="0"/>
              <a:t>Pre-Enforcement</a:t>
            </a:r>
            <a:br>
              <a:rPr lang="en-US" dirty="0"/>
            </a:br>
            <a:br>
              <a:rPr lang="en-US" dirty="0"/>
            </a:br>
            <a:br>
              <a:rPr lang="en-US" dirty="0"/>
            </a:br>
            <a:r>
              <a:rPr lang="en-US" dirty="0"/>
              <a:t>Enforcement</a:t>
            </a:r>
          </a:p>
        </p:txBody>
      </p:sp>
      <p:grpSp>
        <p:nvGrpSpPr>
          <p:cNvPr id="51" name="Bottom Right">
            <a:extLst>
              <a:ext uri="{FF2B5EF4-FFF2-40B4-BE49-F238E27FC236}">
                <a16:creationId xmlns:a16="http://schemas.microsoft.com/office/drawing/2014/main" id="{79F18033-1460-4018-A612-7791A59443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52" name="Freeform: Shape 51">
              <a:extLst>
                <a:ext uri="{FF2B5EF4-FFF2-40B4-BE49-F238E27FC236}">
                  <a16:creationId xmlns:a16="http://schemas.microsoft.com/office/drawing/2014/main" id="{0DA575E3-8440-4D3D-ADE6-306C68A40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53" name="Graphic 157">
              <a:extLst>
                <a:ext uri="{FF2B5EF4-FFF2-40B4-BE49-F238E27FC236}">
                  <a16:creationId xmlns:a16="http://schemas.microsoft.com/office/drawing/2014/main" id="{97C091F6-0ACA-47D7-AD10-B0A6434C8FE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55" name="Freeform: Shape 54">
                <a:extLst>
                  <a:ext uri="{FF2B5EF4-FFF2-40B4-BE49-F238E27FC236}">
                    <a16:creationId xmlns:a16="http://schemas.microsoft.com/office/drawing/2014/main" id="{C22CAA67-B5DC-4FC5-8F63-07975585B3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56" name="Freeform: Shape 55">
                <a:extLst>
                  <a:ext uri="{FF2B5EF4-FFF2-40B4-BE49-F238E27FC236}">
                    <a16:creationId xmlns:a16="http://schemas.microsoft.com/office/drawing/2014/main" id="{1F0D0EED-0A88-4489-92EA-6BDE581E18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57" name="Freeform: Shape 56">
                <a:extLst>
                  <a:ext uri="{FF2B5EF4-FFF2-40B4-BE49-F238E27FC236}">
                    <a16:creationId xmlns:a16="http://schemas.microsoft.com/office/drawing/2014/main" id="{D1FA96F0-4E1A-4485-8096-5825381C0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58" name="Freeform: Shape 57">
                <a:extLst>
                  <a:ext uri="{FF2B5EF4-FFF2-40B4-BE49-F238E27FC236}">
                    <a16:creationId xmlns:a16="http://schemas.microsoft.com/office/drawing/2014/main" id="{A36D099C-F03A-4E04-90B8-1113710FC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59" name="Freeform: Shape 58">
                <a:extLst>
                  <a:ext uri="{FF2B5EF4-FFF2-40B4-BE49-F238E27FC236}">
                    <a16:creationId xmlns:a16="http://schemas.microsoft.com/office/drawing/2014/main" id="{6BDC2E18-6FEE-460E-B3F5-AE9699B67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60" name="Freeform: Shape 59">
                <a:extLst>
                  <a:ext uri="{FF2B5EF4-FFF2-40B4-BE49-F238E27FC236}">
                    <a16:creationId xmlns:a16="http://schemas.microsoft.com/office/drawing/2014/main" id="{31BC359D-4AD5-412F-BFD8-9BC2FDFA7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61" name="Freeform: Shape 60">
                <a:extLst>
                  <a:ext uri="{FF2B5EF4-FFF2-40B4-BE49-F238E27FC236}">
                    <a16:creationId xmlns:a16="http://schemas.microsoft.com/office/drawing/2014/main" id="{7352F9A6-591C-49FF-BA68-8BCA6FC49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54" name="Freeform: Shape 53">
              <a:extLst>
                <a:ext uri="{FF2B5EF4-FFF2-40B4-BE49-F238E27FC236}">
                  <a16:creationId xmlns:a16="http://schemas.microsoft.com/office/drawing/2014/main" id="{12FD30F0-A1E2-4FFC-BF98-2BF2C14B9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C84B6E38-D855-5244-B8F4-AA257E322824}"/>
              </a:ext>
            </a:extLst>
          </p:cNvPr>
          <p:cNvSpPr>
            <a:spLocks noGrp="1"/>
          </p:cNvSpPr>
          <p:nvPr>
            <p:ph idx="1"/>
          </p:nvPr>
        </p:nvSpPr>
        <p:spPr>
          <a:xfrm>
            <a:off x="6522144" y="576030"/>
            <a:ext cx="4594764" cy="6030801"/>
          </a:xfrm>
        </p:spPr>
        <p:txBody>
          <a:bodyPr>
            <a:normAutofit/>
          </a:bodyPr>
          <a:lstStyle/>
          <a:p>
            <a:r>
              <a:rPr lang="en-US" sz="1800" dirty="0"/>
              <a:t>Application</a:t>
            </a:r>
          </a:p>
          <a:p>
            <a:r>
              <a:rPr lang="en-US" sz="1800" dirty="0"/>
              <a:t>Discharge</a:t>
            </a:r>
          </a:p>
          <a:p>
            <a:endParaRPr lang="en-US" sz="1800" dirty="0"/>
          </a:p>
          <a:p>
            <a:pPr marL="0" indent="0">
              <a:buNone/>
            </a:pPr>
            <a:endParaRPr lang="en-US" sz="1800" dirty="0"/>
          </a:p>
          <a:p>
            <a:r>
              <a:rPr lang="en-US" sz="1800" dirty="0"/>
              <a:t>POCA timetable</a:t>
            </a:r>
          </a:p>
          <a:p>
            <a:r>
              <a:rPr lang="en-US" sz="1800" dirty="0"/>
              <a:t>Benefit figure</a:t>
            </a:r>
          </a:p>
          <a:p>
            <a:r>
              <a:rPr lang="en-US" sz="1800" dirty="0"/>
              <a:t>Available amount</a:t>
            </a:r>
          </a:p>
          <a:p>
            <a:r>
              <a:rPr lang="en-US" sz="1800" dirty="0"/>
              <a:t>Making the confiscation order</a:t>
            </a:r>
          </a:p>
          <a:p>
            <a:endParaRPr lang="en-US" sz="1800" dirty="0"/>
          </a:p>
          <a:p>
            <a:pPr marL="0" indent="0">
              <a:buNone/>
            </a:pPr>
            <a:endParaRPr lang="en-US" sz="1800" dirty="0"/>
          </a:p>
          <a:p>
            <a:r>
              <a:rPr lang="en-US" sz="1800" dirty="0"/>
              <a:t>Enforcement receivers</a:t>
            </a:r>
          </a:p>
          <a:p>
            <a:r>
              <a:rPr lang="en-US" sz="1800" dirty="0"/>
              <a:t>Variation of available amount</a:t>
            </a:r>
          </a:p>
        </p:txBody>
      </p:sp>
    </p:spTree>
    <p:extLst>
      <p:ext uri="{BB962C8B-B14F-4D97-AF65-F5344CB8AC3E}">
        <p14:creationId xmlns:p14="http://schemas.microsoft.com/office/powerpoint/2010/main" val="271404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 calcmode="lin" valueType="num">
                                      <p:cBhvr additive="base">
                                        <p:cTn id="3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17974C0-B3A1-3645-AC90-83FD62B7629B}"/>
              </a:ext>
            </a:extLst>
          </p:cNvPr>
          <p:cNvSpPr>
            <a:spLocks noGrp="1"/>
          </p:cNvSpPr>
          <p:nvPr>
            <p:ph type="body" idx="1"/>
          </p:nvPr>
        </p:nvSpPr>
        <p:spPr>
          <a:xfrm>
            <a:off x="839787" y="668337"/>
            <a:ext cx="5157787" cy="823912"/>
          </a:xfrm>
        </p:spPr>
        <p:txBody>
          <a:bodyPr>
            <a:normAutofit fontScale="85000" lnSpcReduction="10000"/>
          </a:bodyPr>
          <a:lstStyle/>
          <a:p>
            <a:r>
              <a:rPr lang="en-GB" i="1" dirty="0"/>
              <a:t>Bevan (Jeffrey) </a:t>
            </a:r>
            <a:r>
              <a:rPr lang="en-GB" dirty="0"/>
              <a:t>[2020] EWCA Crim 1345 </a:t>
            </a:r>
            <a:endParaRPr lang="en-US" dirty="0"/>
          </a:p>
        </p:txBody>
      </p:sp>
      <p:sp>
        <p:nvSpPr>
          <p:cNvPr id="14" name="Content Placeholder 13">
            <a:extLst>
              <a:ext uri="{FF2B5EF4-FFF2-40B4-BE49-F238E27FC236}">
                <a16:creationId xmlns:a16="http://schemas.microsoft.com/office/drawing/2014/main" id="{1C53C21B-E39A-9C4E-8238-24D64F89958A}"/>
              </a:ext>
            </a:extLst>
          </p:cNvPr>
          <p:cNvSpPr>
            <a:spLocks noGrp="1"/>
          </p:cNvSpPr>
          <p:nvPr>
            <p:ph sz="half" idx="2"/>
          </p:nvPr>
        </p:nvSpPr>
        <p:spPr>
          <a:xfrm>
            <a:off x="839788" y="1492249"/>
            <a:ext cx="5157787" cy="4697414"/>
          </a:xfrm>
        </p:spPr>
        <p:txBody>
          <a:bodyPr>
            <a:normAutofit fontScale="85000" lnSpcReduction="10000"/>
          </a:bodyPr>
          <a:lstStyle/>
          <a:p>
            <a:r>
              <a:rPr lang="en-US" dirty="0"/>
              <a:t>Impermissible to adjust D’s interest away from legal and beneficial ownership and the parties’ mutual agreement by appealing to fairness or public policy principles of depriving offenders of the proceeds of their criminality</a:t>
            </a:r>
          </a:p>
          <a:p>
            <a:r>
              <a:rPr lang="en-US" dirty="0"/>
              <a:t>If the prosecution wanted to seek more than half of the house as D’s interest, they needed to apply the principles of tainted gifts</a:t>
            </a:r>
          </a:p>
          <a:p>
            <a:endParaRPr lang="en-US" dirty="0"/>
          </a:p>
        </p:txBody>
      </p:sp>
      <p:sp>
        <p:nvSpPr>
          <p:cNvPr id="15" name="Text Placeholder 14">
            <a:extLst>
              <a:ext uri="{FF2B5EF4-FFF2-40B4-BE49-F238E27FC236}">
                <a16:creationId xmlns:a16="http://schemas.microsoft.com/office/drawing/2014/main" id="{9F3CCFD1-E533-ED4D-A347-252AE8675E5F}"/>
              </a:ext>
            </a:extLst>
          </p:cNvPr>
          <p:cNvSpPr>
            <a:spLocks noGrp="1"/>
          </p:cNvSpPr>
          <p:nvPr>
            <p:ph type="body" sz="quarter" idx="3"/>
          </p:nvPr>
        </p:nvSpPr>
        <p:spPr>
          <a:xfrm>
            <a:off x="6169025" y="668337"/>
            <a:ext cx="5183188" cy="823912"/>
          </a:xfrm>
        </p:spPr>
        <p:txBody>
          <a:bodyPr>
            <a:normAutofit fontScale="85000" lnSpcReduction="10000"/>
          </a:bodyPr>
          <a:lstStyle/>
          <a:p>
            <a:r>
              <a:rPr lang="en-GB" i="1" dirty="0"/>
              <a:t>Gibson v Revenue and Customs Prosecution Office </a:t>
            </a:r>
            <a:r>
              <a:rPr lang="en-GB" dirty="0"/>
              <a:t>[2008] EWCA Civ 645 </a:t>
            </a:r>
            <a:endParaRPr lang="en-US" dirty="0"/>
          </a:p>
        </p:txBody>
      </p:sp>
      <p:sp>
        <p:nvSpPr>
          <p:cNvPr id="16" name="Content Placeholder 15">
            <a:extLst>
              <a:ext uri="{FF2B5EF4-FFF2-40B4-BE49-F238E27FC236}">
                <a16:creationId xmlns:a16="http://schemas.microsoft.com/office/drawing/2014/main" id="{BCA33E99-D939-5E4A-A51B-3017B2F2942A}"/>
              </a:ext>
            </a:extLst>
          </p:cNvPr>
          <p:cNvSpPr>
            <a:spLocks noGrp="1"/>
          </p:cNvSpPr>
          <p:nvPr>
            <p:ph sz="quarter" idx="4"/>
          </p:nvPr>
        </p:nvSpPr>
        <p:spPr>
          <a:xfrm>
            <a:off x="6172200" y="1492249"/>
            <a:ext cx="5183188" cy="4697414"/>
          </a:xfrm>
        </p:spPr>
        <p:txBody>
          <a:bodyPr>
            <a:normAutofit fontScale="85000" lnSpcReduction="10000"/>
          </a:bodyPr>
          <a:lstStyle/>
          <a:p>
            <a:r>
              <a:rPr lang="en-US" dirty="0"/>
              <a:t>Wife was fully aware of D’s criminality</a:t>
            </a:r>
          </a:p>
          <a:p>
            <a:r>
              <a:rPr lang="en-US" dirty="0"/>
              <a:t>No public policy jurisdiction entitling a court to confiscate at wife’s 50% beneficial interest in various assets owned by her and D, against whom a confiscation order had been made</a:t>
            </a:r>
          </a:p>
          <a:p>
            <a:endParaRPr lang="en-US" dirty="0"/>
          </a:p>
        </p:txBody>
      </p:sp>
    </p:spTree>
    <p:extLst>
      <p:ext uri="{BB962C8B-B14F-4D97-AF65-F5344CB8AC3E}">
        <p14:creationId xmlns:p14="http://schemas.microsoft.com/office/powerpoint/2010/main" val="296297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checkerboard(across)">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checkerboard(across)">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checkerboard(across)">
                                      <p:cBhvr>
                                        <p:cTn id="17" dur="5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checkerboard(across)">
                                      <p:cBhvr>
                                        <p:cTn id="2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7">
            <a:extLst>
              <a:ext uri="{FF2B5EF4-FFF2-40B4-BE49-F238E27FC236}">
                <a16:creationId xmlns:a16="http://schemas.microsoft.com/office/drawing/2014/main" id="{247A131F-D5DE-41A5-B4CF-4F345319B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7" name="Freeform: Shape 9">
            <a:extLst>
              <a:ext uri="{FF2B5EF4-FFF2-40B4-BE49-F238E27FC236}">
                <a16:creationId xmlns:a16="http://schemas.microsoft.com/office/drawing/2014/main" id="{3AF4666D-BD98-40A5-A75F-478B98201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600"/>
              </a:spcAft>
            </a:pPr>
            <a:r>
              <a:rPr lang="en-US">
                <a:solidFill>
                  <a:schemeClr val="tx1">
                    <a:lumMod val="65000"/>
                    <a:lumOff val="35000"/>
                  </a:schemeClr>
                </a:solidFill>
                <a:latin typeface="AvenirNext LT Pro Medium" panose="020B0504020202020204" pitchFamily="34" charset="0"/>
              </a:rPr>
              <a:t> </a:t>
            </a:r>
          </a:p>
        </p:txBody>
      </p:sp>
      <p:sp>
        <p:nvSpPr>
          <p:cNvPr id="57" name="Freeform: Shape 11">
            <a:extLst>
              <a:ext uri="{FF2B5EF4-FFF2-40B4-BE49-F238E27FC236}">
                <a16:creationId xmlns:a16="http://schemas.microsoft.com/office/drawing/2014/main" id="{68680585-71F9-4721-A998-4974171D2E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600"/>
              </a:spcAft>
            </a:pPr>
            <a:r>
              <a:rPr lang="en-US">
                <a:solidFill>
                  <a:schemeClr val="tx1">
                    <a:lumMod val="65000"/>
                    <a:lumOff val="35000"/>
                  </a:schemeClr>
                </a:solidFill>
                <a:latin typeface="AvenirNext LT Pro Medium" panose="020B0504020202020204" pitchFamily="34" charset="0"/>
              </a:rPr>
              <a:t> </a:t>
            </a:r>
          </a:p>
        </p:txBody>
      </p:sp>
      <p:sp>
        <p:nvSpPr>
          <p:cNvPr id="69" name="Freeform: Shape 13">
            <a:extLst>
              <a:ext uri="{FF2B5EF4-FFF2-40B4-BE49-F238E27FC236}">
                <a16:creationId xmlns:a16="http://schemas.microsoft.com/office/drawing/2014/main" id="{12BC95C2-2EEC-4F59-ABA8-660B0D059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0" name="Graphic 141">
            <a:extLst>
              <a:ext uri="{FF2B5EF4-FFF2-40B4-BE49-F238E27FC236}">
                <a16:creationId xmlns:a16="http://schemas.microsoft.com/office/drawing/2014/main" id="{03E9870D-4BBA-43AF-8D44-BBADF020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7" name="Freeform: Shape 16">
              <a:extLst>
                <a:ext uri="{FF2B5EF4-FFF2-40B4-BE49-F238E27FC236}">
                  <a16:creationId xmlns:a16="http://schemas.microsoft.com/office/drawing/2014/main" id="{34BC5055-C77D-43CD-BB1D-A77B6779CD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DB12D0B8-9385-489A-85AE-3D14AD0BA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D158A14A-147E-4130-A5E2-38FD84B181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75B8B1EB-5E2B-472C-AE60-2EC5961F16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B4F5BD77-58D7-4B61-A666-1B4139A63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F5CBEC6B-EDB6-40B8-8771-E5AF41B8D6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91BD0EE8-AA47-4044-9251-9F5A4B820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a:p>
          </p:txBody>
        </p:sp>
      </p:grpSp>
      <p:grpSp>
        <p:nvGrpSpPr>
          <p:cNvPr id="73" name="Graphic 157">
            <a:extLst>
              <a:ext uri="{FF2B5EF4-FFF2-40B4-BE49-F238E27FC236}">
                <a16:creationId xmlns:a16="http://schemas.microsoft.com/office/drawing/2014/main" id="{C3279E8D-2BAA-4CB1-834B-09FADD54DE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10600" y="3276600"/>
            <a:ext cx="3529260" cy="3581398"/>
            <a:chOff x="4114800" y="1423987"/>
            <a:chExt cx="3961542" cy="4007547"/>
          </a:xfrm>
          <a:noFill/>
        </p:grpSpPr>
        <p:sp>
          <p:nvSpPr>
            <p:cNvPr id="26" name="Freeform: Shape 25">
              <a:extLst>
                <a:ext uri="{FF2B5EF4-FFF2-40B4-BE49-F238E27FC236}">
                  <a16:creationId xmlns:a16="http://schemas.microsoft.com/office/drawing/2014/main" id="{3456F18E-4F61-486D-9CD6-65B30372C5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id="{318DDF45-08F0-46B6-A0B7-133735C94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id="{B9D0CC0F-710D-43F4-BC86-763767420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id="{6FB36AB6-CB81-495A-8A33-C0BCE67D6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1993F7E6-ABF6-482D-BEA5-B4E607DDB4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DCA0B097-C21A-40B4-95E4-2FFA9697F8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AB2AF0F5-7EAA-4BAB-8DE2-D84E12417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useBgFill="1">
        <p:nvSpPr>
          <p:cNvPr id="75" name="Rectangle 33">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6" name="Rectangle 35">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77" name="Top Left">
            <a:extLst>
              <a:ext uri="{FF2B5EF4-FFF2-40B4-BE49-F238E27FC236}">
                <a16:creationId xmlns:a16="http://schemas.microsoft.com/office/drawing/2014/main" id="{6F410C21-CD43-45A5-A726-CF8B01FD88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39" name="Freeform: Shape 38">
              <a:extLst>
                <a:ext uri="{FF2B5EF4-FFF2-40B4-BE49-F238E27FC236}">
                  <a16:creationId xmlns:a16="http://schemas.microsoft.com/office/drawing/2014/main" id="{F030EA9A-BC9B-4A24-8288-BD332A6A4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40" name="Freeform: Shape 39">
              <a:extLst>
                <a:ext uri="{FF2B5EF4-FFF2-40B4-BE49-F238E27FC236}">
                  <a16:creationId xmlns:a16="http://schemas.microsoft.com/office/drawing/2014/main" id="{D2C02E7B-E3A7-4649-B0DF-7111FC4D9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a:p>
          </p:txBody>
        </p:sp>
        <p:sp>
          <p:nvSpPr>
            <p:cNvPr id="41" name="Freeform: Shape 40">
              <a:extLst>
                <a:ext uri="{FF2B5EF4-FFF2-40B4-BE49-F238E27FC236}">
                  <a16:creationId xmlns:a16="http://schemas.microsoft.com/office/drawing/2014/main" id="{4A466D70-407D-4A6C-887C-F213B7662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a:p>
          </p:txBody>
        </p:sp>
        <p:sp>
          <p:nvSpPr>
            <p:cNvPr id="42" name="Freeform: Shape 41">
              <a:extLst>
                <a:ext uri="{FF2B5EF4-FFF2-40B4-BE49-F238E27FC236}">
                  <a16:creationId xmlns:a16="http://schemas.microsoft.com/office/drawing/2014/main" id="{AD419DCF-E52E-4774-921F-1A9E589C0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43" name="Freeform: Shape 42">
              <a:extLst>
                <a:ext uri="{FF2B5EF4-FFF2-40B4-BE49-F238E27FC236}">
                  <a16:creationId xmlns:a16="http://schemas.microsoft.com/office/drawing/2014/main" id="{D56887A1-BF5F-455B-B3D0-A0FA7B7DD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44" name="Freeform: Shape 43">
              <a:extLst>
                <a:ext uri="{FF2B5EF4-FFF2-40B4-BE49-F238E27FC236}">
                  <a16:creationId xmlns:a16="http://schemas.microsoft.com/office/drawing/2014/main" id="{5376C740-196E-47D9-97DD-FA626C705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a:p>
          </p:txBody>
        </p:sp>
        <p:sp>
          <p:nvSpPr>
            <p:cNvPr id="45" name="Freeform: Shape 44">
              <a:extLst>
                <a:ext uri="{FF2B5EF4-FFF2-40B4-BE49-F238E27FC236}">
                  <a16:creationId xmlns:a16="http://schemas.microsoft.com/office/drawing/2014/main" id="{3A7BFC62-FABD-4718-9C08-C31EF1745B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a:p>
          </p:txBody>
        </p:sp>
        <p:sp>
          <p:nvSpPr>
            <p:cNvPr id="78" name="Freeform: Shape 45">
              <a:extLst>
                <a:ext uri="{FF2B5EF4-FFF2-40B4-BE49-F238E27FC236}">
                  <a16:creationId xmlns:a16="http://schemas.microsoft.com/office/drawing/2014/main" id="{C78C2B3B-42DE-4307-A7F5-3C51DD2D9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a:p>
          </p:txBody>
        </p:sp>
        <p:sp>
          <p:nvSpPr>
            <p:cNvPr id="47" name="Freeform: Shape 46">
              <a:extLst>
                <a:ext uri="{FF2B5EF4-FFF2-40B4-BE49-F238E27FC236}">
                  <a16:creationId xmlns:a16="http://schemas.microsoft.com/office/drawing/2014/main" id="{E0C6FE7A-5F50-46A9-B473-A40F60CF9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a:p>
          </p:txBody>
        </p:sp>
        <p:sp>
          <p:nvSpPr>
            <p:cNvPr id="79" name="Freeform: Shape 47">
              <a:extLst>
                <a:ext uri="{FF2B5EF4-FFF2-40B4-BE49-F238E27FC236}">
                  <a16:creationId xmlns:a16="http://schemas.microsoft.com/office/drawing/2014/main" id="{6D2BF817-B70D-4687-9A70-09C0C6CF8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a:p>
          </p:txBody>
        </p:sp>
        <p:sp>
          <p:nvSpPr>
            <p:cNvPr id="49" name="Freeform: Shape 48">
              <a:extLst>
                <a:ext uri="{FF2B5EF4-FFF2-40B4-BE49-F238E27FC236}">
                  <a16:creationId xmlns:a16="http://schemas.microsoft.com/office/drawing/2014/main" id="{CFCAC004-4B7F-45C4-834A-116FD2D03F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a:p>
          </p:txBody>
        </p:sp>
        <p:sp>
          <p:nvSpPr>
            <p:cNvPr id="50" name="Freeform: Shape 49">
              <a:extLst>
                <a:ext uri="{FF2B5EF4-FFF2-40B4-BE49-F238E27FC236}">
                  <a16:creationId xmlns:a16="http://schemas.microsoft.com/office/drawing/2014/main" id="{D193C743-6F98-4322-B366-AD0353B10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86" name="Freeform: Shape 50">
              <a:extLst>
                <a:ext uri="{FF2B5EF4-FFF2-40B4-BE49-F238E27FC236}">
                  <a16:creationId xmlns:a16="http://schemas.microsoft.com/office/drawing/2014/main" id="{FD3C2310-33DE-4B73-A297-67D5721A8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a:p>
          </p:txBody>
        </p:sp>
        <p:sp>
          <p:nvSpPr>
            <p:cNvPr id="52" name="Freeform: Shape 51">
              <a:extLst>
                <a:ext uri="{FF2B5EF4-FFF2-40B4-BE49-F238E27FC236}">
                  <a16:creationId xmlns:a16="http://schemas.microsoft.com/office/drawing/2014/main" id="{E78B8B6B-A236-4752-937C-83AF1C4EC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53" name="Freeform: Shape 52">
              <a:extLst>
                <a:ext uri="{FF2B5EF4-FFF2-40B4-BE49-F238E27FC236}">
                  <a16:creationId xmlns:a16="http://schemas.microsoft.com/office/drawing/2014/main" id="{416B9790-C202-4F5D-8BEC-130557782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a:p>
          </p:txBody>
        </p:sp>
        <p:sp>
          <p:nvSpPr>
            <p:cNvPr id="54" name="Freeform: Shape 53">
              <a:extLst>
                <a:ext uri="{FF2B5EF4-FFF2-40B4-BE49-F238E27FC236}">
                  <a16:creationId xmlns:a16="http://schemas.microsoft.com/office/drawing/2014/main" id="{FE0884AE-BEEF-4D8B-B59B-1EFC91429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55" name="Freeform: Shape 54">
              <a:extLst>
                <a:ext uri="{FF2B5EF4-FFF2-40B4-BE49-F238E27FC236}">
                  <a16:creationId xmlns:a16="http://schemas.microsoft.com/office/drawing/2014/main" id="{3DC19431-34DB-4F62-A4D8-ED38ECCB9A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56" name="Freeform: Shape 55">
              <a:extLst>
                <a:ext uri="{FF2B5EF4-FFF2-40B4-BE49-F238E27FC236}">
                  <a16:creationId xmlns:a16="http://schemas.microsoft.com/office/drawing/2014/main" id="{5BF5735E-2BC7-4236-B830-616EBBBC7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a:p>
          </p:txBody>
        </p:sp>
      </p:grpSp>
      <p:grpSp>
        <p:nvGrpSpPr>
          <p:cNvPr id="58" name="Bottom Right">
            <a:extLst>
              <a:ext uri="{FF2B5EF4-FFF2-40B4-BE49-F238E27FC236}">
                <a16:creationId xmlns:a16="http://schemas.microsoft.com/office/drawing/2014/main" id="{83664CB5-2BA0-493E-BEC5-BACF868A12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59" name="Freeform: Shape 58">
              <a:extLst>
                <a:ext uri="{FF2B5EF4-FFF2-40B4-BE49-F238E27FC236}">
                  <a16:creationId xmlns:a16="http://schemas.microsoft.com/office/drawing/2014/main" id="{44DC3445-FC3D-4F90-BC75-AD8EDD18A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60" name="Graphic 157">
              <a:extLst>
                <a:ext uri="{FF2B5EF4-FFF2-40B4-BE49-F238E27FC236}">
                  <a16:creationId xmlns:a16="http://schemas.microsoft.com/office/drawing/2014/main" id="{70D6C503-0ABE-48A7-BA0B-D5A26B558BE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62" name="Freeform: Shape 61">
                <a:extLst>
                  <a:ext uri="{FF2B5EF4-FFF2-40B4-BE49-F238E27FC236}">
                    <a16:creationId xmlns:a16="http://schemas.microsoft.com/office/drawing/2014/main" id="{6DEB1DC4-C3A0-4645-B456-02A9FFA2C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87" name="Freeform: Shape 62">
                <a:extLst>
                  <a:ext uri="{FF2B5EF4-FFF2-40B4-BE49-F238E27FC236}">
                    <a16:creationId xmlns:a16="http://schemas.microsoft.com/office/drawing/2014/main" id="{2ECF4175-31D6-4A9B-87A4-4C2966749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64" name="Freeform: Shape 63">
                <a:extLst>
                  <a:ext uri="{FF2B5EF4-FFF2-40B4-BE49-F238E27FC236}">
                    <a16:creationId xmlns:a16="http://schemas.microsoft.com/office/drawing/2014/main" id="{508D2906-75CA-4435-A320-08EBBA06B6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5" name="Freeform: Shape 64">
                <a:extLst>
                  <a:ext uri="{FF2B5EF4-FFF2-40B4-BE49-F238E27FC236}">
                    <a16:creationId xmlns:a16="http://schemas.microsoft.com/office/drawing/2014/main" id="{51B8B373-782A-4568-BDF3-093F398F1A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66" name="Freeform: Shape 65">
                <a:extLst>
                  <a:ext uri="{FF2B5EF4-FFF2-40B4-BE49-F238E27FC236}">
                    <a16:creationId xmlns:a16="http://schemas.microsoft.com/office/drawing/2014/main" id="{707C3AD9-7FDD-480C-91FF-0D3A977DF2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67" name="Freeform: Shape 66">
                <a:extLst>
                  <a:ext uri="{FF2B5EF4-FFF2-40B4-BE49-F238E27FC236}">
                    <a16:creationId xmlns:a16="http://schemas.microsoft.com/office/drawing/2014/main" id="{A8EF16B5-D539-41A0-9FDE-164CE88FE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68" name="Freeform: Shape 67">
                <a:extLst>
                  <a:ext uri="{FF2B5EF4-FFF2-40B4-BE49-F238E27FC236}">
                    <a16:creationId xmlns:a16="http://schemas.microsoft.com/office/drawing/2014/main" id="{92FFF8CB-E294-4944-A954-FC2866B25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61" name="Freeform: Shape 60">
              <a:extLst>
                <a:ext uri="{FF2B5EF4-FFF2-40B4-BE49-F238E27FC236}">
                  <a16:creationId xmlns:a16="http://schemas.microsoft.com/office/drawing/2014/main" id="{B2CD3167-A8E1-4652-8AFE-0E5D9A90C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776DB184-99B1-B040-9DB1-3FCAFCA3A7D4}"/>
              </a:ext>
            </a:extLst>
          </p:cNvPr>
          <p:cNvSpPr>
            <a:spLocks noGrp="1"/>
          </p:cNvSpPr>
          <p:nvPr>
            <p:ph type="ctrTitle"/>
          </p:nvPr>
        </p:nvSpPr>
        <p:spPr>
          <a:xfrm>
            <a:off x="1198181" y="559813"/>
            <a:ext cx="9988166" cy="2785797"/>
          </a:xfrm>
        </p:spPr>
        <p:txBody>
          <a:bodyPr vert="horz" lIns="91440" tIns="45720" rIns="91440" bIns="45720" rtlCol="0" anchor="b">
            <a:normAutofit/>
          </a:bodyPr>
          <a:lstStyle/>
          <a:p>
            <a:r>
              <a:rPr lang="en-US" kern="1200" dirty="0">
                <a:solidFill>
                  <a:schemeClr val="tx2"/>
                </a:solidFill>
                <a:latin typeface="+mj-lt"/>
                <a:ea typeface="+mj-ea"/>
                <a:cs typeface="+mj-cs"/>
              </a:rPr>
              <a:t>Tainted gifts</a:t>
            </a:r>
          </a:p>
        </p:txBody>
      </p:sp>
      <p:sp>
        <p:nvSpPr>
          <p:cNvPr id="3" name="Content Placeholder 2">
            <a:extLst>
              <a:ext uri="{FF2B5EF4-FFF2-40B4-BE49-F238E27FC236}">
                <a16:creationId xmlns:a16="http://schemas.microsoft.com/office/drawing/2014/main" id="{BBC024A0-9F6A-3046-8E96-5785FCCB75A6}"/>
              </a:ext>
            </a:extLst>
          </p:cNvPr>
          <p:cNvSpPr>
            <a:spLocks noGrp="1"/>
          </p:cNvSpPr>
          <p:nvPr>
            <p:ph type="subTitle" idx="1"/>
          </p:nvPr>
        </p:nvSpPr>
        <p:spPr>
          <a:xfrm>
            <a:off x="2005091" y="3498856"/>
            <a:ext cx="8188033" cy="2614231"/>
          </a:xfrm>
        </p:spPr>
        <p:txBody>
          <a:bodyPr vert="horz" lIns="91440" tIns="45720" rIns="91440" bIns="45720" rtlCol="0">
            <a:normAutofit/>
          </a:bodyPr>
          <a:lstStyle/>
          <a:p>
            <a:r>
              <a:rPr lang="en-US" sz="1800" dirty="0"/>
              <a:t>A gift is tainted if: </a:t>
            </a:r>
          </a:p>
          <a:p>
            <a:pPr marL="571500" indent="-342900">
              <a:buFont typeface="+mj-lt"/>
              <a:buAutoNum type="alphaLcParenR"/>
            </a:pPr>
            <a:r>
              <a:rPr lang="en-US" sz="1800" dirty="0"/>
              <a:t>It was made by D within 6 years ending on the day on which proceedings were started</a:t>
            </a:r>
          </a:p>
          <a:p>
            <a:pPr marL="571500" indent="-342900">
              <a:buFont typeface="+mj-lt"/>
              <a:buAutoNum type="alphaLcParenR"/>
            </a:pPr>
            <a:r>
              <a:rPr lang="en-US" sz="1800" dirty="0"/>
              <a:t>The property subject of the gift was obtained by D through crime</a:t>
            </a:r>
          </a:p>
          <a:p>
            <a:pPr marL="571500" indent="-342900">
              <a:buFont typeface="+mj-lt"/>
              <a:buAutoNum type="alphaLcParenR"/>
            </a:pPr>
            <a:r>
              <a:rPr lang="en-US" sz="1800" dirty="0"/>
              <a:t>It was made by D any time after the offence</a:t>
            </a:r>
          </a:p>
        </p:txBody>
      </p:sp>
    </p:spTree>
    <p:extLst>
      <p:ext uri="{BB962C8B-B14F-4D97-AF65-F5344CB8AC3E}">
        <p14:creationId xmlns:p14="http://schemas.microsoft.com/office/powerpoint/2010/main" val="73941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3560EC-A32E-F249-A479-D96BC5EEC635}"/>
              </a:ext>
            </a:extLst>
          </p:cNvPr>
          <p:cNvSpPr>
            <a:spLocks noGrp="1"/>
          </p:cNvSpPr>
          <p:nvPr>
            <p:ph type="ctrTitle"/>
          </p:nvPr>
        </p:nvSpPr>
        <p:spPr>
          <a:xfrm>
            <a:off x="1524000" y="771488"/>
            <a:ext cx="9144000" cy="2387600"/>
          </a:xfrm>
        </p:spPr>
        <p:txBody>
          <a:bodyPr/>
          <a:lstStyle/>
          <a:p>
            <a:r>
              <a:rPr lang="en-US" dirty="0"/>
              <a:t>Making the confiscation order</a:t>
            </a:r>
          </a:p>
        </p:txBody>
      </p:sp>
      <p:sp>
        <p:nvSpPr>
          <p:cNvPr id="5" name="Subtitle 4">
            <a:extLst>
              <a:ext uri="{FF2B5EF4-FFF2-40B4-BE49-F238E27FC236}">
                <a16:creationId xmlns:a16="http://schemas.microsoft.com/office/drawing/2014/main" id="{5D5017C1-401A-F843-A0C9-04B4C90D74F9}"/>
              </a:ext>
            </a:extLst>
          </p:cNvPr>
          <p:cNvSpPr>
            <a:spLocks noGrp="1"/>
          </p:cNvSpPr>
          <p:nvPr>
            <p:ph type="subTitle" idx="1"/>
          </p:nvPr>
        </p:nvSpPr>
        <p:spPr>
          <a:xfrm>
            <a:off x="1524000" y="3602038"/>
            <a:ext cx="3941135" cy="1854200"/>
          </a:xfrm>
        </p:spPr>
        <p:txBody>
          <a:bodyPr>
            <a:normAutofit fontScale="85000" lnSpcReduction="10000"/>
          </a:bodyPr>
          <a:lstStyle/>
          <a:p>
            <a:pPr marL="457200" indent="-457200" algn="just">
              <a:buFont typeface="+mj-lt"/>
              <a:buAutoNum type="alphaLcParenR"/>
            </a:pPr>
            <a:r>
              <a:rPr lang="en-US" dirty="0"/>
              <a:t>Benefit</a:t>
            </a:r>
          </a:p>
          <a:p>
            <a:pPr marL="457200" indent="-457200" algn="just">
              <a:buFont typeface="+mj-lt"/>
              <a:buAutoNum type="alphaLcParenR"/>
            </a:pPr>
            <a:r>
              <a:rPr lang="en-US" dirty="0"/>
              <a:t>Available amount</a:t>
            </a:r>
          </a:p>
          <a:p>
            <a:pPr marL="457200" indent="-457200" algn="just">
              <a:buFont typeface="+mj-lt"/>
              <a:buAutoNum type="alphaLcParenR"/>
            </a:pPr>
            <a:r>
              <a:rPr lang="en-US" dirty="0"/>
              <a:t>Time to pay (up to 3 months)</a:t>
            </a:r>
          </a:p>
          <a:p>
            <a:pPr marL="457200" indent="-457200" algn="just">
              <a:buFont typeface="+mj-lt"/>
              <a:buAutoNum type="alphaLcParenR"/>
            </a:pPr>
            <a:r>
              <a:rPr lang="en-US" dirty="0"/>
              <a:t>Default period</a:t>
            </a:r>
          </a:p>
        </p:txBody>
      </p:sp>
      <p:graphicFrame>
        <p:nvGraphicFramePr>
          <p:cNvPr id="6" name="Table 6">
            <a:extLst>
              <a:ext uri="{FF2B5EF4-FFF2-40B4-BE49-F238E27FC236}">
                <a16:creationId xmlns:a16="http://schemas.microsoft.com/office/drawing/2014/main" id="{3EA71FB5-31F8-DF47-9FD3-528407CFD4EA}"/>
              </a:ext>
            </a:extLst>
          </p:cNvPr>
          <p:cNvGraphicFramePr>
            <a:graphicFrameLocks noGrp="1"/>
          </p:cNvGraphicFramePr>
          <p:nvPr>
            <p:extLst>
              <p:ext uri="{D42A27DB-BD31-4B8C-83A1-F6EECF244321}">
                <p14:modId xmlns:p14="http://schemas.microsoft.com/office/powerpoint/2010/main" val="252192163"/>
              </p:ext>
            </p:extLst>
          </p:nvPr>
        </p:nvGraphicFramePr>
        <p:xfrm>
          <a:off x="6096000" y="3602038"/>
          <a:ext cx="5130800" cy="1854200"/>
        </p:xfrm>
        <a:graphic>
          <a:graphicData uri="http://schemas.openxmlformats.org/drawingml/2006/table">
            <a:tbl>
              <a:tblPr firstRow="1" bandRow="1">
                <a:tableStyleId>{5C22544A-7EE6-4342-B048-85BDC9FD1C3A}</a:tableStyleId>
              </a:tblPr>
              <a:tblGrid>
                <a:gridCol w="2565400">
                  <a:extLst>
                    <a:ext uri="{9D8B030D-6E8A-4147-A177-3AD203B41FA5}">
                      <a16:colId xmlns:a16="http://schemas.microsoft.com/office/drawing/2014/main" val="3497808242"/>
                    </a:ext>
                  </a:extLst>
                </a:gridCol>
                <a:gridCol w="2565400">
                  <a:extLst>
                    <a:ext uri="{9D8B030D-6E8A-4147-A177-3AD203B41FA5}">
                      <a16:colId xmlns:a16="http://schemas.microsoft.com/office/drawing/2014/main" val="1672768117"/>
                    </a:ext>
                  </a:extLst>
                </a:gridCol>
              </a:tblGrid>
              <a:tr h="370840">
                <a:tc>
                  <a:txBody>
                    <a:bodyPr/>
                    <a:lstStyle/>
                    <a:p>
                      <a:r>
                        <a:rPr lang="en-US" dirty="0"/>
                        <a:t>Amount</a:t>
                      </a:r>
                    </a:p>
                  </a:txBody>
                  <a:tcPr/>
                </a:tc>
                <a:tc>
                  <a:txBody>
                    <a:bodyPr/>
                    <a:lstStyle/>
                    <a:p>
                      <a:r>
                        <a:rPr lang="en-US" dirty="0"/>
                        <a:t>Maximum Term</a:t>
                      </a:r>
                    </a:p>
                  </a:txBody>
                  <a:tcPr/>
                </a:tc>
                <a:extLst>
                  <a:ext uri="{0D108BD9-81ED-4DB2-BD59-A6C34878D82A}">
                    <a16:rowId xmlns:a16="http://schemas.microsoft.com/office/drawing/2014/main" val="130132681"/>
                  </a:ext>
                </a:extLst>
              </a:tr>
              <a:tr h="370840">
                <a:tc>
                  <a:txBody>
                    <a:bodyPr/>
                    <a:lstStyle/>
                    <a:p>
                      <a:r>
                        <a:rPr lang="en-US" dirty="0"/>
                        <a:t>£10k or less</a:t>
                      </a:r>
                    </a:p>
                  </a:txBody>
                  <a:tcPr/>
                </a:tc>
                <a:tc>
                  <a:txBody>
                    <a:bodyPr/>
                    <a:lstStyle/>
                    <a:p>
                      <a:r>
                        <a:rPr lang="en-US" dirty="0"/>
                        <a:t>6 months</a:t>
                      </a:r>
                    </a:p>
                  </a:txBody>
                  <a:tcPr/>
                </a:tc>
                <a:extLst>
                  <a:ext uri="{0D108BD9-81ED-4DB2-BD59-A6C34878D82A}">
                    <a16:rowId xmlns:a16="http://schemas.microsoft.com/office/drawing/2014/main" val="4199522590"/>
                  </a:ext>
                </a:extLst>
              </a:tr>
              <a:tr h="370840">
                <a:tc>
                  <a:txBody>
                    <a:bodyPr/>
                    <a:lstStyle/>
                    <a:p>
                      <a:r>
                        <a:rPr lang="en-US" dirty="0"/>
                        <a:t>£10k – £500k</a:t>
                      </a:r>
                    </a:p>
                  </a:txBody>
                  <a:tcPr/>
                </a:tc>
                <a:tc>
                  <a:txBody>
                    <a:bodyPr/>
                    <a:lstStyle/>
                    <a:p>
                      <a:r>
                        <a:rPr lang="en-US" dirty="0"/>
                        <a:t>5 years</a:t>
                      </a:r>
                    </a:p>
                  </a:txBody>
                  <a:tcPr/>
                </a:tc>
                <a:extLst>
                  <a:ext uri="{0D108BD9-81ED-4DB2-BD59-A6C34878D82A}">
                    <a16:rowId xmlns:a16="http://schemas.microsoft.com/office/drawing/2014/main" val="1773027923"/>
                  </a:ext>
                </a:extLst>
              </a:tr>
              <a:tr h="370840">
                <a:tc>
                  <a:txBody>
                    <a:bodyPr/>
                    <a:lstStyle/>
                    <a:p>
                      <a:r>
                        <a:rPr lang="en-US" dirty="0"/>
                        <a:t>£500k – £1 million</a:t>
                      </a:r>
                    </a:p>
                  </a:txBody>
                  <a:tcPr/>
                </a:tc>
                <a:tc>
                  <a:txBody>
                    <a:bodyPr/>
                    <a:lstStyle/>
                    <a:p>
                      <a:r>
                        <a:rPr lang="en-US" dirty="0"/>
                        <a:t>7 years</a:t>
                      </a:r>
                    </a:p>
                  </a:txBody>
                  <a:tcPr/>
                </a:tc>
                <a:extLst>
                  <a:ext uri="{0D108BD9-81ED-4DB2-BD59-A6C34878D82A}">
                    <a16:rowId xmlns:a16="http://schemas.microsoft.com/office/drawing/2014/main" val="1931946689"/>
                  </a:ext>
                </a:extLst>
              </a:tr>
              <a:tr h="370840">
                <a:tc>
                  <a:txBody>
                    <a:bodyPr/>
                    <a:lstStyle/>
                    <a:p>
                      <a:r>
                        <a:rPr lang="en-US" dirty="0"/>
                        <a:t>£1 million or more</a:t>
                      </a:r>
                    </a:p>
                  </a:txBody>
                  <a:tcPr/>
                </a:tc>
                <a:tc>
                  <a:txBody>
                    <a:bodyPr/>
                    <a:lstStyle/>
                    <a:p>
                      <a:r>
                        <a:rPr lang="en-US" dirty="0"/>
                        <a:t>14 years</a:t>
                      </a:r>
                    </a:p>
                  </a:txBody>
                  <a:tcPr/>
                </a:tc>
                <a:extLst>
                  <a:ext uri="{0D108BD9-81ED-4DB2-BD59-A6C34878D82A}">
                    <a16:rowId xmlns:a16="http://schemas.microsoft.com/office/drawing/2014/main" val="1330287578"/>
                  </a:ext>
                </a:extLst>
              </a:tr>
            </a:tbl>
          </a:graphicData>
        </a:graphic>
      </p:graphicFrame>
    </p:spTree>
    <p:extLst>
      <p:ext uri="{BB962C8B-B14F-4D97-AF65-F5344CB8AC3E}">
        <p14:creationId xmlns:p14="http://schemas.microsoft.com/office/powerpoint/2010/main" val="4330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dirty="0">
              <a:latin typeface="Segoe UI Semilight" panose="020B0402040204020203" pitchFamily="34" charset="0"/>
              <a:cs typeface="Segoe UI Semilight" panose="020B0402040204020203" pitchFamily="34" charset="0"/>
            </a:endParaRPr>
          </a:p>
        </p:txBody>
      </p:sp>
      <p:grpSp>
        <p:nvGrpSpPr>
          <p:cNvPr id="16"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17" name="Freeform: Shape 16">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Freeform: Shape 17">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19" name="Freeform: Shape 18">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0" name="Freeform: Shape 19">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7" name="Freeform: Shape 26">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8" name="Freeform: Shape 27">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9" name="Freeform: Shape 28">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0" name="Freeform: Shape 29">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1" name="Freeform: Shape 30">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2" name="Freeform: Shape 31">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3" name="Freeform: Shape 32">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4" name="Freeform: Shape 33">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dirty="0"/>
            </a:p>
          </p:txBody>
        </p:sp>
      </p:grpSp>
      <p:grpSp>
        <p:nvGrpSpPr>
          <p:cNvPr id="36"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7" name="Freeform: Shape 36">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38"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40" name="Freeform: Shape 39">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1" name="Freeform: Shape 40">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2" name="Freeform: Shape 41">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3" name="Freeform: Shape 42">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4" name="Freeform: Shape 43">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5" name="Freeform: Shape 44">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6" name="Freeform: Shape 45">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39" name="Freeform: Shape 38">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 name="Title 3">
            <a:extLst>
              <a:ext uri="{FF2B5EF4-FFF2-40B4-BE49-F238E27FC236}">
                <a16:creationId xmlns:a16="http://schemas.microsoft.com/office/drawing/2014/main" id="{463781EE-2E10-5B41-9638-9E08A6BAF194}"/>
              </a:ext>
            </a:extLst>
          </p:cNvPr>
          <p:cNvSpPr>
            <a:spLocks noGrp="1"/>
          </p:cNvSpPr>
          <p:nvPr>
            <p:ph type="ctrTitle"/>
          </p:nvPr>
        </p:nvSpPr>
        <p:spPr>
          <a:xfrm>
            <a:off x="994404" y="731041"/>
            <a:ext cx="10191942" cy="3173034"/>
          </a:xfrm>
        </p:spPr>
        <p:txBody>
          <a:bodyPr>
            <a:normAutofit/>
          </a:bodyPr>
          <a:lstStyle/>
          <a:p>
            <a:r>
              <a:rPr lang="en-US" sz="6600" dirty="0"/>
              <a:t>Enforcement</a:t>
            </a:r>
          </a:p>
        </p:txBody>
      </p:sp>
      <p:sp>
        <p:nvSpPr>
          <p:cNvPr id="5" name="Subtitle 4">
            <a:extLst>
              <a:ext uri="{FF2B5EF4-FFF2-40B4-BE49-F238E27FC236}">
                <a16:creationId xmlns:a16="http://schemas.microsoft.com/office/drawing/2014/main" id="{9A24A710-DBE8-854E-80AC-0E7FE15606E2}"/>
              </a:ext>
            </a:extLst>
          </p:cNvPr>
          <p:cNvSpPr>
            <a:spLocks noGrp="1"/>
          </p:cNvSpPr>
          <p:nvPr>
            <p:ph type="subTitle" idx="1"/>
          </p:nvPr>
        </p:nvSpPr>
        <p:spPr>
          <a:xfrm>
            <a:off x="1524000" y="4069354"/>
            <a:ext cx="9144000" cy="1265285"/>
          </a:xfrm>
        </p:spPr>
        <p:txBody>
          <a:bodyPr>
            <a:normAutofit fontScale="92500" lnSpcReduction="20000"/>
          </a:bodyPr>
          <a:lstStyle/>
          <a:p>
            <a:r>
              <a:rPr lang="en-US" dirty="0"/>
              <a:t>Default period</a:t>
            </a:r>
          </a:p>
          <a:p>
            <a:r>
              <a:rPr lang="en-US" dirty="0"/>
              <a:t>Enforcement receivers</a:t>
            </a:r>
          </a:p>
          <a:p>
            <a:r>
              <a:rPr lang="en-US" dirty="0"/>
              <a:t>Variation of available amount</a:t>
            </a:r>
          </a:p>
          <a:p>
            <a:endParaRPr lang="en-US" sz="2200" dirty="0"/>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279979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C17AC4-0531-E04A-8F82-CEB45C2F1809}"/>
              </a:ext>
            </a:extLst>
          </p:cNvPr>
          <p:cNvSpPr>
            <a:spLocks noGrp="1"/>
          </p:cNvSpPr>
          <p:nvPr>
            <p:ph type="ctrTitle"/>
          </p:nvPr>
        </p:nvSpPr>
        <p:spPr/>
        <p:txBody>
          <a:bodyPr/>
          <a:lstStyle/>
          <a:p>
            <a:r>
              <a:rPr lang="en-US" dirty="0"/>
              <a:t>Enforcement Receivers</a:t>
            </a:r>
          </a:p>
        </p:txBody>
      </p:sp>
      <p:sp>
        <p:nvSpPr>
          <p:cNvPr id="5" name="Subtitle 4">
            <a:extLst>
              <a:ext uri="{FF2B5EF4-FFF2-40B4-BE49-F238E27FC236}">
                <a16:creationId xmlns:a16="http://schemas.microsoft.com/office/drawing/2014/main" id="{A28C4FBA-BFD4-D445-B216-8F717251E121}"/>
              </a:ext>
            </a:extLst>
          </p:cNvPr>
          <p:cNvSpPr>
            <a:spLocks noGrp="1"/>
          </p:cNvSpPr>
          <p:nvPr>
            <p:ph type="subTitle" idx="1"/>
          </p:nvPr>
        </p:nvSpPr>
        <p:spPr/>
        <p:txBody>
          <a:bodyPr>
            <a:normAutofit/>
          </a:bodyPr>
          <a:lstStyle/>
          <a:p>
            <a:r>
              <a:rPr lang="en-US" dirty="0"/>
              <a:t>A prosecutor can apply to the Crown Court to appoint an enforcement receiver to take control of D’s recoverable assets and liquidate them to pay the confiscation order [s51]</a:t>
            </a:r>
          </a:p>
        </p:txBody>
      </p:sp>
    </p:spTree>
    <p:extLst>
      <p:ext uri="{BB962C8B-B14F-4D97-AF65-F5344CB8AC3E}">
        <p14:creationId xmlns:p14="http://schemas.microsoft.com/office/powerpoint/2010/main" val="375804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B3FB-4C58-F44E-902F-E30BBB31BC7A}"/>
              </a:ext>
            </a:extLst>
          </p:cNvPr>
          <p:cNvSpPr>
            <a:spLocks noGrp="1"/>
          </p:cNvSpPr>
          <p:nvPr>
            <p:ph type="title"/>
          </p:nvPr>
        </p:nvSpPr>
        <p:spPr/>
        <p:txBody>
          <a:bodyPr/>
          <a:lstStyle/>
          <a:p>
            <a:r>
              <a:rPr lang="en-US" dirty="0"/>
              <a:t>Powers of an Enforcement Receiver</a:t>
            </a:r>
          </a:p>
        </p:txBody>
      </p:sp>
      <p:sp>
        <p:nvSpPr>
          <p:cNvPr id="5" name="Text Placeholder 4">
            <a:extLst>
              <a:ext uri="{FF2B5EF4-FFF2-40B4-BE49-F238E27FC236}">
                <a16:creationId xmlns:a16="http://schemas.microsoft.com/office/drawing/2014/main" id="{B7F3BCB3-ED79-DF43-8C7A-19D7DD2F3CD2}"/>
              </a:ext>
            </a:extLst>
          </p:cNvPr>
          <p:cNvSpPr>
            <a:spLocks noGrp="1"/>
          </p:cNvSpPr>
          <p:nvPr>
            <p:ph type="body" idx="1"/>
          </p:nvPr>
        </p:nvSpPr>
        <p:spPr/>
        <p:txBody>
          <a:bodyPr/>
          <a:lstStyle/>
          <a:p>
            <a:r>
              <a:rPr lang="en-US" dirty="0"/>
              <a:t>Powers [s51(2)]</a:t>
            </a:r>
          </a:p>
        </p:txBody>
      </p:sp>
      <p:sp>
        <p:nvSpPr>
          <p:cNvPr id="3" name="Content Placeholder 2">
            <a:extLst>
              <a:ext uri="{FF2B5EF4-FFF2-40B4-BE49-F238E27FC236}">
                <a16:creationId xmlns:a16="http://schemas.microsoft.com/office/drawing/2014/main" id="{3240D4DA-15B6-E14F-9B20-157DE184A1DB}"/>
              </a:ext>
            </a:extLst>
          </p:cNvPr>
          <p:cNvSpPr>
            <a:spLocks noGrp="1"/>
          </p:cNvSpPr>
          <p:nvPr>
            <p:ph sz="half" idx="2"/>
          </p:nvPr>
        </p:nvSpPr>
        <p:spPr/>
        <p:txBody>
          <a:bodyPr>
            <a:normAutofit fontScale="92500" lnSpcReduction="20000"/>
          </a:bodyPr>
          <a:lstStyle/>
          <a:p>
            <a:pPr marL="514350" indent="-514350">
              <a:buFont typeface="+mj-lt"/>
              <a:buAutoNum type="alphaLcParenR"/>
            </a:pPr>
            <a:r>
              <a:rPr lang="en-US" dirty="0"/>
              <a:t>Take possession of property</a:t>
            </a:r>
          </a:p>
          <a:p>
            <a:pPr marL="514350" indent="-514350">
              <a:buFont typeface="+mj-lt"/>
              <a:buAutoNum type="alphaLcParenR"/>
            </a:pPr>
            <a:r>
              <a:rPr lang="en-US" dirty="0"/>
              <a:t>Manage or otherwise deal with property</a:t>
            </a:r>
          </a:p>
          <a:p>
            <a:pPr marL="514350" indent="-514350">
              <a:buFont typeface="+mj-lt"/>
              <a:buAutoNum type="alphaLcParenR"/>
            </a:pPr>
            <a:r>
              <a:rPr lang="en-GB" noProof="1"/>
              <a:t>Realise</a:t>
            </a:r>
            <a:r>
              <a:rPr lang="en-US" dirty="0"/>
              <a:t> the property, in such manner as the court may specify</a:t>
            </a:r>
          </a:p>
          <a:p>
            <a:pPr marL="514350" indent="-514350">
              <a:buFont typeface="+mj-lt"/>
              <a:buAutoNum type="alphaLcParenR"/>
            </a:pPr>
            <a:r>
              <a:rPr lang="en-US" dirty="0"/>
              <a:t>Power to start, carry on or defend any legal proceedings in respect of any property</a:t>
            </a:r>
          </a:p>
        </p:txBody>
      </p:sp>
      <p:sp>
        <p:nvSpPr>
          <p:cNvPr id="6" name="Text Placeholder 5">
            <a:extLst>
              <a:ext uri="{FF2B5EF4-FFF2-40B4-BE49-F238E27FC236}">
                <a16:creationId xmlns:a16="http://schemas.microsoft.com/office/drawing/2014/main" id="{75086945-A026-DB40-88A0-C54164A5827B}"/>
              </a:ext>
            </a:extLst>
          </p:cNvPr>
          <p:cNvSpPr>
            <a:spLocks noGrp="1"/>
          </p:cNvSpPr>
          <p:nvPr>
            <p:ph type="body" sz="quarter" idx="3"/>
          </p:nvPr>
        </p:nvSpPr>
        <p:spPr/>
        <p:txBody>
          <a:bodyPr/>
          <a:lstStyle/>
          <a:p>
            <a:r>
              <a:rPr lang="en-US" dirty="0"/>
              <a:t>Application of property [s54(2)]</a:t>
            </a:r>
          </a:p>
        </p:txBody>
      </p:sp>
      <p:sp>
        <p:nvSpPr>
          <p:cNvPr id="4" name="Content Placeholder 3">
            <a:extLst>
              <a:ext uri="{FF2B5EF4-FFF2-40B4-BE49-F238E27FC236}">
                <a16:creationId xmlns:a16="http://schemas.microsoft.com/office/drawing/2014/main" id="{C8F26988-2AA2-B745-9884-C0E8C0604A37}"/>
              </a:ext>
            </a:extLst>
          </p:cNvPr>
          <p:cNvSpPr>
            <a:spLocks noGrp="1"/>
          </p:cNvSpPr>
          <p:nvPr>
            <p:ph sz="quarter" idx="4"/>
          </p:nvPr>
        </p:nvSpPr>
        <p:spPr/>
        <p:txBody>
          <a:bodyPr>
            <a:normAutofit fontScale="92500" lnSpcReduction="20000"/>
          </a:bodyPr>
          <a:lstStyle/>
          <a:p>
            <a:pPr marL="514350" indent="-514350">
              <a:buFont typeface="+mj-lt"/>
              <a:buAutoNum type="arabicPeriod"/>
            </a:pPr>
            <a:r>
              <a:rPr lang="en-US" dirty="0"/>
              <a:t>Expenses incurred by a person acting as an insolvency practitioner</a:t>
            </a:r>
          </a:p>
          <a:p>
            <a:pPr marL="514350" indent="-514350">
              <a:buFont typeface="+mj-lt"/>
              <a:buAutoNum type="arabicPeriod"/>
            </a:pPr>
            <a:r>
              <a:rPr lang="en-US" dirty="0"/>
              <a:t>Make payments directed by the Crown Court e.g. compensation</a:t>
            </a:r>
          </a:p>
          <a:p>
            <a:pPr marL="514350" indent="-514350">
              <a:buFont typeface="+mj-lt"/>
              <a:buAutoNum type="arabicPeriod"/>
            </a:pPr>
            <a:r>
              <a:rPr lang="en-US" dirty="0"/>
              <a:t>Confiscation order</a:t>
            </a:r>
          </a:p>
        </p:txBody>
      </p:sp>
      <p:sp>
        <p:nvSpPr>
          <p:cNvPr id="7" name="TextBox 6">
            <a:extLst>
              <a:ext uri="{FF2B5EF4-FFF2-40B4-BE49-F238E27FC236}">
                <a16:creationId xmlns:a16="http://schemas.microsoft.com/office/drawing/2014/main" id="{22F38C32-4025-E740-A2BF-F97369248FD7}"/>
              </a:ext>
            </a:extLst>
          </p:cNvPr>
          <p:cNvSpPr txBox="1"/>
          <p:nvPr/>
        </p:nvSpPr>
        <p:spPr>
          <a:xfrm>
            <a:off x="6096000" y="5543332"/>
            <a:ext cx="5500687" cy="646331"/>
          </a:xfrm>
          <a:prstGeom prst="rect">
            <a:avLst/>
          </a:prstGeom>
          <a:noFill/>
        </p:spPr>
        <p:txBody>
          <a:bodyPr wrap="square" rtlCol="0">
            <a:spAutoFit/>
          </a:bodyPr>
          <a:lstStyle/>
          <a:p>
            <a:r>
              <a:rPr lang="en-US" dirty="0"/>
              <a:t>This is also where a third-party interest can be taken into account during enforcement [s54(4)].</a:t>
            </a:r>
          </a:p>
        </p:txBody>
      </p:sp>
    </p:spTree>
    <p:extLst>
      <p:ext uri="{BB962C8B-B14F-4D97-AF65-F5344CB8AC3E}">
        <p14:creationId xmlns:p14="http://schemas.microsoft.com/office/powerpoint/2010/main" val="343753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randombar(horizontal)">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P spid="6" grpId="0" build="p"/>
      <p:bldP spid="4" grpId="0" build="p"/>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78D08A7-80CE-B14A-B8C8-60018D5D4B40}"/>
              </a:ext>
            </a:extLst>
          </p:cNvPr>
          <p:cNvSpPr>
            <a:spLocks noGrp="1"/>
          </p:cNvSpPr>
          <p:nvPr>
            <p:ph type="title"/>
          </p:nvPr>
        </p:nvSpPr>
        <p:spPr/>
        <p:txBody>
          <a:bodyPr/>
          <a:lstStyle/>
          <a:p>
            <a:r>
              <a:rPr lang="en-US" dirty="0"/>
              <a:t>Variation of available amount</a:t>
            </a:r>
          </a:p>
        </p:txBody>
      </p:sp>
      <p:sp>
        <p:nvSpPr>
          <p:cNvPr id="12" name="Text Placeholder 11">
            <a:extLst>
              <a:ext uri="{FF2B5EF4-FFF2-40B4-BE49-F238E27FC236}">
                <a16:creationId xmlns:a16="http://schemas.microsoft.com/office/drawing/2014/main" id="{D6D842F8-EE71-9D47-9F77-68D6D916C7C2}"/>
              </a:ext>
            </a:extLst>
          </p:cNvPr>
          <p:cNvSpPr>
            <a:spLocks noGrp="1"/>
          </p:cNvSpPr>
          <p:nvPr>
            <p:ph type="body" idx="1"/>
          </p:nvPr>
        </p:nvSpPr>
        <p:spPr/>
        <p:txBody>
          <a:bodyPr/>
          <a:lstStyle/>
          <a:p>
            <a:r>
              <a:rPr lang="en-US" dirty="0"/>
              <a:t>Prosecution [s22]</a:t>
            </a:r>
          </a:p>
        </p:txBody>
      </p:sp>
      <p:sp>
        <p:nvSpPr>
          <p:cNvPr id="13" name="Content Placeholder 12">
            <a:extLst>
              <a:ext uri="{FF2B5EF4-FFF2-40B4-BE49-F238E27FC236}">
                <a16:creationId xmlns:a16="http://schemas.microsoft.com/office/drawing/2014/main" id="{97E0FB71-B94E-5D4C-A579-6635367FC965}"/>
              </a:ext>
            </a:extLst>
          </p:cNvPr>
          <p:cNvSpPr>
            <a:spLocks noGrp="1"/>
          </p:cNvSpPr>
          <p:nvPr>
            <p:ph sz="half" idx="2"/>
          </p:nvPr>
        </p:nvSpPr>
        <p:spPr/>
        <p:txBody>
          <a:bodyPr/>
          <a:lstStyle/>
          <a:p>
            <a:r>
              <a:rPr lang="en-US" dirty="0"/>
              <a:t>Increase available amount</a:t>
            </a:r>
          </a:p>
          <a:p>
            <a:r>
              <a:rPr lang="en-US" dirty="0"/>
              <a:t>Usually when D has come into money e.g. inheritance, won the lottery, equity increased in property</a:t>
            </a:r>
          </a:p>
        </p:txBody>
      </p:sp>
      <p:sp>
        <p:nvSpPr>
          <p:cNvPr id="14" name="Text Placeholder 13">
            <a:extLst>
              <a:ext uri="{FF2B5EF4-FFF2-40B4-BE49-F238E27FC236}">
                <a16:creationId xmlns:a16="http://schemas.microsoft.com/office/drawing/2014/main" id="{465E2CEB-B172-A441-8A06-5B52E9C5D53D}"/>
              </a:ext>
            </a:extLst>
          </p:cNvPr>
          <p:cNvSpPr>
            <a:spLocks noGrp="1"/>
          </p:cNvSpPr>
          <p:nvPr>
            <p:ph type="body" sz="quarter" idx="3"/>
          </p:nvPr>
        </p:nvSpPr>
        <p:spPr/>
        <p:txBody>
          <a:bodyPr/>
          <a:lstStyle/>
          <a:p>
            <a:r>
              <a:rPr lang="en-GB" dirty="0"/>
              <a:t>Defence [s23]</a:t>
            </a:r>
          </a:p>
        </p:txBody>
      </p:sp>
      <p:sp>
        <p:nvSpPr>
          <p:cNvPr id="15" name="Content Placeholder 14">
            <a:extLst>
              <a:ext uri="{FF2B5EF4-FFF2-40B4-BE49-F238E27FC236}">
                <a16:creationId xmlns:a16="http://schemas.microsoft.com/office/drawing/2014/main" id="{8E87A7EA-D348-6C4C-B287-A6A9D672D133}"/>
              </a:ext>
            </a:extLst>
          </p:cNvPr>
          <p:cNvSpPr>
            <a:spLocks noGrp="1"/>
          </p:cNvSpPr>
          <p:nvPr>
            <p:ph sz="quarter" idx="4"/>
          </p:nvPr>
        </p:nvSpPr>
        <p:spPr/>
        <p:txBody>
          <a:bodyPr/>
          <a:lstStyle/>
          <a:p>
            <a:r>
              <a:rPr lang="en-US" dirty="0"/>
              <a:t>Decrease available amount</a:t>
            </a:r>
          </a:p>
          <a:p>
            <a:r>
              <a:rPr lang="en-US" dirty="0"/>
              <a:t>Usually when assets have been liquidated that did not achieve the anticipated price e.g. a house sells for less than anticipated on the market</a:t>
            </a:r>
          </a:p>
        </p:txBody>
      </p:sp>
    </p:spTree>
    <p:extLst>
      <p:ext uri="{BB962C8B-B14F-4D97-AF65-F5344CB8AC3E}">
        <p14:creationId xmlns:p14="http://schemas.microsoft.com/office/powerpoint/2010/main" val="292759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blinds(horizontal)">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xEl>
                                              <p:pRg st="1" end="1"/>
                                            </p:txEl>
                                          </p:spTgt>
                                        </p:tgtEl>
                                        <p:attrNameLst>
                                          <p:attrName>style.visibility</p:attrName>
                                        </p:attrNameLst>
                                      </p:cBhvr>
                                      <p:to>
                                        <p:strVal val="visible"/>
                                      </p:to>
                                    </p:set>
                                    <p:animEffect transition="in" filter="blinds(horizontal)">
                                      <p:cBhvr>
                                        <p:cTn id="2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descr="Many question marks on black background">
            <a:extLst>
              <a:ext uri="{FF2B5EF4-FFF2-40B4-BE49-F238E27FC236}">
                <a16:creationId xmlns:a16="http://schemas.microsoft.com/office/drawing/2014/main" id="{F2C231B0-104F-4724-8377-96E49D073310}"/>
              </a:ext>
            </a:extLst>
          </p:cNvPr>
          <p:cNvPicPr>
            <a:picLocks noChangeAspect="1"/>
          </p:cNvPicPr>
          <p:nvPr/>
        </p:nvPicPr>
        <p:blipFill rotWithShape="1">
          <a:blip r:embed="rId2">
            <a:alphaModFix/>
          </a:blip>
          <a:srcRect t="7782" r="-1" b="-1"/>
          <a:stretch/>
        </p:blipFill>
        <p:spPr>
          <a:xfrm>
            <a:off x="20" y="10"/>
            <a:ext cx="12188932" cy="6856614"/>
          </a:xfrm>
          <a:prstGeom prst="rect">
            <a:avLst/>
          </a:prstGeom>
        </p:spPr>
      </p:pic>
      <p:sp>
        <p:nvSpPr>
          <p:cNvPr id="18" name="Rectangle 17">
            <a:extLst>
              <a:ext uri="{FF2B5EF4-FFF2-40B4-BE49-F238E27FC236}">
                <a16:creationId xmlns:a16="http://schemas.microsoft.com/office/drawing/2014/main" id="{F23DAFF7-4C98-4E0E-8986-198D54B6C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0" y="0"/>
            <a:ext cx="6858000" cy="6858000"/>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5B27B237-5232-884F-B852-4FFCD7D2E333}"/>
              </a:ext>
            </a:extLst>
          </p:cNvPr>
          <p:cNvSpPr>
            <a:spLocks noGrp="1"/>
          </p:cNvSpPr>
          <p:nvPr>
            <p:ph type="ctrTitle"/>
          </p:nvPr>
        </p:nvSpPr>
        <p:spPr>
          <a:xfrm>
            <a:off x="1005654" y="565846"/>
            <a:ext cx="4958128" cy="3755144"/>
          </a:xfrm>
        </p:spPr>
        <p:txBody>
          <a:bodyPr anchor="b">
            <a:normAutofit/>
          </a:bodyPr>
          <a:lstStyle/>
          <a:p>
            <a:pPr algn="l"/>
            <a:r>
              <a:rPr lang="en-GB" sz="5400" dirty="0">
                <a:solidFill>
                  <a:srgbClr val="FFFFFF"/>
                </a:solidFill>
              </a:rPr>
              <a:t>Any questions?</a:t>
            </a:r>
          </a:p>
        </p:txBody>
      </p:sp>
      <p:sp>
        <p:nvSpPr>
          <p:cNvPr id="8" name="Subtitle 7">
            <a:extLst>
              <a:ext uri="{FF2B5EF4-FFF2-40B4-BE49-F238E27FC236}">
                <a16:creationId xmlns:a16="http://schemas.microsoft.com/office/drawing/2014/main" id="{6C2CEBDF-8948-5F44-B191-E1528F6114FF}"/>
              </a:ext>
            </a:extLst>
          </p:cNvPr>
          <p:cNvSpPr>
            <a:spLocks noGrp="1"/>
          </p:cNvSpPr>
          <p:nvPr>
            <p:ph type="subTitle" idx="1"/>
          </p:nvPr>
        </p:nvSpPr>
        <p:spPr>
          <a:xfrm>
            <a:off x="1005654" y="4456143"/>
            <a:ext cx="4958128" cy="1765055"/>
          </a:xfrm>
        </p:spPr>
        <p:txBody>
          <a:bodyPr anchor="t">
            <a:normAutofit/>
          </a:bodyPr>
          <a:lstStyle/>
          <a:p>
            <a:pPr algn="l"/>
            <a:r>
              <a:rPr lang="en-GB" sz="2200" dirty="0">
                <a:solidFill>
                  <a:srgbClr val="FFFFFF"/>
                </a:solidFill>
              </a:rPr>
              <a:t>Ilana Davis</a:t>
            </a:r>
          </a:p>
          <a:p>
            <a:pPr algn="l"/>
            <a:r>
              <a:rPr lang="en-GB" sz="2200" dirty="0">
                <a:solidFill>
                  <a:srgbClr val="FFFFFF"/>
                </a:solidFill>
              </a:rPr>
              <a:t>Barrister, Citadel Chambers</a:t>
            </a:r>
          </a:p>
          <a:p>
            <a:pPr algn="l"/>
            <a:r>
              <a:rPr lang="en-GB" sz="2200" dirty="0">
                <a:solidFill>
                  <a:srgbClr val="FFFFFF"/>
                </a:solidFill>
              </a:rPr>
              <a:t>ilana.davis@citadelchambers.com</a:t>
            </a:r>
          </a:p>
        </p:txBody>
      </p:sp>
      <p:grpSp>
        <p:nvGrpSpPr>
          <p:cNvPr id="20"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21" name="Freeform: Shape 20">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endParaRPr lang="en-US" dirty="0"/>
            </a:p>
          </p:txBody>
        </p:sp>
        <p:sp>
          <p:nvSpPr>
            <p:cNvPr id="27" name="Freeform: Shape 26">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endParaRPr lang="en-US" dirty="0"/>
            </a:p>
          </p:txBody>
        </p:sp>
      </p:grpSp>
      <p:grpSp>
        <p:nvGrpSpPr>
          <p:cNvPr id="29"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30"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2" name="Freeform: Shape 31">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3" name="Freeform: Shape 32">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4" name="Freeform: Shape 33">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5" name="Freeform: Shape 34">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6" name="Freeform: Shape 35">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7" name="Freeform: Shape 36">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38" name="Freeform: Shape 37">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dirty="0"/>
              </a:p>
            </p:txBody>
          </p:sp>
        </p:grpSp>
        <p:sp>
          <p:nvSpPr>
            <p:cNvPr id="31" name="Freeform: Shape 30">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17741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dirty="0">
              <a:latin typeface="Segoe UI Semilight" panose="020B0402040204020203" pitchFamily="34" charset="0"/>
              <a:cs typeface="Segoe UI Semilight" panose="020B0402040204020203" pitchFamily="34" charset="0"/>
            </a:endParaRPr>
          </a:p>
        </p:txBody>
      </p:sp>
      <p:grpSp>
        <p:nvGrpSpPr>
          <p:cNvPr id="16"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17" name="Freeform: Shape 16">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Freeform: Shape 17">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19" name="Freeform: Shape 18">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0" name="Freeform: Shape 19">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7" name="Freeform: Shape 26">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8" name="Freeform: Shape 27">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9" name="Freeform: Shape 28">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0" name="Freeform: Shape 29">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1" name="Freeform: Shape 30">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2" name="Freeform: Shape 31">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3" name="Freeform: Shape 32">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4" name="Freeform: Shape 33">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dirty="0"/>
            </a:p>
          </p:txBody>
        </p:sp>
      </p:grpSp>
      <p:grpSp>
        <p:nvGrpSpPr>
          <p:cNvPr id="36"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7" name="Freeform: Shape 36">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38"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40" name="Freeform: Shape 39">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1" name="Freeform: Shape 40">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2" name="Freeform: Shape 41">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3" name="Freeform: Shape 42">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4" name="Freeform: Shape 43">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5" name="Freeform: Shape 44">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6" name="Freeform: Shape 45">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39" name="Freeform: Shape 38">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 name="Title 3">
            <a:extLst>
              <a:ext uri="{FF2B5EF4-FFF2-40B4-BE49-F238E27FC236}">
                <a16:creationId xmlns:a16="http://schemas.microsoft.com/office/drawing/2014/main" id="{F7C51767-16A2-3B4F-8682-C1187C6B33B9}"/>
              </a:ext>
            </a:extLst>
          </p:cNvPr>
          <p:cNvSpPr>
            <a:spLocks noGrp="1"/>
          </p:cNvSpPr>
          <p:nvPr>
            <p:ph type="ctrTitle"/>
          </p:nvPr>
        </p:nvSpPr>
        <p:spPr>
          <a:xfrm>
            <a:off x="994404" y="731041"/>
            <a:ext cx="10191942" cy="3173034"/>
          </a:xfrm>
        </p:spPr>
        <p:txBody>
          <a:bodyPr>
            <a:normAutofit/>
          </a:bodyPr>
          <a:lstStyle/>
          <a:p>
            <a:r>
              <a:rPr lang="en-US" sz="6600" dirty="0"/>
              <a:t>Restraint Orders</a:t>
            </a:r>
          </a:p>
        </p:txBody>
      </p:sp>
      <p:sp>
        <p:nvSpPr>
          <p:cNvPr id="5" name="Subtitle 4">
            <a:extLst>
              <a:ext uri="{FF2B5EF4-FFF2-40B4-BE49-F238E27FC236}">
                <a16:creationId xmlns:a16="http://schemas.microsoft.com/office/drawing/2014/main" id="{EE9DF243-674F-1A44-84D8-AC92B6C6D8C6}"/>
              </a:ext>
            </a:extLst>
          </p:cNvPr>
          <p:cNvSpPr>
            <a:spLocks noGrp="1"/>
          </p:cNvSpPr>
          <p:nvPr>
            <p:ph type="subTitle" idx="1"/>
          </p:nvPr>
        </p:nvSpPr>
        <p:spPr>
          <a:xfrm>
            <a:off x="1524000" y="4069354"/>
            <a:ext cx="9144000" cy="1265285"/>
          </a:xfrm>
        </p:spPr>
        <p:txBody>
          <a:bodyPr>
            <a:normAutofit/>
          </a:bodyPr>
          <a:lstStyle/>
          <a:p>
            <a:r>
              <a:rPr lang="en-US" sz="2200" dirty="0"/>
              <a:t>A court order prohibiting someone from dealing with any realizable property held by them</a:t>
            </a:r>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12928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2CBC-AB7E-ED41-8F0E-5DB4D6C03819}"/>
              </a:ext>
            </a:extLst>
          </p:cNvPr>
          <p:cNvSpPr>
            <a:spLocks noGrp="1"/>
          </p:cNvSpPr>
          <p:nvPr>
            <p:ph type="title"/>
          </p:nvPr>
        </p:nvSpPr>
        <p:spPr/>
        <p:txBody>
          <a:bodyPr/>
          <a:lstStyle/>
          <a:p>
            <a:r>
              <a:rPr lang="en-US" dirty="0"/>
              <a:t>Application [ss40 – 41]</a:t>
            </a:r>
          </a:p>
        </p:txBody>
      </p:sp>
      <p:sp>
        <p:nvSpPr>
          <p:cNvPr id="3" name="Content Placeholder 2">
            <a:extLst>
              <a:ext uri="{FF2B5EF4-FFF2-40B4-BE49-F238E27FC236}">
                <a16:creationId xmlns:a16="http://schemas.microsoft.com/office/drawing/2014/main" id="{AEE41F82-85EC-A04D-B936-FA5923E8AF47}"/>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A criminal investigation has been started</a:t>
            </a:r>
          </a:p>
          <a:p>
            <a:pPr marL="514350" indent="-514350">
              <a:buFont typeface="+mj-lt"/>
              <a:buAutoNum type="arabicPeriod"/>
            </a:pPr>
            <a:r>
              <a:rPr lang="en-US" dirty="0"/>
              <a:t>Proceedings for an offence have been started in England &amp; Wales</a:t>
            </a:r>
          </a:p>
          <a:p>
            <a:pPr marL="514350" indent="-514350">
              <a:buFont typeface="+mj-lt"/>
              <a:buAutoNum type="arabicPeriod"/>
            </a:pPr>
            <a:r>
              <a:rPr lang="en-US" dirty="0"/>
              <a:t>An application by the prosecutor has been made under section 19, 20, 27 or 28 [reconsideration when no confiscation order has been made or D absconds]</a:t>
            </a:r>
          </a:p>
          <a:p>
            <a:pPr marL="514350" indent="-514350">
              <a:buFont typeface="+mj-lt"/>
              <a:buAutoNum type="arabicPeriod"/>
            </a:pPr>
            <a:r>
              <a:rPr lang="en-US" dirty="0"/>
              <a:t>An application by the prosecutor has been made under section 21 and not concluded [reconsideration of benefit]</a:t>
            </a:r>
          </a:p>
          <a:p>
            <a:pPr marL="514350" indent="-514350">
              <a:buFont typeface="+mj-lt"/>
              <a:buAutoNum type="arabicPeriod"/>
            </a:pPr>
            <a:r>
              <a:rPr lang="en-US" dirty="0"/>
              <a:t>An application by the prosecutor has been made under section 22 and not concluded [reconsideration of available amount]</a:t>
            </a:r>
          </a:p>
        </p:txBody>
      </p:sp>
    </p:spTree>
    <p:extLst>
      <p:ext uri="{BB962C8B-B14F-4D97-AF65-F5344CB8AC3E}">
        <p14:creationId xmlns:p14="http://schemas.microsoft.com/office/powerpoint/2010/main" val="197382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Top left">
            <a:extLst>
              <a:ext uri="{FF2B5EF4-FFF2-40B4-BE49-F238E27FC236}">
                <a16:creationId xmlns:a16="http://schemas.microsoft.com/office/drawing/2014/main" id="{F73EC8D8-C118-4A24-B3A2-F22636F209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14" name="Freeform: Shape 13">
              <a:extLst>
                <a:ext uri="{FF2B5EF4-FFF2-40B4-BE49-F238E27FC236}">
                  <a16:creationId xmlns:a16="http://schemas.microsoft.com/office/drawing/2014/main" id="{33A839E4-FE02-4C32-B9F7-07884043E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Freeform: Shape 14">
              <a:extLst>
                <a:ext uri="{FF2B5EF4-FFF2-40B4-BE49-F238E27FC236}">
                  <a16:creationId xmlns:a16="http://schemas.microsoft.com/office/drawing/2014/main" id="{9C10340A-FCF2-4B86-A53A-4AC07E6CF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6" name="Freeform: Shape 15">
              <a:extLst>
                <a:ext uri="{FF2B5EF4-FFF2-40B4-BE49-F238E27FC236}">
                  <a16:creationId xmlns:a16="http://schemas.microsoft.com/office/drawing/2014/main" id="{2E85F37B-D9B1-4701-B54A-A91E836FA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Freeform: Shape 16">
              <a:extLst>
                <a:ext uri="{FF2B5EF4-FFF2-40B4-BE49-F238E27FC236}">
                  <a16:creationId xmlns:a16="http://schemas.microsoft.com/office/drawing/2014/main" id="{227C5295-7462-4E42-B19A-682465F9F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 name="Freeform: Shape 17">
              <a:extLst>
                <a:ext uri="{FF2B5EF4-FFF2-40B4-BE49-F238E27FC236}">
                  <a16:creationId xmlns:a16="http://schemas.microsoft.com/office/drawing/2014/main" id="{712C31CF-3625-4E9F-99FC-C7AA5BBA8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 name="Freeform: Shape 18">
              <a:extLst>
                <a:ext uri="{FF2B5EF4-FFF2-40B4-BE49-F238E27FC236}">
                  <a16:creationId xmlns:a16="http://schemas.microsoft.com/office/drawing/2014/main" id="{36EDCF2F-2C4B-4D4B-964F-F640BCDCE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Freeform: Shape 19">
              <a:extLst>
                <a:ext uri="{FF2B5EF4-FFF2-40B4-BE49-F238E27FC236}">
                  <a16:creationId xmlns:a16="http://schemas.microsoft.com/office/drawing/2014/main" id="{21B0354D-2FFC-40F9-91E5-A83DDD770D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 name="Freeform: Shape 20">
              <a:extLst>
                <a:ext uri="{FF2B5EF4-FFF2-40B4-BE49-F238E27FC236}">
                  <a16:creationId xmlns:a16="http://schemas.microsoft.com/office/drawing/2014/main" id="{E4F4CED2-0CA8-4824-93F0-00BE4C7D1A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Title 1">
            <a:extLst>
              <a:ext uri="{FF2B5EF4-FFF2-40B4-BE49-F238E27FC236}">
                <a16:creationId xmlns:a16="http://schemas.microsoft.com/office/drawing/2014/main" id="{554A679D-26B3-1749-89D7-90A9B09E078C}"/>
              </a:ext>
            </a:extLst>
          </p:cNvPr>
          <p:cNvSpPr>
            <a:spLocks noGrp="1"/>
          </p:cNvSpPr>
          <p:nvPr>
            <p:ph type="title"/>
          </p:nvPr>
        </p:nvSpPr>
        <p:spPr>
          <a:xfrm>
            <a:off x="1198182" y="559813"/>
            <a:ext cx="3980254" cy="5577934"/>
          </a:xfrm>
        </p:spPr>
        <p:txBody>
          <a:bodyPr>
            <a:normAutofit/>
          </a:bodyPr>
          <a:lstStyle/>
          <a:p>
            <a:r>
              <a:rPr lang="en-US" dirty="0"/>
              <a:t>Reasonable living expenses and reasonable legal expenses</a:t>
            </a:r>
          </a:p>
        </p:txBody>
      </p:sp>
      <p:grpSp>
        <p:nvGrpSpPr>
          <p:cNvPr id="23" name="Bottom Right">
            <a:extLst>
              <a:ext uri="{FF2B5EF4-FFF2-40B4-BE49-F238E27FC236}">
                <a16:creationId xmlns:a16="http://schemas.microsoft.com/office/drawing/2014/main" id="{3BA0B410-FA41-4CD6-A923-146E029BBB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24" name="Graphic 157">
              <a:extLst>
                <a:ext uri="{FF2B5EF4-FFF2-40B4-BE49-F238E27FC236}">
                  <a16:creationId xmlns:a16="http://schemas.microsoft.com/office/drawing/2014/main" id="{2448B270-CA89-4A7C-8CFC-8237ED03AE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26" name="Freeform: Shape 25">
                <a:extLst>
                  <a:ext uri="{FF2B5EF4-FFF2-40B4-BE49-F238E27FC236}">
                    <a16:creationId xmlns:a16="http://schemas.microsoft.com/office/drawing/2014/main" id="{BD2ED6FF-1F6E-4BF0-BFFF-5CB8D36F1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 name="Freeform: Shape 26">
                <a:extLst>
                  <a:ext uri="{FF2B5EF4-FFF2-40B4-BE49-F238E27FC236}">
                    <a16:creationId xmlns:a16="http://schemas.microsoft.com/office/drawing/2014/main" id="{2F2CCA35-C35D-416B-A083-A167138A57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Freeform: Shape 27">
                <a:extLst>
                  <a:ext uri="{FF2B5EF4-FFF2-40B4-BE49-F238E27FC236}">
                    <a16:creationId xmlns:a16="http://schemas.microsoft.com/office/drawing/2014/main" id="{70FAEE04-D524-4356-8CFE-091D44ED18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5F641E2E-FB37-449C-96DA-945907C75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Freeform: Shape 29">
                <a:extLst>
                  <a:ext uri="{FF2B5EF4-FFF2-40B4-BE49-F238E27FC236}">
                    <a16:creationId xmlns:a16="http://schemas.microsoft.com/office/drawing/2014/main" id="{283CE73A-E65A-44EA-9C23-C6F2137AFB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 name="Freeform: Shape 30">
                <a:extLst>
                  <a:ext uri="{FF2B5EF4-FFF2-40B4-BE49-F238E27FC236}">
                    <a16:creationId xmlns:a16="http://schemas.microsoft.com/office/drawing/2014/main" id="{41745A30-6979-4D1D-A629-E7C0C6A535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 name="Freeform: Shape 31">
                <a:extLst>
                  <a:ext uri="{FF2B5EF4-FFF2-40B4-BE49-F238E27FC236}">
                    <a16:creationId xmlns:a16="http://schemas.microsoft.com/office/drawing/2014/main" id="{E70C366B-087F-442D-AC20-1319F97A9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5" name="Freeform: Shape 24">
              <a:extLst>
                <a:ext uri="{FF2B5EF4-FFF2-40B4-BE49-F238E27FC236}">
                  <a16:creationId xmlns:a16="http://schemas.microsoft.com/office/drawing/2014/main" id="{1D2F7A6B-9CB6-4AC5-B906-664FC95A17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aphicFrame>
        <p:nvGraphicFramePr>
          <p:cNvPr id="5" name="Content Placeholder 2">
            <a:extLst>
              <a:ext uri="{FF2B5EF4-FFF2-40B4-BE49-F238E27FC236}">
                <a16:creationId xmlns:a16="http://schemas.microsoft.com/office/drawing/2014/main" id="{01A87724-22E9-43F3-8C1D-09EDF4CDEF77}"/>
              </a:ext>
            </a:extLst>
          </p:cNvPr>
          <p:cNvGraphicFramePr>
            <a:graphicFrameLocks noGrp="1"/>
          </p:cNvGraphicFramePr>
          <p:nvPr>
            <p:ph idx="1"/>
            <p:extLst>
              <p:ext uri="{D42A27DB-BD31-4B8C-83A1-F6EECF244321}">
                <p14:modId xmlns:p14="http://schemas.microsoft.com/office/powerpoint/2010/main" val="159017023"/>
              </p:ext>
            </p:extLst>
          </p:nvPr>
        </p:nvGraphicFramePr>
        <p:xfrm>
          <a:off x="5408988" y="341165"/>
          <a:ext cx="6173409" cy="5843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60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E8C59B-D20F-D341-AF54-8D3709773E2D}"/>
              </a:ext>
            </a:extLst>
          </p:cNvPr>
          <p:cNvSpPr>
            <a:spLocks noGrp="1"/>
          </p:cNvSpPr>
          <p:nvPr>
            <p:ph type="title"/>
          </p:nvPr>
        </p:nvSpPr>
        <p:spPr/>
        <p:txBody>
          <a:bodyPr>
            <a:normAutofit fontScale="90000"/>
          </a:bodyPr>
          <a:lstStyle/>
          <a:p>
            <a:r>
              <a:rPr lang="en-US" dirty="0"/>
              <a:t>What is reasonable? Factors to consider</a:t>
            </a:r>
          </a:p>
        </p:txBody>
      </p:sp>
      <p:graphicFrame>
        <p:nvGraphicFramePr>
          <p:cNvPr id="8" name="Content Placeholder 4">
            <a:extLst>
              <a:ext uri="{FF2B5EF4-FFF2-40B4-BE49-F238E27FC236}">
                <a16:creationId xmlns:a16="http://schemas.microsoft.com/office/drawing/2014/main" id="{17E5BD14-468D-411B-B3DE-265F73F16A15}"/>
              </a:ext>
            </a:extLst>
          </p:cNvPr>
          <p:cNvGraphicFramePr>
            <a:graphicFrameLocks noGrp="1"/>
          </p:cNvGraphicFramePr>
          <p:nvPr>
            <p:ph sz="half" idx="1"/>
            <p:extLst>
              <p:ext uri="{D42A27DB-BD31-4B8C-83A1-F6EECF244321}">
                <p14:modId xmlns:p14="http://schemas.microsoft.com/office/powerpoint/2010/main" val="2118557903"/>
              </p:ext>
            </p:extLst>
          </p:nvPr>
        </p:nvGraphicFramePr>
        <p:xfrm>
          <a:off x="838200" y="1395663"/>
          <a:ext cx="10515600" cy="5097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33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BA62-4767-184B-97A5-5BD24870B63F}"/>
              </a:ext>
            </a:extLst>
          </p:cNvPr>
          <p:cNvSpPr>
            <a:spLocks noGrp="1"/>
          </p:cNvSpPr>
          <p:nvPr>
            <p:ph type="title"/>
          </p:nvPr>
        </p:nvSpPr>
        <p:spPr/>
        <p:txBody>
          <a:bodyPr/>
          <a:lstStyle/>
          <a:p>
            <a:r>
              <a:rPr lang="en-US" dirty="0"/>
              <a:t>Was his application allowed?</a:t>
            </a:r>
          </a:p>
        </p:txBody>
      </p:sp>
      <p:pic>
        <p:nvPicPr>
          <p:cNvPr id="6" name="Graphic 5" descr="Convertible with solid fill">
            <a:extLst>
              <a:ext uri="{FF2B5EF4-FFF2-40B4-BE49-F238E27FC236}">
                <a16:creationId xmlns:a16="http://schemas.microsoft.com/office/drawing/2014/main" id="{D7BEF052-97E7-BF48-AD6C-C41759FBA4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8200" y="1027906"/>
            <a:ext cx="2128838" cy="2128838"/>
          </a:xfrm>
          <a:prstGeom prst="rect">
            <a:avLst/>
          </a:prstGeom>
        </p:spPr>
      </p:pic>
      <p:pic>
        <p:nvPicPr>
          <p:cNvPr id="8" name="Graphic 7" descr="Children with solid fill">
            <a:extLst>
              <a:ext uri="{FF2B5EF4-FFF2-40B4-BE49-F238E27FC236}">
                <a16:creationId xmlns:a16="http://schemas.microsoft.com/office/drawing/2014/main" id="{CE35195D-1846-B644-8909-23D8F50FF9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41809" y="2395934"/>
            <a:ext cx="1521619" cy="1521619"/>
          </a:xfrm>
          <a:prstGeom prst="rect">
            <a:avLst/>
          </a:prstGeom>
        </p:spPr>
      </p:pic>
      <p:pic>
        <p:nvPicPr>
          <p:cNvPr id="10" name="Graphic 9" descr="Renovation (House With Sparkles) outline">
            <a:extLst>
              <a:ext uri="{FF2B5EF4-FFF2-40B4-BE49-F238E27FC236}">
                <a16:creationId xmlns:a16="http://schemas.microsoft.com/office/drawing/2014/main" id="{9E8DB4D8-7C73-BB49-A40F-072C395C8F7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41808" y="3819525"/>
            <a:ext cx="1521618" cy="1521618"/>
          </a:xfrm>
          <a:prstGeom prst="rect">
            <a:avLst/>
          </a:prstGeom>
        </p:spPr>
      </p:pic>
      <p:pic>
        <p:nvPicPr>
          <p:cNvPr id="12" name="Graphic 11" descr="Scales of justice with solid fill">
            <a:extLst>
              <a:ext uri="{FF2B5EF4-FFF2-40B4-BE49-F238E27FC236}">
                <a16:creationId xmlns:a16="http://schemas.microsoft.com/office/drawing/2014/main" id="{D651F4CC-0036-8840-A6E9-C3D9A5E4393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41808" y="5062354"/>
            <a:ext cx="1521619" cy="1521619"/>
          </a:xfrm>
          <a:prstGeom prst="rect">
            <a:avLst/>
          </a:prstGeom>
        </p:spPr>
      </p:pic>
      <p:sp>
        <p:nvSpPr>
          <p:cNvPr id="11" name="Content Placeholder 10">
            <a:extLst>
              <a:ext uri="{FF2B5EF4-FFF2-40B4-BE49-F238E27FC236}">
                <a16:creationId xmlns:a16="http://schemas.microsoft.com/office/drawing/2014/main" id="{846278C7-36F9-F042-97E0-0CD9F38F2438}"/>
              </a:ext>
            </a:extLst>
          </p:cNvPr>
          <p:cNvSpPr>
            <a:spLocks noGrp="1"/>
          </p:cNvSpPr>
          <p:nvPr>
            <p:ph sz="half" idx="2"/>
          </p:nvPr>
        </p:nvSpPr>
        <p:spPr>
          <a:xfrm>
            <a:off x="3270647" y="1690688"/>
            <a:ext cx="8083153" cy="5074045"/>
          </a:xfrm>
        </p:spPr>
        <p:txBody>
          <a:bodyPr>
            <a:normAutofit/>
          </a:bodyPr>
          <a:lstStyle/>
          <a:p>
            <a:pPr lvl="0"/>
            <a:r>
              <a:rPr lang="en-US" sz="2400" dirty="0"/>
              <a:t>No. Cannot keep the BMW in addition to his wife’s car. Wife could fund the repayments.</a:t>
            </a:r>
          </a:p>
          <a:p>
            <a:pPr lvl="0"/>
            <a:r>
              <a:rPr lang="en-US" sz="2400" dirty="0"/>
              <a:t>No. Not living expenses incurred on credit from suppliers of goods and services. Not possible to tell what sums were spent on. Could be repaid by wife.</a:t>
            </a:r>
          </a:p>
          <a:p>
            <a:pPr lvl="0"/>
            <a:r>
              <a:rPr lang="en-US" sz="2400" dirty="0"/>
              <a:t>No. No evidence they were D’s liabilities. Did not enhance value of property by an equivalent amount. Wife’s assets were available to meet those expenses.</a:t>
            </a:r>
          </a:p>
          <a:p>
            <a:pPr lvl="0"/>
            <a:r>
              <a:rPr lang="en-US" sz="2400" dirty="0"/>
              <a:t>Yes. No bar on paying reasonable legal expenditure in civil proceedings merely because they were based on the same facts that the criminal proceedings.</a:t>
            </a:r>
          </a:p>
        </p:txBody>
      </p:sp>
    </p:spTree>
    <p:extLst>
      <p:ext uri="{BB962C8B-B14F-4D97-AF65-F5344CB8AC3E}">
        <p14:creationId xmlns:p14="http://schemas.microsoft.com/office/powerpoint/2010/main" val="11756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 calcmode="lin" valueType="num">
                                      <p:cBhvr additive="base">
                                        <p:cTn id="25"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 calcmode="lin" valueType="num">
                                      <p:cBhvr additive="base">
                                        <p:cTn id="37"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0-#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 calcmode="lin" valueType="num">
                                      <p:cBhvr additive="base">
                                        <p:cTn id="49" dur="500" fill="hold"/>
                                        <p:tgtEl>
                                          <p:spTgt spid="11">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5"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6" name="Top left">
            <a:extLst>
              <a:ext uri="{FF2B5EF4-FFF2-40B4-BE49-F238E27FC236}">
                <a16:creationId xmlns:a16="http://schemas.microsoft.com/office/drawing/2014/main" id="{F73EC8D8-C118-4A24-B3A2-F22636F209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14" name="Freeform: Shape 13">
              <a:extLst>
                <a:ext uri="{FF2B5EF4-FFF2-40B4-BE49-F238E27FC236}">
                  <a16:creationId xmlns:a16="http://schemas.microsoft.com/office/drawing/2014/main" id="{33A839E4-FE02-4C32-B9F7-07884043E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Freeform: Shape 14">
              <a:extLst>
                <a:ext uri="{FF2B5EF4-FFF2-40B4-BE49-F238E27FC236}">
                  <a16:creationId xmlns:a16="http://schemas.microsoft.com/office/drawing/2014/main" id="{9C10340A-FCF2-4B86-A53A-4AC07E6CF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6" name="Freeform: Shape 15">
              <a:extLst>
                <a:ext uri="{FF2B5EF4-FFF2-40B4-BE49-F238E27FC236}">
                  <a16:creationId xmlns:a16="http://schemas.microsoft.com/office/drawing/2014/main" id="{2E85F37B-D9B1-4701-B54A-A91E836FA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7" name="Freeform: Shape 16">
              <a:extLst>
                <a:ext uri="{FF2B5EF4-FFF2-40B4-BE49-F238E27FC236}">
                  <a16:creationId xmlns:a16="http://schemas.microsoft.com/office/drawing/2014/main" id="{227C5295-7462-4E42-B19A-682465F9F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8" name="Freeform: Shape 17">
              <a:extLst>
                <a:ext uri="{FF2B5EF4-FFF2-40B4-BE49-F238E27FC236}">
                  <a16:creationId xmlns:a16="http://schemas.microsoft.com/office/drawing/2014/main" id="{712C31CF-3625-4E9F-99FC-C7AA5BBA8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 name="Freeform: Shape 18">
              <a:extLst>
                <a:ext uri="{FF2B5EF4-FFF2-40B4-BE49-F238E27FC236}">
                  <a16:creationId xmlns:a16="http://schemas.microsoft.com/office/drawing/2014/main" id="{36EDCF2F-2C4B-4D4B-964F-F640BCDCE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0" name="Freeform: Shape 19">
              <a:extLst>
                <a:ext uri="{FF2B5EF4-FFF2-40B4-BE49-F238E27FC236}">
                  <a16:creationId xmlns:a16="http://schemas.microsoft.com/office/drawing/2014/main" id="{21B0354D-2FFC-40F9-91E5-A83DDD770D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 name="Freeform: Shape 20">
              <a:extLst>
                <a:ext uri="{FF2B5EF4-FFF2-40B4-BE49-F238E27FC236}">
                  <a16:creationId xmlns:a16="http://schemas.microsoft.com/office/drawing/2014/main" id="{E4F4CED2-0CA8-4824-93F0-00BE4C7D1A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Title 1">
            <a:extLst>
              <a:ext uri="{FF2B5EF4-FFF2-40B4-BE49-F238E27FC236}">
                <a16:creationId xmlns:a16="http://schemas.microsoft.com/office/drawing/2014/main" id="{E606D401-3CEF-1F40-95F7-B16CCA5F1CC2}"/>
              </a:ext>
            </a:extLst>
          </p:cNvPr>
          <p:cNvSpPr>
            <a:spLocks noGrp="1"/>
          </p:cNvSpPr>
          <p:nvPr>
            <p:ph type="title"/>
          </p:nvPr>
        </p:nvSpPr>
        <p:spPr>
          <a:xfrm>
            <a:off x="1198182" y="559813"/>
            <a:ext cx="3980254" cy="5577934"/>
          </a:xfrm>
        </p:spPr>
        <p:txBody>
          <a:bodyPr>
            <a:normAutofit/>
          </a:bodyPr>
          <a:lstStyle/>
          <a:p>
            <a:r>
              <a:rPr lang="en-US" dirty="0"/>
              <a:t>Discharge [s42]</a:t>
            </a:r>
          </a:p>
        </p:txBody>
      </p:sp>
      <p:grpSp>
        <p:nvGrpSpPr>
          <p:cNvPr id="87" name="Bottom Right">
            <a:extLst>
              <a:ext uri="{FF2B5EF4-FFF2-40B4-BE49-F238E27FC236}">
                <a16:creationId xmlns:a16="http://schemas.microsoft.com/office/drawing/2014/main" id="{3BA0B410-FA41-4CD6-A923-146E029BBB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24" name="Graphic 157">
              <a:extLst>
                <a:ext uri="{FF2B5EF4-FFF2-40B4-BE49-F238E27FC236}">
                  <a16:creationId xmlns:a16="http://schemas.microsoft.com/office/drawing/2014/main" id="{2448B270-CA89-4A7C-8CFC-8237ED03AE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26" name="Freeform: Shape 25">
                <a:extLst>
                  <a:ext uri="{FF2B5EF4-FFF2-40B4-BE49-F238E27FC236}">
                    <a16:creationId xmlns:a16="http://schemas.microsoft.com/office/drawing/2014/main" id="{BD2ED6FF-1F6E-4BF0-BFFF-5CB8D36F1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7" name="Freeform: Shape 26">
                <a:extLst>
                  <a:ext uri="{FF2B5EF4-FFF2-40B4-BE49-F238E27FC236}">
                    <a16:creationId xmlns:a16="http://schemas.microsoft.com/office/drawing/2014/main" id="{2F2CCA35-C35D-416B-A083-A167138A57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8" name="Freeform: Shape 27">
                <a:extLst>
                  <a:ext uri="{FF2B5EF4-FFF2-40B4-BE49-F238E27FC236}">
                    <a16:creationId xmlns:a16="http://schemas.microsoft.com/office/drawing/2014/main" id="{70FAEE04-D524-4356-8CFE-091D44ED18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9" name="Freeform: Shape 28">
                <a:extLst>
                  <a:ext uri="{FF2B5EF4-FFF2-40B4-BE49-F238E27FC236}">
                    <a16:creationId xmlns:a16="http://schemas.microsoft.com/office/drawing/2014/main" id="{5F641E2E-FB37-449C-96DA-945907C75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0" name="Freeform: Shape 29">
                <a:extLst>
                  <a:ext uri="{FF2B5EF4-FFF2-40B4-BE49-F238E27FC236}">
                    <a16:creationId xmlns:a16="http://schemas.microsoft.com/office/drawing/2014/main" id="{283CE73A-E65A-44EA-9C23-C6F2137AFB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1" name="Freeform: Shape 30">
                <a:extLst>
                  <a:ext uri="{FF2B5EF4-FFF2-40B4-BE49-F238E27FC236}">
                    <a16:creationId xmlns:a16="http://schemas.microsoft.com/office/drawing/2014/main" id="{41745A30-6979-4D1D-A629-E7C0C6A535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Freeform: Shape 31">
                <a:extLst>
                  <a:ext uri="{FF2B5EF4-FFF2-40B4-BE49-F238E27FC236}">
                    <a16:creationId xmlns:a16="http://schemas.microsoft.com/office/drawing/2014/main" id="{E70C366B-087F-442D-AC20-1319F97A9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25" name="Freeform: Shape 24">
              <a:extLst>
                <a:ext uri="{FF2B5EF4-FFF2-40B4-BE49-F238E27FC236}">
                  <a16:creationId xmlns:a16="http://schemas.microsoft.com/office/drawing/2014/main" id="{1D2F7A6B-9CB6-4AC5-B906-664FC95A17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88" name="Content Placeholder 2">
            <a:extLst>
              <a:ext uri="{FF2B5EF4-FFF2-40B4-BE49-F238E27FC236}">
                <a16:creationId xmlns:a16="http://schemas.microsoft.com/office/drawing/2014/main" id="{69F00036-9D10-4468-9A08-839041686B69}"/>
              </a:ext>
            </a:extLst>
          </p:cNvPr>
          <p:cNvGraphicFramePr>
            <a:graphicFrameLocks noGrp="1"/>
          </p:cNvGraphicFramePr>
          <p:nvPr>
            <p:ph idx="1"/>
            <p:extLst>
              <p:ext uri="{D42A27DB-BD31-4B8C-83A1-F6EECF244321}">
                <p14:modId xmlns:p14="http://schemas.microsoft.com/office/powerpoint/2010/main" val="2445729924"/>
              </p:ext>
            </p:extLst>
          </p:nvPr>
        </p:nvGraphicFramePr>
        <p:xfrm>
          <a:off x="5408988" y="341165"/>
          <a:ext cx="6173409" cy="5843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30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2" name="Top Left">
            <a:extLst>
              <a:ext uri="{FF2B5EF4-FFF2-40B4-BE49-F238E27FC236}">
                <a16:creationId xmlns:a16="http://schemas.microsoft.com/office/drawing/2014/main" id="{6F410C21-CD43-45A5-A726-CF8B01FD88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13" name="Freeform: Shape 12">
              <a:extLst>
                <a:ext uri="{FF2B5EF4-FFF2-40B4-BE49-F238E27FC236}">
                  <a16:creationId xmlns:a16="http://schemas.microsoft.com/office/drawing/2014/main" id="{F030EA9A-BC9B-4A24-8288-BD332A6A4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Freeform: Shape 13">
              <a:extLst>
                <a:ext uri="{FF2B5EF4-FFF2-40B4-BE49-F238E27FC236}">
                  <a16:creationId xmlns:a16="http://schemas.microsoft.com/office/drawing/2014/main" id="{D2C02E7B-E3A7-4649-B0DF-7111FC4D9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15" name="Freeform: Shape 14">
              <a:extLst>
                <a:ext uri="{FF2B5EF4-FFF2-40B4-BE49-F238E27FC236}">
                  <a16:creationId xmlns:a16="http://schemas.microsoft.com/office/drawing/2014/main" id="{4A466D70-407D-4A6C-887C-F213B7662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16" name="Freeform: Shape 15">
              <a:extLst>
                <a:ext uri="{FF2B5EF4-FFF2-40B4-BE49-F238E27FC236}">
                  <a16:creationId xmlns:a16="http://schemas.microsoft.com/office/drawing/2014/main" id="{AD419DCF-E52E-4774-921F-1A9E589C0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17" name="Freeform: Shape 16">
              <a:extLst>
                <a:ext uri="{FF2B5EF4-FFF2-40B4-BE49-F238E27FC236}">
                  <a16:creationId xmlns:a16="http://schemas.microsoft.com/office/drawing/2014/main" id="{D56887A1-BF5F-455B-B3D0-A0FA7B7DD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dirty="0"/>
            </a:p>
          </p:txBody>
        </p:sp>
        <p:sp>
          <p:nvSpPr>
            <p:cNvPr id="18" name="Freeform: Shape 17">
              <a:extLst>
                <a:ext uri="{FF2B5EF4-FFF2-40B4-BE49-F238E27FC236}">
                  <a16:creationId xmlns:a16="http://schemas.microsoft.com/office/drawing/2014/main" id="{5376C740-196E-47D9-97DD-FA626C705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19" name="Freeform: Shape 18">
              <a:extLst>
                <a:ext uri="{FF2B5EF4-FFF2-40B4-BE49-F238E27FC236}">
                  <a16:creationId xmlns:a16="http://schemas.microsoft.com/office/drawing/2014/main" id="{3A7BFC62-FABD-4718-9C08-C31EF1745B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0" name="Freeform: Shape 19">
              <a:extLst>
                <a:ext uri="{FF2B5EF4-FFF2-40B4-BE49-F238E27FC236}">
                  <a16:creationId xmlns:a16="http://schemas.microsoft.com/office/drawing/2014/main" id="{C78C2B3B-42DE-4307-A7F5-3C51DD2D9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E0C6FE7A-5F50-46A9-B473-A40F60CF9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6D2BF817-B70D-4687-9A70-09C0C6CF8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CFCAC004-4B7F-45C4-834A-116FD2D03F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D193C743-6F98-4322-B366-AD0353B10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FD3C2310-33DE-4B73-A297-67D5721A8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E78B8B6B-A236-4752-937C-83AF1C4EC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7" name="Freeform: Shape 26">
              <a:extLst>
                <a:ext uri="{FF2B5EF4-FFF2-40B4-BE49-F238E27FC236}">
                  <a16:creationId xmlns:a16="http://schemas.microsoft.com/office/drawing/2014/main" id="{416B9790-C202-4F5D-8BEC-130557782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8" name="Freeform: Shape 27">
              <a:extLst>
                <a:ext uri="{FF2B5EF4-FFF2-40B4-BE49-F238E27FC236}">
                  <a16:creationId xmlns:a16="http://schemas.microsoft.com/office/drawing/2014/main" id="{FE0884AE-BEEF-4D8B-B59B-1EFC91429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29" name="Freeform: Shape 28">
              <a:extLst>
                <a:ext uri="{FF2B5EF4-FFF2-40B4-BE49-F238E27FC236}">
                  <a16:creationId xmlns:a16="http://schemas.microsoft.com/office/drawing/2014/main" id="{3DC19431-34DB-4F62-A4D8-ED38ECCB9A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0" name="Freeform: Shape 29">
              <a:extLst>
                <a:ext uri="{FF2B5EF4-FFF2-40B4-BE49-F238E27FC236}">
                  <a16:creationId xmlns:a16="http://schemas.microsoft.com/office/drawing/2014/main" id="{5BF5735E-2BC7-4236-B830-616EBBBC7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dirty="0"/>
            </a:p>
          </p:txBody>
        </p:sp>
      </p:grpSp>
      <p:grpSp>
        <p:nvGrpSpPr>
          <p:cNvPr id="32" name="Bottom Right">
            <a:extLst>
              <a:ext uri="{FF2B5EF4-FFF2-40B4-BE49-F238E27FC236}">
                <a16:creationId xmlns:a16="http://schemas.microsoft.com/office/drawing/2014/main" id="{83664CB5-2BA0-493E-BEC5-BACF868A12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3" name="Freeform: Shape 32">
              <a:extLst>
                <a:ext uri="{FF2B5EF4-FFF2-40B4-BE49-F238E27FC236}">
                  <a16:creationId xmlns:a16="http://schemas.microsoft.com/office/drawing/2014/main" id="{44DC3445-FC3D-4F90-BC75-AD8EDD18A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34" name="Graphic 157">
              <a:extLst>
                <a:ext uri="{FF2B5EF4-FFF2-40B4-BE49-F238E27FC236}">
                  <a16:creationId xmlns:a16="http://schemas.microsoft.com/office/drawing/2014/main" id="{70D6C503-0ABE-48A7-BA0B-D5A26B558BE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6" name="Freeform: Shape 35">
                <a:extLst>
                  <a:ext uri="{FF2B5EF4-FFF2-40B4-BE49-F238E27FC236}">
                    <a16:creationId xmlns:a16="http://schemas.microsoft.com/office/drawing/2014/main" id="{6DEB1DC4-C3A0-4645-B456-02A9FFA2C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7" name="Freeform: Shape 36">
                <a:extLst>
                  <a:ext uri="{FF2B5EF4-FFF2-40B4-BE49-F238E27FC236}">
                    <a16:creationId xmlns:a16="http://schemas.microsoft.com/office/drawing/2014/main" id="{2ECF4175-31D6-4A9B-87A4-4C2966749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8" name="Freeform: Shape 37">
                <a:extLst>
                  <a:ext uri="{FF2B5EF4-FFF2-40B4-BE49-F238E27FC236}">
                    <a16:creationId xmlns:a16="http://schemas.microsoft.com/office/drawing/2014/main" id="{508D2906-75CA-4435-A320-08EBBA06B6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39" name="Freeform: Shape 38">
                <a:extLst>
                  <a:ext uri="{FF2B5EF4-FFF2-40B4-BE49-F238E27FC236}">
                    <a16:creationId xmlns:a16="http://schemas.microsoft.com/office/drawing/2014/main" id="{51B8B373-782A-4568-BDF3-093F398F1A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0" name="Freeform: Shape 39">
                <a:extLst>
                  <a:ext uri="{FF2B5EF4-FFF2-40B4-BE49-F238E27FC236}">
                    <a16:creationId xmlns:a16="http://schemas.microsoft.com/office/drawing/2014/main" id="{707C3AD9-7FDD-480C-91FF-0D3A977DF2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1" name="Freeform: Shape 40">
                <a:extLst>
                  <a:ext uri="{FF2B5EF4-FFF2-40B4-BE49-F238E27FC236}">
                    <a16:creationId xmlns:a16="http://schemas.microsoft.com/office/drawing/2014/main" id="{A8EF16B5-D539-41A0-9FDE-164CE88FE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dirty="0"/>
              </a:p>
            </p:txBody>
          </p:sp>
          <p:sp>
            <p:nvSpPr>
              <p:cNvPr id="42" name="Freeform: Shape 41">
                <a:extLst>
                  <a:ext uri="{FF2B5EF4-FFF2-40B4-BE49-F238E27FC236}">
                    <a16:creationId xmlns:a16="http://schemas.microsoft.com/office/drawing/2014/main" id="{92FFF8CB-E294-4944-A954-FC2866B25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dirty="0"/>
              </a:p>
            </p:txBody>
          </p:sp>
        </p:grpSp>
        <p:sp>
          <p:nvSpPr>
            <p:cNvPr id="35" name="Freeform: Shape 34">
              <a:extLst>
                <a:ext uri="{FF2B5EF4-FFF2-40B4-BE49-F238E27FC236}">
                  <a16:creationId xmlns:a16="http://schemas.microsoft.com/office/drawing/2014/main" id="{B2CD3167-A8E1-4652-8AFE-0E5D9A90C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6503339-5D56-FC44-8FC3-8916A5818B4E}"/>
              </a:ext>
            </a:extLst>
          </p:cNvPr>
          <p:cNvSpPr>
            <a:spLocks noGrp="1"/>
          </p:cNvSpPr>
          <p:nvPr>
            <p:ph type="title"/>
          </p:nvPr>
        </p:nvSpPr>
        <p:spPr>
          <a:xfrm>
            <a:off x="1198181" y="559813"/>
            <a:ext cx="9988166" cy="2785797"/>
          </a:xfrm>
        </p:spPr>
        <p:txBody>
          <a:bodyPr anchor="b">
            <a:normAutofit/>
          </a:bodyPr>
          <a:lstStyle/>
          <a:p>
            <a:pPr algn="ctr"/>
            <a:r>
              <a:rPr lang="en-US" sz="6000" dirty="0"/>
              <a:t>Pre-Enforcement</a:t>
            </a:r>
          </a:p>
        </p:txBody>
      </p:sp>
      <p:sp>
        <p:nvSpPr>
          <p:cNvPr id="3" name="Content Placeholder 2">
            <a:extLst>
              <a:ext uri="{FF2B5EF4-FFF2-40B4-BE49-F238E27FC236}">
                <a16:creationId xmlns:a16="http://schemas.microsoft.com/office/drawing/2014/main" id="{8C034C58-A84A-3644-AB8B-BC2C4C1E85F0}"/>
              </a:ext>
            </a:extLst>
          </p:cNvPr>
          <p:cNvSpPr>
            <a:spLocks noGrp="1"/>
          </p:cNvSpPr>
          <p:nvPr>
            <p:ph idx="1"/>
          </p:nvPr>
        </p:nvSpPr>
        <p:spPr>
          <a:xfrm>
            <a:off x="2005091" y="3498856"/>
            <a:ext cx="8188033" cy="2614231"/>
          </a:xfrm>
        </p:spPr>
        <p:txBody>
          <a:bodyPr>
            <a:normAutofit/>
          </a:bodyPr>
          <a:lstStyle/>
          <a:p>
            <a:pPr algn="ctr"/>
            <a:r>
              <a:rPr lang="en-US" sz="1800" dirty="0"/>
              <a:t>POCA timetable</a:t>
            </a:r>
          </a:p>
          <a:p>
            <a:pPr algn="ctr"/>
            <a:r>
              <a:rPr lang="en-US" sz="1800" dirty="0"/>
              <a:t>Benefit figure</a:t>
            </a:r>
          </a:p>
          <a:p>
            <a:pPr algn="ctr"/>
            <a:r>
              <a:rPr lang="en-US" sz="1800" dirty="0"/>
              <a:t>Available amount</a:t>
            </a:r>
          </a:p>
          <a:p>
            <a:pPr algn="ctr"/>
            <a:r>
              <a:rPr lang="en-US" sz="1800" dirty="0"/>
              <a:t>Making the confiscation order</a:t>
            </a:r>
          </a:p>
        </p:txBody>
      </p:sp>
    </p:spTree>
    <p:extLst>
      <p:ext uri="{BB962C8B-B14F-4D97-AF65-F5344CB8AC3E}">
        <p14:creationId xmlns:p14="http://schemas.microsoft.com/office/powerpoint/2010/main" val="1185629009"/>
      </p:ext>
    </p:extLst>
  </p:cSld>
  <p:clrMapOvr>
    <a:masterClrMapping/>
  </p:clrMapOvr>
</p:sld>
</file>

<file path=ppt/theme/theme1.xml><?xml version="1.0" encoding="utf-8"?>
<a:theme xmlns:a="http://schemas.openxmlformats.org/drawingml/2006/main" name="ExploreVTI">
  <a:themeElements>
    <a:clrScheme name="AnalogousFromDarkSeedLeftStep">
      <a:dk1>
        <a:srgbClr val="000000"/>
      </a:dk1>
      <a:lt1>
        <a:srgbClr val="FFFFFF"/>
      </a:lt1>
      <a:dk2>
        <a:srgbClr val="1C2831"/>
      </a:dk2>
      <a:lt2>
        <a:srgbClr val="F0F3F1"/>
      </a:lt2>
      <a:accent1>
        <a:srgbClr val="C34DB4"/>
      </a:accent1>
      <a:accent2>
        <a:srgbClr val="8F3BB1"/>
      </a:accent2>
      <a:accent3>
        <a:srgbClr val="6F4DC3"/>
      </a:accent3>
      <a:accent4>
        <a:srgbClr val="3E4DB3"/>
      </a:accent4>
      <a:accent5>
        <a:srgbClr val="4D8DC3"/>
      </a:accent5>
      <a:accent6>
        <a:srgbClr val="3BACB1"/>
      </a:accent6>
      <a:hlink>
        <a:srgbClr val="3F6F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434</TotalTime>
  <Words>1600</Words>
  <Application>Microsoft Office PowerPoint</Application>
  <PresentationFormat>Widescreen</PresentationFormat>
  <Paragraphs>165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Avenir Next LT Pro</vt:lpstr>
      <vt:lpstr>AvenirNext LT Pro Medium</vt:lpstr>
      <vt:lpstr>Sagona Book</vt:lpstr>
      <vt:lpstr>Segoe UI Semilight</vt:lpstr>
      <vt:lpstr>ExploreVTI</vt:lpstr>
      <vt:lpstr>Criminal Law Update: POCA</vt:lpstr>
      <vt:lpstr>Restraint Orders   Pre-Enforcement   Enforcement</vt:lpstr>
      <vt:lpstr>Restraint Orders</vt:lpstr>
      <vt:lpstr>Application [ss40 – 41]</vt:lpstr>
      <vt:lpstr>Reasonable living expenses and reasonable legal expenses</vt:lpstr>
      <vt:lpstr>What is reasonable? Factors to consider</vt:lpstr>
      <vt:lpstr>Was his application allowed?</vt:lpstr>
      <vt:lpstr>Discharge [s42]</vt:lpstr>
      <vt:lpstr>Pre-Enforcement</vt:lpstr>
      <vt:lpstr>POCA Timetable</vt:lpstr>
      <vt:lpstr>Benefit figure</vt:lpstr>
      <vt:lpstr>If D has a ‘criminal lifestyle’, assumptions apply about D’s benefit from crime:</vt:lpstr>
      <vt:lpstr>Calculating Benefit</vt:lpstr>
      <vt:lpstr>Proportionality</vt:lpstr>
      <vt:lpstr>Available amount</vt:lpstr>
      <vt:lpstr>Failure to draw up a written order does not render the order a nullity</vt:lpstr>
      <vt:lpstr>Financial orders made upon conclusion of POCA proceedings</vt:lpstr>
      <vt:lpstr>Third Party Interests [s10A]</vt:lpstr>
      <vt:lpstr>Matrimonial Property</vt:lpstr>
      <vt:lpstr>PowerPoint Presentation</vt:lpstr>
      <vt:lpstr>Tainted gifts</vt:lpstr>
      <vt:lpstr>Making the confiscation order</vt:lpstr>
      <vt:lpstr>Enforcement</vt:lpstr>
      <vt:lpstr>Enforcement Receivers</vt:lpstr>
      <vt:lpstr>Powers of an Enforcement Receiver</vt:lpstr>
      <vt:lpstr>Variation of available amount</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 Update: POCA</dc:title>
  <dc:creator>Ilana Davis</dc:creator>
  <cp:lastModifiedBy>Hoan Nguyen</cp:lastModifiedBy>
  <cp:revision>2</cp:revision>
  <dcterms:created xsi:type="dcterms:W3CDTF">2021-11-15T06:46:48Z</dcterms:created>
  <dcterms:modified xsi:type="dcterms:W3CDTF">2021-11-16T08:34:54Z</dcterms:modified>
</cp:coreProperties>
</file>