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6" r:id="rId2"/>
    <p:sldId id="258" r:id="rId3"/>
    <p:sldId id="262" r:id="rId4"/>
    <p:sldId id="272" r:id="rId5"/>
    <p:sldId id="273" r:id="rId6"/>
    <p:sldId id="270" r:id="rId7"/>
    <p:sldId id="263" r:id="rId8"/>
    <p:sldId id="260" r:id="rId9"/>
    <p:sldId id="259" r:id="rId10"/>
    <p:sldId id="261" r:id="rId11"/>
    <p:sldId id="271" r:id="rId12"/>
    <p:sldId id="264" r:id="rId13"/>
    <p:sldId id="265" r:id="rId14"/>
    <p:sldId id="267" r:id="rId15"/>
    <p:sldId id="266" r:id="rId16"/>
    <p:sldId id="274" r:id="rId17"/>
    <p:sldId id="269" r:id="rId18"/>
  </p:sldIdLst>
  <p:sldSz cx="9144000" cy="6858000" type="screen4x3"/>
  <p:notesSz cx="10231438"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147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433623" cy="355124"/>
          </a:xfrm>
          <a:prstGeom prst="rect">
            <a:avLst/>
          </a:prstGeom>
        </p:spPr>
        <p:txBody>
          <a:bodyPr vert="horz" lIns="94759" tIns="47380" rIns="94759" bIns="47380" rtlCol="0"/>
          <a:lstStyle>
            <a:lvl1pPr algn="l">
              <a:defRPr sz="1200"/>
            </a:lvl1pPr>
          </a:lstStyle>
          <a:p>
            <a:endParaRPr lang="en-GB"/>
          </a:p>
        </p:txBody>
      </p:sp>
      <p:sp>
        <p:nvSpPr>
          <p:cNvPr id="3" name="Date Placeholder 2"/>
          <p:cNvSpPr>
            <a:spLocks noGrp="1"/>
          </p:cNvSpPr>
          <p:nvPr>
            <p:ph type="dt" sz="quarter" idx="1"/>
          </p:nvPr>
        </p:nvSpPr>
        <p:spPr>
          <a:xfrm>
            <a:off x="5795448" y="0"/>
            <a:ext cx="4433623" cy="355124"/>
          </a:xfrm>
          <a:prstGeom prst="rect">
            <a:avLst/>
          </a:prstGeom>
        </p:spPr>
        <p:txBody>
          <a:bodyPr vert="horz" lIns="94759" tIns="47380" rIns="94759" bIns="47380" rtlCol="0"/>
          <a:lstStyle>
            <a:lvl1pPr algn="r">
              <a:defRPr sz="1200"/>
            </a:lvl1pPr>
          </a:lstStyle>
          <a:p>
            <a:fld id="{D0E1DB9E-82DF-4C6B-AB4E-0F27DF8E27DF}" type="datetimeFigureOut">
              <a:rPr lang="en-GB" smtClean="0"/>
              <a:pPr/>
              <a:t>02/02/2016</a:t>
            </a:fld>
            <a:endParaRPr lang="en-GB"/>
          </a:p>
        </p:txBody>
      </p:sp>
      <p:sp>
        <p:nvSpPr>
          <p:cNvPr id="4" name="Footer Placeholder 3"/>
          <p:cNvSpPr>
            <a:spLocks noGrp="1"/>
          </p:cNvSpPr>
          <p:nvPr>
            <p:ph type="ftr" sz="quarter" idx="2"/>
          </p:nvPr>
        </p:nvSpPr>
        <p:spPr>
          <a:xfrm>
            <a:off x="1" y="6746119"/>
            <a:ext cx="4433623" cy="355124"/>
          </a:xfrm>
          <a:prstGeom prst="rect">
            <a:avLst/>
          </a:prstGeom>
        </p:spPr>
        <p:txBody>
          <a:bodyPr vert="horz" lIns="94759" tIns="47380" rIns="94759" bIns="47380" rtlCol="0" anchor="b"/>
          <a:lstStyle>
            <a:lvl1pPr algn="l">
              <a:defRPr sz="1200"/>
            </a:lvl1pPr>
          </a:lstStyle>
          <a:p>
            <a:endParaRPr lang="en-GB"/>
          </a:p>
        </p:txBody>
      </p:sp>
      <p:sp>
        <p:nvSpPr>
          <p:cNvPr id="5" name="Slide Number Placeholder 4"/>
          <p:cNvSpPr>
            <a:spLocks noGrp="1"/>
          </p:cNvSpPr>
          <p:nvPr>
            <p:ph type="sldNum" sz="quarter" idx="3"/>
          </p:nvPr>
        </p:nvSpPr>
        <p:spPr>
          <a:xfrm>
            <a:off x="5795448" y="6746119"/>
            <a:ext cx="4433623" cy="355124"/>
          </a:xfrm>
          <a:prstGeom prst="rect">
            <a:avLst/>
          </a:prstGeom>
        </p:spPr>
        <p:txBody>
          <a:bodyPr vert="horz" lIns="94759" tIns="47380" rIns="94759" bIns="47380" rtlCol="0" anchor="b"/>
          <a:lstStyle>
            <a:lvl1pPr algn="r">
              <a:defRPr sz="1200"/>
            </a:lvl1pPr>
          </a:lstStyle>
          <a:p>
            <a:fld id="{EF68AC98-3A7F-41D5-BF01-5DF743B55416}" type="slidenum">
              <a:rPr lang="en-GB" smtClean="0"/>
              <a:pPr/>
              <a:t>‹#›</a:t>
            </a:fld>
            <a:endParaRPr lang="en-GB"/>
          </a:p>
        </p:txBody>
      </p:sp>
    </p:spTree>
    <p:extLst>
      <p:ext uri="{BB962C8B-B14F-4D97-AF65-F5344CB8AC3E}">
        <p14:creationId xmlns:p14="http://schemas.microsoft.com/office/powerpoint/2010/main" val="939767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433888" cy="3556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795963" y="0"/>
            <a:ext cx="4433887" cy="355600"/>
          </a:xfrm>
          <a:prstGeom prst="rect">
            <a:avLst/>
          </a:prstGeom>
        </p:spPr>
        <p:txBody>
          <a:bodyPr vert="horz" lIns="91440" tIns="45720" rIns="91440" bIns="45720" rtlCol="0"/>
          <a:lstStyle>
            <a:lvl1pPr algn="r">
              <a:defRPr sz="1200"/>
            </a:lvl1pPr>
          </a:lstStyle>
          <a:p>
            <a:fld id="{70690106-5843-4912-90E2-17C9C075C0FE}" type="datetimeFigureOut">
              <a:rPr lang="en-GB" smtClean="0"/>
              <a:t>02/02/2016</a:t>
            </a:fld>
            <a:endParaRPr lang="en-GB"/>
          </a:p>
        </p:txBody>
      </p:sp>
      <p:sp>
        <p:nvSpPr>
          <p:cNvPr id="4" name="Slide Image Placeholder 3"/>
          <p:cNvSpPr>
            <a:spLocks noGrp="1" noRot="1" noChangeAspect="1"/>
          </p:cNvSpPr>
          <p:nvPr>
            <p:ph type="sldImg" idx="2"/>
          </p:nvPr>
        </p:nvSpPr>
        <p:spPr>
          <a:xfrm>
            <a:off x="3517900" y="887413"/>
            <a:ext cx="3197225" cy="23971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023938" y="3417888"/>
            <a:ext cx="8185150" cy="27971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6746875"/>
            <a:ext cx="4433888" cy="3556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795963" y="6746875"/>
            <a:ext cx="4433887" cy="355600"/>
          </a:xfrm>
          <a:prstGeom prst="rect">
            <a:avLst/>
          </a:prstGeom>
        </p:spPr>
        <p:txBody>
          <a:bodyPr vert="horz" lIns="91440" tIns="45720" rIns="91440" bIns="45720" rtlCol="0" anchor="b"/>
          <a:lstStyle>
            <a:lvl1pPr algn="r">
              <a:defRPr sz="1200"/>
            </a:lvl1pPr>
          </a:lstStyle>
          <a:p>
            <a:fld id="{9D42CB71-A921-47A3-B104-7EFB3F33B84B}" type="slidenum">
              <a:rPr lang="en-GB" smtClean="0"/>
              <a:t>‹#›</a:t>
            </a:fld>
            <a:endParaRPr lang="en-GB"/>
          </a:p>
        </p:txBody>
      </p:sp>
    </p:spTree>
    <p:extLst>
      <p:ext uri="{BB962C8B-B14F-4D97-AF65-F5344CB8AC3E}">
        <p14:creationId xmlns:p14="http://schemas.microsoft.com/office/powerpoint/2010/main" val="2738952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D42CB71-A921-47A3-B104-7EFB3F33B84B}" type="slidenum">
              <a:rPr lang="en-GB" smtClean="0"/>
              <a:t>3</a:t>
            </a:fld>
            <a:endParaRPr lang="en-GB"/>
          </a:p>
        </p:txBody>
      </p:sp>
    </p:spTree>
    <p:extLst>
      <p:ext uri="{BB962C8B-B14F-4D97-AF65-F5344CB8AC3E}">
        <p14:creationId xmlns:p14="http://schemas.microsoft.com/office/powerpoint/2010/main" val="3927122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DEB85C8-DB89-47FF-BEC0-98518D408FD8}" type="datetimeFigureOut">
              <a:rPr lang="en-GB" smtClean="0"/>
              <a:pPr/>
              <a:t>02/02/2016</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79D06AF-3AC8-40CE-8629-5FB25518EA60}"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EB85C8-DB89-47FF-BEC0-98518D408FD8}" type="datetimeFigureOut">
              <a:rPr lang="en-GB" smtClean="0"/>
              <a:pPr/>
              <a:t>02/02/2016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9D06AF-3AC8-40CE-8629-5FB25518EA6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EB85C8-DB89-47FF-BEC0-98518D408FD8}" type="datetimeFigureOut">
              <a:rPr lang="en-GB" smtClean="0"/>
              <a:pPr/>
              <a:t>02/02/2016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9D06AF-3AC8-40CE-8629-5FB25518EA6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EB85C8-DB89-47FF-BEC0-98518D408FD8}" type="datetimeFigureOut">
              <a:rPr lang="en-GB" smtClean="0"/>
              <a:pPr/>
              <a:t>02/02/2016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9D06AF-3AC8-40CE-8629-5FB25518EA60}" type="slidenum">
              <a:rPr lang="en-GB" smtClean="0"/>
              <a:pPr/>
              <a:t>‹#›</a:t>
            </a:fld>
            <a:endParaRPr lang="en-GB"/>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DEB85C8-DB89-47FF-BEC0-98518D408FD8}" type="datetimeFigureOut">
              <a:rPr lang="en-GB" smtClean="0"/>
              <a:pPr/>
              <a:t>02/02/2016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9D06AF-3AC8-40CE-8629-5FB25518EA60}" type="slidenum">
              <a:rPr lang="en-GB" smtClean="0"/>
              <a:pPr/>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DEB85C8-DB89-47FF-BEC0-98518D408FD8}" type="datetimeFigureOut">
              <a:rPr lang="en-GB" smtClean="0"/>
              <a:pPr/>
              <a:t>02/02/2016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9D06AF-3AC8-40CE-8629-5FB25518EA60}" type="slidenum">
              <a:rPr lang="en-GB" smtClean="0"/>
              <a:pPr/>
              <a:t>‹#›</a:t>
            </a:fld>
            <a:endParaRPr lang="en-GB"/>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DEB85C8-DB89-47FF-BEC0-98518D408FD8}" type="datetimeFigureOut">
              <a:rPr lang="en-GB" smtClean="0"/>
              <a:pPr/>
              <a:t>02/02/2016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79D06AF-3AC8-40CE-8629-5FB25518EA6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DEB85C8-DB89-47FF-BEC0-98518D408FD8}" type="datetimeFigureOut">
              <a:rPr lang="en-GB" smtClean="0"/>
              <a:pPr/>
              <a:t>02/02/2016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79D06AF-3AC8-40CE-8629-5FB25518EA60}" type="slidenum">
              <a:rPr lang="en-GB" smtClean="0"/>
              <a:pPr/>
              <a:t>‹#›</a:t>
            </a:fld>
            <a:endParaRPr lang="en-GB"/>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EB85C8-DB89-47FF-BEC0-98518D408FD8}" type="datetimeFigureOut">
              <a:rPr lang="en-GB" smtClean="0"/>
              <a:pPr/>
              <a:t>02/02/2016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79D06AF-3AC8-40CE-8629-5FB25518EA6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8DEB85C8-DB89-47FF-BEC0-98518D408FD8}" type="datetimeFigureOut">
              <a:rPr lang="en-GB" smtClean="0"/>
              <a:pPr/>
              <a:t>02/02/2016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9D06AF-3AC8-40CE-8629-5FB25518EA6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DEB85C8-DB89-47FF-BEC0-98518D408FD8}" type="datetimeFigureOut">
              <a:rPr lang="en-GB" smtClean="0"/>
              <a:pPr/>
              <a:t>02/02/2016</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79D06AF-3AC8-40CE-8629-5FB25518EA60}" type="slidenum">
              <a:rPr lang="en-GB" smtClean="0"/>
              <a:pPr/>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DEB85C8-DB89-47FF-BEC0-98518D408FD8}" type="datetimeFigureOut">
              <a:rPr lang="en-GB" smtClean="0"/>
              <a:pPr/>
              <a:t>02/02/2016</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79D06AF-3AC8-40CE-8629-5FB25518EA6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572174"/>
            <a:ext cx="8468172" cy="2216866"/>
          </a:xfrm>
        </p:spPr>
        <p:txBody>
          <a:bodyPr>
            <a:normAutofit/>
          </a:bodyPr>
          <a:lstStyle/>
          <a:p>
            <a:pPr algn="ctr"/>
            <a:r>
              <a:rPr lang="en-GB" sz="3200" dirty="0"/>
              <a:t>Expert Meetings - know your </a:t>
            </a:r>
            <a:r>
              <a:rPr lang="en-GB" sz="3200" dirty="0" smtClean="0"/>
              <a:t>opponent</a:t>
            </a:r>
            <a:br>
              <a:rPr lang="en-GB" sz="3200" dirty="0" smtClean="0"/>
            </a:br>
            <a:r>
              <a:rPr lang="en-GB" sz="3200" dirty="0" smtClean="0"/>
              <a:t>Mediation Meetings – How do they work?</a:t>
            </a:r>
            <a:br>
              <a:rPr lang="en-GB" sz="3200" dirty="0" smtClean="0"/>
            </a:br>
            <a:r>
              <a:rPr lang="en-GB" sz="3200" dirty="0" smtClean="0"/>
              <a:t/>
            </a:r>
            <a:br>
              <a:rPr lang="en-GB" sz="3200" dirty="0" smtClean="0"/>
            </a:br>
            <a:r>
              <a:rPr lang="en-GB" sz="2400" dirty="0" smtClean="0"/>
              <a:t>A comparison of the similarities and differences.</a:t>
            </a:r>
            <a:endParaRPr lang="en-GB" sz="2400" dirty="0"/>
          </a:p>
        </p:txBody>
      </p:sp>
      <p:sp>
        <p:nvSpPr>
          <p:cNvPr id="3" name="Subtitle 2"/>
          <p:cNvSpPr>
            <a:spLocks noGrp="1"/>
          </p:cNvSpPr>
          <p:nvPr>
            <p:ph type="subTitle" idx="1"/>
          </p:nvPr>
        </p:nvSpPr>
        <p:spPr>
          <a:xfrm>
            <a:off x="685800" y="3861047"/>
            <a:ext cx="7772400" cy="950263"/>
          </a:xfrm>
        </p:spPr>
        <p:txBody>
          <a:bodyPr>
            <a:normAutofit fontScale="85000" lnSpcReduction="10000"/>
          </a:bodyPr>
          <a:lstStyle/>
          <a:p>
            <a:r>
              <a:rPr lang="en-GB" dirty="0" smtClean="0"/>
              <a:t>By Dr Thomas Walford of Expert Evidence Ltd </a:t>
            </a:r>
          </a:p>
          <a:p>
            <a:r>
              <a:rPr lang="en-GB" dirty="0" smtClean="0"/>
              <a:t>Roger Levitt LLB QDR Solicitor Accredited Mediator </a:t>
            </a:r>
            <a:endParaRPr lang="en-GB" dirty="0"/>
          </a:p>
        </p:txBody>
      </p:sp>
      <p:sp>
        <p:nvSpPr>
          <p:cNvPr id="5" name="TextBox 4"/>
          <p:cNvSpPr txBox="1"/>
          <p:nvPr/>
        </p:nvSpPr>
        <p:spPr>
          <a:xfrm>
            <a:off x="5479332" y="5684346"/>
            <a:ext cx="3384376" cy="7848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sz="1500" dirty="0" smtClean="0"/>
              <a:t>ROGER LEVITT LLB QDR</a:t>
            </a:r>
            <a:endParaRPr lang="en-GB" sz="1500" dirty="0"/>
          </a:p>
          <a:p>
            <a:pPr algn="ctr"/>
            <a:r>
              <a:rPr lang="en-GB" sz="1500" dirty="0"/>
              <a:t>SOLICITOR </a:t>
            </a:r>
            <a:endParaRPr lang="en-GB" sz="1500" dirty="0" smtClean="0"/>
          </a:p>
          <a:p>
            <a:pPr algn="ctr"/>
            <a:r>
              <a:rPr lang="en-GB" sz="1500" dirty="0" smtClean="0"/>
              <a:t>ACCREDITED MEDIATOR</a:t>
            </a:r>
          </a:p>
        </p:txBody>
      </p:sp>
      <p:grpSp>
        <p:nvGrpSpPr>
          <p:cNvPr id="7" name="Group 6"/>
          <p:cNvGrpSpPr/>
          <p:nvPr/>
        </p:nvGrpSpPr>
        <p:grpSpPr>
          <a:xfrm>
            <a:off x="539551" y="5615096"/>
            <a:ext cx="3816425" cy="923330"/>
            <a:chOff x="539551" y="5615096"/>
            <a:chExt cx="4045157" cy="923330"/>
          </a:xfrm>
        </p:grpSpPr>
        <p:sp>
          <p:nvSpPr>
            <p:cNvPr id="4" name="TextBox 3"/>
            <p:cNvSpPr txBox="1"/>
            <p:nvPr/>
          </p:nvSpPr>
          <p:spPr>
            <a:xfrm>
              <a:off x="539551" y="5615096"/>
              <a:ext cx="4045157"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endParaRPr lang="en-GB" dirty="0" smtClean="0"/>
            </a:p>
            <a:p>
              <a:r>
                <a:rPr lang="en-GB" dirty="0"/>
                <a:t> </a:t>
              </a:r>
              <a:r>
                <a:rPr lang="en-GB" dirty="0" smtClean="0"/>
                <a:t>        Expert Evidence </a:t>
              </a:r>
            </a:p>
            <a:p>
              <a:pPr algn="ctr"/>
              <a:endParaRPr lang="en-GB"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5896" y="5784869"/>
              <a:ext cx="836757" cy="583784"/>
            </a:xfrm>
            <a:prstGeom prst="rect">
              <a:avLst/>
            </a:prstGeom>
          </p:spPr>
        </p:pic>
      </p:gr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0232" y="0"/>
            <a:ext cx="2474640" cy="1484784"/>
          </a:xfrm>
          <a:prstGeom prst="rect">
            <a:avLst/>
          </a:prstGeom>
        </p:spPr>
      </p:pic>
    </p:spTree>
    <p:extLst>
      <p:ext uri="{BB962C8B-B14F-4D97-AF65-F5344CB8AC3E}">
        <p14:creationId xmlns:p14="http://schemas.microsoft.com/office/powerpoint/2010/main" val="463931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64229" y="5615096"/>
            <a:ext cx="3956396" cy="923330"/>
            <a:chOff x="264229" y="5615096"/>
            <a:chExt cx="4320480" cy="923330"/>
          </a:xfrm>
        </p:grpSpPr>
        <p:sp>
          <p:nvSpPr>
            <p:cNvPr id="4" name="TextBox 3"/>
            <p:cNvSpPr txBox="1"/>
            <p:nvPr/>
          </p:nvSpPr>
          <p:spPr>
            <a:xfrm>
              <a:off x="264229" y="5615096"/>
              <a:ext cx="4320480"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endParaRPr lang="en-GB" dirty="0" smtClean="0"/>
            </a:p>
            <a:p>
              <a:r>
                <a:rPr lang="en-GB" dirty="0" smtClean="0"/>
                <a:t>          Expert Evidence </a:t>
              </a:r>
            </a:p>
            <a:p>
              <a:pPr algn="ct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5896" y="5784869"/>
              <a:ext cx="836757" cy="583784"/>
            </a:xfrm>
            <a:prstGeom prst="rect">
              <a:avLst/>
            </a:prstGeom>
          </p:spPr>
        </p:pic>
      </p:grpSp>
      <p:sp>
        <p:nvSpPr>
          <p:cNvPr id="7" name="TextBox 6"/>
          <p:cNvSpPr txBox="1"/>
          <p:nvPr/>
        </p:nvSpPr>
        <p:spPr>
          <a:xfrm>
            <a:off x="323528" y="1846717"/>
            <a:ext cx="8424936" cy="3570208"/>
          </a:xfrm>
          <a:prstGeom prst="rect">
            <a:avLst/>
          </a:prstGeom>
          <a:noFill/>
        </p:spPr>
        <p:txBody>
          <a:bodyPr wrap="square" rtlCol="0">
            <a:spAutoFit/>
          </a:bodyPr>
          <a:lstStyle/>
          <a:p>
            <a:r>
              <a:rPr lang="en-GB" dirty="0"/>
              <a:t>The rules I have used in dealing with content of a joint statement are </a:t>
            </a:r>
            <a:r>
              <a:rPr lang="en-GB" dirty="0" smtClean="0"/>
              <a:t>:</a:t>
            </a:r>
            <a:endParaRPr lang="en-GB" dirty="0"/>
          </a:p>
          <a:p>
            <a:pPr marL="342900" lvl="0" indent="-342900">
              <a:buFont typeface="+mj-lt"/>
              <a:buAutoNum type="arabicPeriod"/>
            </a:pPr>
            <a:r>
              <a:rPr lang="en-GB" dirty="0"/>
              <a:t>Points of agreement should be agreed by both experts.  They should be a simple statement stating that “It was AGREED that……”</a:t>
            </a:r>
          </a:p>
          <a:p>
            <a:pPr marL="342900" lvl="0" indent="-342900">
              <a:buFont typeface="+mj-lt"/>
              <a:buAutoNum type="arabicPeriod"/>
            </a:pPr>
            <a:r>
              <a:rPr lang="en-GB" dirty="0"/>
              <a:t>Points of disagreement should state that “The Experts DISAGREED that ……………”</a:t>
            </a:r>
          </a:p>
          <a:p>
            <a:pPr marL="342900" lvl="0" indent="-342900">
              <a:buFont typeface="+mj-lt"/>
              <a:buAutoNum type="arabicPeriod"/>
            </a:pPr>
            <a:r>
              <a:rPr lang="en-GB" dirty="0"/>
              <a:t>Each expert should then draft a paragraph on their reasons for disagreement for which they take full responsibility.  The other expert should not comment on the other expert’s reasoning in the report</a:t>
            </a:r>
            <a:r>
              <a:rPr lang="en-GB" dirty="0" smtClean="0"/>
              <a:t>.</a:t>
            </a:r>
          </a:p>
          <a:p>
            <a:pPr marL="342900" lvl="0" indent="-342900">
              <a:buFont typeface="+mj-lt"/>
              <a:buAutoNum type="arabicPeriod"/>
            </a:pPr>
            <a:endParaRPr lang="en-GB" dirty="0"/>
          </a:p>
          <a:p>
            <a:pPr lvl="0"/>
            <a:r>
              <a:rPr lang="en-GB" sz="2800" u="sng" dirty="0" smtClean="0"/>
              <a:t>Mediation The Settlement Agreement</a:t>
            </a:r>
          </a:p>
          <a:p>
            <a:pPr lvl="0"/>
            <a:r>
              <a:rPr lang="en-GB" dirty="0" smtClean="0"/>
              <a:t>If agreement is reached it can be evidenced by a settlement agreement, usually drawn up by the solicitors and signed by the parties </a:t>
            </a:r>
            <a:r>
              <a:rPr lang="en-GB" u="sng" dirty="0" smtClean="0"/>
              <a:t> </a:t>
            </a:r>
            <a:endParaRPr lang="en-GB" u="sng"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0232" y="0"/>
            <a:ext cx="2474640" cy="1484784"/>
          </a:xfrm>
          <a:prstGeom prst="rect">
            <a:avLst/>
          </a:prstGeom>
        </p:spPr>
      </p:pic>
      <p:sp>
        <p:nvSpPr>
          <p:cNvPr id="9" name="TextBox 8"/>
          <p:cNvSpPr txBox="1"/>
          <p:nvPr/>
        </p:nvSpPr>
        <p:spPr>
          <a:xfrm>
            <a:off x="5580112" y="5615096"/>
            <a:ext cx="3168352"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dirty="0"/>
              <a:t>Roger Levitt LLB QDR</a:t>
            </a:r>
          </a:p>
          <a:p>
            <a:pPr algn="ctr"/>
            <a:r>
              <a:rPr lang="en-GB" dirty="0"/>
              <a:t>Solicitor</a:t>
            </a:r>
          </a:p>
          <a:p>
            <a:pPr algn="ctr"/>
            <a:r>
              <a:rPr lang="en-GB" dirty="0"/>
              <a:t>Accredited </a:t>
            </a:r>
            <a:r>
              <a:rPr lang="en-GB" dirty="0" smtClean="0"/>
              <a:t>Mediator</a:t>
            </a:r>
            <a:endParaRPr lang="en-GB" dirty="0"/>
          </a:p>
        </p:txBody>
      </p:sp>
      <p:sp>
        <p:nvSpPr>
          <p:cNvPr id="11" name="TextBox 10"/>
          <p:cNvSpPr txBox="1"/>
          <p:nvPr/>
        </p:nvSpPr>
        <p:spPr>
          <a:xfrm>
            <a:off x="323528" y="987227"/>
            <a:ext cx="7848872" cy="954107"/>
          </a:xfrm>
          <a:prstGeom prst="rect">
            <a:avLst/>
          </a:prstGeom>
          <a:noFill/>
        </p:spPr>
        <p:txBody>
          <a:bodyPr wrap="square" rtlCol="0">
            <a:spAutoFit/>
          </a:bodyPr>
          <a:lstStyle/>
          <a:p>
            <a:endParaRPr lang="en-GB" sz="2800" u="sng" dirty="0" smtClean="0"/>
          </a:p>
          <a:p>
            <a:r>
              <a:rPr lang="en-GB" sz="2800" dirty="0" smtClean="0"/>
              <a:t>Experts The Memorandum – Joint Statement</a:t>
            </a:r>
            <a:endParaRPr lang="en-GB" sz="2800" dirty="0"/>
          </a:p>
        </p:txBody>
      </p:sp>
    </p:spTree>
    <p:extLst>
      <p:ext uri="{BB962C8B-B14F-4D97-AF65-F5344CB8AC3E}">
        <p14:creationId xmlns:p14="http://schemas.microsoft.com/office/powerpoint/2010/main" val="10754319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64229" y="5615096"/>
            <a:ext cx="3956396" cy="923330"/>
            <a:chOff x="264229" y="5615096"/>
            <a:chExt cx="4320480" cy="923330"/>
          </a:xfrm>
        </p:grpSpPr>
        <p:sp>
          <p:nvSpPr>
            <p:cNvPr id="4" name="TextBox 3"/>
            <p:cNvSpPr txBox="1"/>
            <p:nvPr/>
          </p:nvSpPr>
          <p:spPr>
            <a:xfrm>
              <a:off x="264229" y="5615096"/>
              <a:ext cx="4320480"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endParaRPr lang="en-GB" dirty="0" smtClean="0"/>
            </a:p>
            <a:p>
              <a:r>
                <a:rPr lang="en-GB" dirty="0" smtClean="0"/>
                <a:t>          Expert Evidence </a:t>
              </a:r>
            </a:p>
            <a:p>
              <a:pPr algn="ct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5896" y="5784869"/>
              <a:ext cx="836757" cy="583784"/>
            </a:xfrm>
            <a:prstGeom prst="rect">
              <a:avLst/>
            </a:prstGeom>
          </p:spPr>
        </p:pic>
      </p:grpSp>
      <p:sp>
        <p:nvSpPr>
          <p:cNvPr id="7" name="TextBox 6"/>
          <p:cNvSpPr txBox="1"/>
          <p:nvPr/>
        </p:nvSpPr>
        <p:spPr>
          <a:xfrm>
            <a:off x="611561" y="1916832"/>
            <a:ext cx="8337886" cy="3662541"/>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GB" dirty="0"/>
              <a:t>Only when the experts have agreed a minute or note of points of agreement/disagreement, and when </a:t>
            </a:r>
            <a:r>
              <a:rPr lang="en-GB" dirty="0" smtClean="0"/>
              <a:t>you </a:t>
            </a:r>
            <a:r>
              <a:rPr lang="en-GB" dirty="0"/>
              <a:t>are happy with this document, can the “without prejudice” heading can be deleted from the final signed minute</a:t>
            </a:r>
            <a:r>
              <a:rPr lang="en-GB" dirty="0" smtClean="0"/>
              <a:t>.</a:t>
            </a:r>
          </a:p>
          <a:p>
            <a:pPr marL="285750" indent="-285750">
              <a:spcAft>
                <a:spcPts val="1200"/>
              </a:spcAft>
              <a:buFont typeface="Arial" panose="020B0604020202020204" pitchFamily="34" charset="0"/>
              <a:buChar char="•"/>
            </a:pPr>
            <a:r>
              <a:rPr lang="en-GB" dirty="0" smtClean="0"/>
              <a:t>Usually a good idea to share your joint memorandum drafts with your instructing solicitor – but their input must be restricted to points which may be confusing and these must be shared with the other side</a:t>
            </a:r>
            <a:r>
              <a:rPr lang="en-GB" sz="2000" dirty="0" smtClean="0"/>
              <a:t>.</a:t>
            </a:r>
          </a:p>
          <a:p>
            <a:pPr>
              <a:spcAft>
                <a:spcPts val="1200"/>
              </a:spcAft>
            </a:pPr>
            <a:r>
              <a:rPr lang="en-GB" sz="2800" u="sng" dirty="0" smtClean="0"/>
              <a:t>Mediation</a:t>
            </a:r>
            <a:r>
              <a:rPr lang="en-GB" sz="2800" dirty="0" smtClean="0"/>
              <a:t> – The Settlement Agreement </a:t>
            </a:r>
          </a:p>
          <a:p>
            <a:pPr>
              <a:spcAft>
                <a:spcPts val="1200"/>
              </a:spcAft>
            </a:pPr>
            <a:r>
              <a:rPr lang="en-GB" dirty="0" smtClean="0"/>
              <a:t>This should be endorsed by the Court if it ends the proceedings </a:t>
            </a:r>
            <a:r>
              <a:rPr lang="en-GB" sz="2800" dirty="0" smtClean="0"/>
              <a:t> </a:t>
            </a:r>
            <a:r>
              <a:rPr lang="en-GB" sz="2800" u="sng" dirty="0" smtClean="0"/>
              <a:t> </a:t>
            </a:r>
            <a:endParaRPr lang="en-GB" sz="2800" u="sng"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0232" y="0"/>
            <a:ext cx="2474640" cy="1484784"/>
          </a:xfrm>
          <a:prstGeom prst="rect">
            <a:avLst/>
          </a:prstGeom>
        </p:spPr>
      </p:pic>
      <p:sp>
        <p:nvSpPr>
          <p:cNvPr id="9" name="TextBox 8"/>
          <p:cNvSpPr txBox="1"/>
          <p:nvPr/>
        </p:nvSpPr>
        <p:spPr>
          <a:xfrm>
            <a:off x="5580112" y="5615096"/>
            <a:ext cx="3168352"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GB" dirty="0"/>
              <a:t> Roger Levitt LLB QDR</a:t>
            </a:r>
          </a:p>
          <a:p>
            <a:pPr algn="ctr"/>
            <a:r>
              <a:rPr lang="en-GB" dirty="0"/>
              <a:t>Solicitor</a:t>
            </a:r>
          </a:p>
          <a:p>
            <a:pPr algn="ctr"/>
            <a:r>
              <a:rPr lang="en-GB" dirty="0"/>
              <a:t>Accredited </a:t>
            </a:r>
            <a:r>
              <a:rPr lang="en-GB" dirty="0" smtClean="0"/>
              <a:t>Mediator</a:t>
            </a:r>
            <a:endParaRPr lang="en-GB" dirty="0"/>
          </a:p>
        </p:txBody>
      </p:sp>
      <p:sp>
        <p:nvSpPr>
          <p:cNvPr id="11" name="TextBox 10"/>
          <p:cNvSpPr txBox="1"/>
          <p:nvPr/>
        </p:nvSpPr>
        <p:spPr>
          <a:xfrm>
            <a:off x="264229" y="1484784"/>
            <a:ext cx="8484235" cy="523220"/>
          </a:xfrm>
          <a:prstGeom prst="rect">
            <a:avLst/>
          </a:prstGeom>
          <a:noFill/>
        </p:spPr>
        <p:txBody>
          <a:bodyPr wrap="square" rtlCol="0">
            <a:spAutoFit/>
          </a:bodyPr>
          <a:lstStyle/>
          <a:p>
            <a:r>
              <a:rPr lang="en-GB" sz="2800" u="sng" dirty="0" smtClean="0"/>
              <a:t>Experts</a:t>
            </a:r>
            <a:r>
              <a:rPr lang="en-GB" sz="2800" dirty="0" smtClean="0"/>
              <a:t> - The Memorandum – Joint Statement</a:t>
            </a:r>
            <a:endParaRPr lang="en-GB" sz="2800" dirty="0"/>
          </a:p>
        </p:txBody>
      </p:sp>
    </p:spTree>
    <p:extLst>
      <p:ext uri="{BB962C8B-B14F-4D97-AF65-F5344CB8AC3E}">
        <p14:creationId xmlns:p14="http://schemas.microsoft.com/office/powerpoint/2010/main" val="40682806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64229" y="5615096"/>
            <a:ext cx="3956396" cy="923330"/>
            <a:chOff x="264229" y="5615096"/>
            <a:chExt cx="4320480" cy="923330"/>
          </a:xfrm>
        </p:grpSpPr>
        <p:sp>
          <p:nvSpPr>
            <p:cNvPr id="4" name="TextBox 3"/>
            <p:cNvSpPr txBox="1"/>
            <p:nvPr/>
          </p:nvSpPr>
          <p:spPr>
            <a:xfrm>
              <a:off x="264229" y="5615096"/>
              <a:ext cx="4320480"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endParaRPr lang="en-GB" dirty="0" smtClean="0"/>
            </a:p>
            <a:p>
              <a:r>
                <a:rPr lang="en-GB" dirty="0" smtClean="0"/>
                <a:t>            Expert Evidence </a:t>
              </a:r>
            </a:p>
            <a:p>
              <a:pPr algn="ct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5896" y="5784869"/>
              <a:ext cx="836757" cy="583784"/>
            </a:xfrm>
            <a:prstGeom prst="rect">
              <a:avLst/>
            </a:prstGeom>
            <a:ln>
              <a:noFill/>
            </a:ln>
          </p:spPr>
          <p:style>
            <a:lnRef idx="2">
              <a:schemeClr val="accent4"/>
            </a:lnRef>
            <a:fillRef idx="1">
              <a:schemeClr val="lt1"/>
            </a:fillRef>
            <a:effectRef idx="0">
              <a:schemeClr val="accent4"/>
            </a:effectRef>
            <a:fontRef idx="minor">
              <a:schemeClr val="dk1"/>
            </a:fontRef>
          </p:style>
        </p:pic>
      </p:grpSp>
      <p:sp>
        <p:nvSpPr>
          <p:cNvPr id="6" name="TextBox 5"/>
          <p:cNvSpPr txBox="1"/>
          <p:nvPr/>
        </p:nvSpPr>
        <p:spPr>
          <a:xfrm>
            <a:off x="611560" y="1052736"/>
            <a:ext cx="7101453" cy="954107"/>
          </a:xfrm>
          <a:prstGeom prst="rect">
            <a:avLst/>
          </a:prstGeom>
          <a:noFill/>
        </p:spPr>
        <p:txBody>
          <a:bodyPr wrap="square" rtlCol="0">
            <a:spAutoFit/>
          </a:bodyPr>
          <a:lstStyle/>
          <a:p>
            <a:r>
              <a:rPr lang="en-GB" sz="2800" u="sng" dirty="0" smtClean="0"/>
              <a:t>Experts</a:t>
            </a:r>
          </a:p>
          <a:p>
            <a:r>
              <a:rPr lang="en-GB" sz="2800" dirty="0" smtClean="0"/>
              <a:t>Always be constructive</a:t>
            </a:r>
            <a:endParaRPr lang="en-GB" sz="2800" dirty="0"/>
          </a:p>
        </p:txBody>
      </p:sp>
      <p:sp>
        <p:nvSpPr>
          <p:cNvPr id="7" name="TextBox 6"/>
          <p:cNvSpPr txBox="1"/>
          <p:nvPr/>
        </p:nvSpPr>
        <p:spPr>
          <a:xfrm>
            <a:off x="611560" y="1916832"/>
            <a:ext cx="8337887" cy="2769989"/>
          </a:xfrm>
          <a:prstGeom prst="rect">
            <a:avLst/>
          </a:prstGeom>
          <a:noFill/>
        </p:spPr>
        <p:txBody>
          <a:bodyPr wrap="square" rtlCol="0">
            <a:spAutoFit/>
          </a:bodyPr>
          <a:lstStyle/>
          <a:p>
            <a:pPr lvl="0"/>
            <a:r>
              <a:rPr lang="en-GB" dirty="0"/>
              <a:t>Also bear in mind that each expert will use the meeting to probe his/her counterpart on areas of strength and weakness in their report and will normally feedback reactions on this to Counsel. Be wary of people who seem too nice/helpful/naïve! Also be wary of experts who criticise their instructing solicitors</a:t>
            </a:r>
            <a:r>
              <a:rPr lang="en-GB" dirty="0" smtClean="0"/>
              <a:t>!</a:t>
            </a:r>
          </a:p>
          <a:p>
            <a:pPr lvl="0"/>
            <a:endParaRPr lang="en-GB" sz="2000" dirty="0"/>
          </a:p>
          <a:p>
            <a:pPr lvl="0"/>
            <a:r>
              <a:rPr lang="en-GB" sz="2800" u="sng" dirty="0" smtClean="0"/>
              <a:t>Mediation</a:t>
            </a:r>
          </a:p>
          <a:p>
            <a:pPr lvl="0"/>
            <a:r>
              <a:rPr lang="en-GB" u="sng" dirty="0" smtClean="0"/>
              <a:t>Always be prepared to go the extra mile / to go outside your comfort zone / put yourself in the other party’s shoes </a:t>
            </a:r>
            <a:endParaRPr lang="en-GB" u="sng"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0232" y="0"/>
            <a:ext cx="2474640" cy="1484784"/>
          </a:xfrm>
          <a:prstGeom prst="rect">
            <a:avLst/>
          </a:prstGeom>
        </p:spPr>
      </p:pic>
      <p:sp>
        <p:nvSpPr>
          <p:cNvPr id="9" name="TextBox 8"/>
          <p:cNvSpPr txBox="1"/>
          <p:nvPr/>
        </p:nvSpPr>
        <p:spPr>
          <a:xfrm>
            <a:off x="5580112" y="5615096"/>
            <a:ext cx="3168352"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dirty="0"/>
              <a:t> Roger Levitt LLB QDR</a:t>
            </a:r>
          </a:p>
          <a:p>
            <a:pPr algn="ctr"/>
            <a:r>
              <a:rPr lang="en-GB" dirty="0"/>
              <a:t>Solicitor</a:t>
            </a:r>
          </a:p>
          <a:p>
            <a:pPr algn="ctr"/>
            <a:r>
              <a:rPr lang="en-GB" dirty="0"/>
              <a:t>Accredited </a:t>
            </a:r>
            <a:r>
              <a:rPr lang="en-GB" dirty="0" smtClean="0"/>
              <a:t>Mediator</a:t>
            </a:r>
            <a:endParaRPr lang="en-GB" dirty="0"/>
          </a:p>
        </p:txBody>
      </p:sp>
    </p:spTree>
    <p:extLst>
      <p:ext uri="{BB962C8B-B14F-4D97-AF65-F5344CB8AC3E}">
        <p14:creationId xmlns:p14="http://schemas.microsoft.com/office/powerpoint/2010/main" val="8612211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64229" y="5615096"/>
            <a:ext cx="3956396" cy="923330"/>
            <a:chOff x="264229" y="5615096"/>
            <a:chExt cx="4320480" cy="923330"/>
          </a:xfrm>
        </p:grpSpPr>
        <p:sp>
          <p:nvSpPr>
            <p:cNvPr id="4" name="TextBox 3"/>
            <p:cNvSpPr txBox="1"/>
            <p:nvPr/>
          </p:nvSpPr>
          <p:spPr>
            <a:xfrm>
              <a:off x="264229" y="5615096"/>
              <a:ext cx="4320480"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endParaRPr lang="en-GB" dirty="0" smtClean="0"/>
            </a:p>
            <a:p>
              <a:r>
                <a:rPr lang="en-GB" dirty="0" smtClean="0"/>
                <a:t>            Expert Evidence </a:t>
              </a:r>
            </a:p>
            <a:p>
              <a:pPr algn="ct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5896" y="5784869"/>
              <a:ext cx="836757" cy="583784"/>
            </a:xfrm>
            <a:prstGeom prst="rect">
              <a:avLst/>
            </a:prstGeom>
            <a:ln>
              <a:noFill/>
            </a:ln>
          </p:spPr>
          <p:style>
            <a:lnRef idx="2">
              <a:schemeClr val="accent4"/>
            </a:lnRef>
            <a:fillRef idx="1">
              <a:schemeClr val="lt1"/>
            </a:fillRef>
            <a:effectRef idx="0">
              <a:schemeClr val="accent4"/>
            </a:effectRef>
            <a:fontRef idx="minor">
              <a:schemeClr val="dk1"/>
            </a:fontRef>
          </p:style>
        </p:pic>
      </p:grpSp>
      <p:sp>
        <p:nvSpPr>
          <p:cNvPr id="6" name="TextBox 5"/>
          <p:cNvSpPr txBox="1"/>
          <p:nvPr/>
        </p:nvSpPr>
        <p:spPr>
          <a:xfrm>
            <a:off x="755835" y="1522599"/>
            <a:ext cx="6984776" cy="954107"/>
          </a:xfrm>
          <a:prstGeom prst="rect">
            <a:avLst/>
          </a:prstGeom>
          <a:noFill/>
        </p:spPr>
        <p:txBody>
          <a:bodyPr wrap="square" rtlCol="0">
            <a:spAutoFit/>
          </a:bodyPr>
          <a:lstStyle/>
          <a:p>
            <a:r>
              <a:rPr lang="en-GB" sz="2800" u="sng" dirty="0" smtClean="0"/>
              <a:t>Experts </a:t>
            </a:r>
          </a:p>
          <a:p>
            <a:r>
              <a:rPr lang="en-GB" sz="2800" dirty="0" smtClean="0"/>
              <a:t>Be Friendly</a:t>
            </a:r>
            <a:endParaRPr lang="en-GB" sz="2800" dirty="0"/>
          </a:p>
        </p:txBody>
      </p:sp>
      <p:sp>
        <p:nvSpPr>
          <p:cNvPr id="7" name="TextBox 6"/>
          <p:cNvSpPr txBox="1"/>
          <p:nvPr/>
        </p:nvSpPr>
        <p:spPr>
          <a:xfrm>
            <a:off x="717973" y="2305251"/>
            <a:ext cx="8221210" cy="1477328"/>
          </a:xfrm>
          <a:prstGeom prst="rect">
            <a:avLst/>
          </a:prstGeom>
          <a:noFill/>
        </p:spPr>
        <p:txBody>
          <a:bodyPr wrap="square" rtlCol="0">
            <a:spAutoFit/>
          </a:bodyPr>
          <a:lstStyle/>
          <a:p>
            <a:pPr lvl="0"/>
            <a:r>
              <a:rPr lang="en-GB" dirty="0"/>
              <a:t>Some experts overplay their experience while others underplay it. It’s always useful to open the meeting on a sociable basis by establishing how long each of you has been working on the case, how much material you have seen and how much experience your counterpart has had as an expert witness</a:t>
            </a:r>
            <a:r>
              <a:rPr lang="en-GB" dirty="0" smtClean="0"/>
              <a:t>.</a:t>
            </a:r>
            <a:endParaRPr lang="en-GB"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0232" y="0"/>
            <a:ext cx="2474640" cy="1484784"/>
          </a:xfrm>
          <a:prstGeom prst="rect">
            <a:avLst/>
          </a:prstGeom>
        </p:spPr>
      </p:pic>
      <p:sp>
        <p:nvSpPr>
          <p:cNvPr id="9" name="TextBox 8"/>
          <p:cNvSpPr txBox="1"/>
          <p:nvPr/>
        </p:nvSpPr>
        <p:spPr>
          <a:xfrm>
            <a:off x="5580112" y="5615096"/>
            <a:ext cx="3168352"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dirty="0"/>
              <a:t>Roger Levitt LLB QDR</a:t>
            </a:r>
          </a:p>
          <a:p>
            <a:pPr algn="ctr"/>
            <a:r>
              <a:rPr lang="en-GB" dirty="0"/>
              <a:t>Solicitor</a:t>
            </a:r>
          </a:p>
          <a:p>
            <a:pPr algn="ctr"/>
            <a:r>
              <a:rPr lang="en-GB" dirty="0"/>
              <a:t>Accredited </a:t>
            </a:r>
            <a:r>
              <a:rPr lang="en-GB" dirty="0" smtClean="0"/>
              <a:t>Mediator</a:t>
            </a:r>
            <a:endParaRPr lang="en-GB" dirty="0"/>
          </a:p>
        </p:txBody>
      </p:sp>
      <p:sp>
        <p:nvSpPr>
          <p:cNvPr id="11" name="TextBox 10"/>
          <p:cNvSpPr txBox="1"/>
          <p:nvPr/>
        </p:nvSpPr>
        <p:spPr>
          <a:xfrm>
            <a:off x="712588" y="3637008"/>
            <a:ext cx="8221210" cy="2062103"/>
          </a:xfrm>
          <a:prstGeom prst="rect">
            <a:avLst/>
          </a:prstGeom>
          <a:noFill/>
        </p:spPr>
        <p:txBody>
          <a:bodyPr wrap="square" rtlCol="0">
            <a:spAutoFit/>
          </a:bodyPr>
          <a:lstStyle/>
          <a:p>
            <a:pPr lvl="0"/>
            <a:r>
              <a:rPr lang="en-GB" i="1" dirty="0" smtClean="0"/>
              <a:t>You are meant to be two professionals coming together to discuss an important subject – it is not a point scoring exercise.</a:t>
            </a:r>
          </a:p>
          <a:p>
            <a:pPr lvl="0"/>
            <a:endParaRPr lang="en-GB" i="1" dirty="0"/>
          </a:p>
          <a:p>
            <a:pPr lvl="0"/>
            <a:r>
              <a:rPr lang="en-GB" sz="2800" u="sng" dirty="0" smtClean="0"/>
              <a:t>Mediation </a:t>
            </a:r>
            <a:endParaRPr lang="en-GB" sz="2800" dirty="0" smtClean="0"/>
          </a:p>
          <a:p>
            <a:pPr lvl="0"/>
            <a:r>
              <a:rPr lang="en-GB" sz="2800" dirty="0" smtClean="0"/>
              <a:t>Be Friendly</a:t>
            </a:r>
            <a:r>
              <a:rPr lang="en-GB" dirty="0"/>
              <a:t> </a:t>
            </a:r>
            <a:r>
              <a:rPr lang="en-GB" dirty="0" smtClean="0"/>
              <a:t>this is not a mini trial or a fishing expedition. Parties  should work collaboratively to achieve a </a:t>
            </a:r>
            <a:r>
              <a:rPr lang="en-GB" dirty="0" smtClean="0"/>
              <a:t>settlement.</a:t>
            </a:r>
            <a:endParaRPr lang="en-GB" sz="2800" dirty="0"/>
          </a:p>
        </p:txBody>
      </p:sp>
    </p:spTree>
    <p:extLst>
      <p:ext uri="{BB962C8B-B14F-4D97-AF65-F5344CB8AC3E}">
        <p14:creationId xmlns:p14="http://schemas.microsoft.com/office/powerpoint/2010/main" val="25734486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64229" y="5615096"/>
            <a:ext cx="3956396" cy="923330"/>
            <a:chOff x="264229" y="5615096"/>
            <a:chExt cx="4320480" cy="923330"/>
          </a:xfrm>
        </p:grpSpPr>
        <p:sp>
          <p:nvSpPr>
            <p:cNvPr id="4" name="TextBox 3"/>
            <p:cNvSpPr txBox="1"/>
            <p:nvPr/>
          </p:nvSpPr>
          <p:spPr>
            <a:xfrm>
              <a:off x="264229" y="5615096"/>
              <a:ext cx="4320480"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endParaRPr lang="en-GB" dirty="0" smtClean="0"/>
            </a:p>
            <a:p>
              <a:r>
                <a:rPr lang="en-GB" dirty="0" smtClean="0"/>
                <a:t>           Expert Evidence </a:t>
              </a:r>
            </a:p>
            <a:p>
              <a:pPr algn="ct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5896" y="5784869"/>
              <a:ext cx="836757" cy="583784"/>
            </a:xfrm>
            <a:prstGeom prst="rect">
              <a:avLst/>
            </a:prstGeom>
            <a:ln>
              <a:noFill/>
            </a:ln>
          </p:spPr>
          <p:style>
            <a:lnRef idx="2">
              <a:schemeClr val="accent4"/>
            </a:lnRef>
            <a:fillRef idx="1">
              <a:schemeClr val="lt1"/>
            </a:fillRef>
            <a:effectRef idx="0">
              <a:schemeClr val="accent4"/>
            </a:effectRef>
            <a:fontRef idx="minor">
              <a:schemeClr val="dk1"/>
            </a:fontRef>
          </p:style>
        </p:pic>
      </p:grpSp>
      <p:sp>
        <p:nvSpPr>
          <p:cNvPr id="6" name="TextBox 5"/>
          <p:cNvSpPr txBox="1"/>
          <p:nvPr/>
        </p:nvSpPr>
        <p:spPr>
          <a:xfrm>
            <a:off x="728237" y="2204864"/>
            <a:ext cx="6984776" cy="523220"/>
          </a:xfrm>
          <a:prstGeom prst="rect">
            <a:avLst/>
          </a:prstGeom>
          <a:noFill/>
        </p:spPr>
        <p:txBody>
          <a:bodyPr wrap="square" rtlCol="0">
            <a:spAutoFit/>
          </a:bodyPr>
          <a:lstStyle/>
          <a:p>
            <a:r>
              <a:rPr lang="en-GB" sz="2800" dirty="0" smtClean="0"/>
              <a:t>Most importantly be professional.</a:t>
            </a:r>
            <a:endParaRPr lang="en-GB" sz="2800"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0232" y="0"/>
            <a:ext cx="2474640" cy="1484784"/>
          </a:xfrm>
          <a:prstGeom prst="rect">
            <a:avLst/>
          </a:prstGeom>
        </p:spPr>
      </p:pic>
      <p:sp>
        <p:nvSpPr>
          <p:cNvPr id="9" name="TextBox 8"/>
          <p:cNvSpPr txBox="1"/>
          <p:nvPr/>
        </p:nvSpPr>
        <p:spPr>
          <a:xfrm>
            <a:off x="5580112" y="5615096"/>
            <a:ext cx="3168352"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dirty="0"/>
              <a:t>Roger Levitt LLB QDR</a:t>
            </a:r>
          </a:p>
          <a:p>
            <a:pPr algn="ctr"/>
            <a:r>
              <a:rPr lang="en-GB" dirty="0"/>
              <a:t>Solicitor</a:t>
            </a:r>
          </a:p>
          <a:p>
            <a:pPr algn="ctr"/>
            <a:r>
              <a:rPr lang="en-GB" dirty="0"/>
              <a:t>Accredited </a:t>
            </a:r>
            <a:r>
              <a:rPr lang="en-GB" dirty="0" smtClean="0"/>
              <a:t>Mediator</a:t>
            </a:r>
            <a:endParaRPr lang="en-GB" dirty="0"/>
          </a:p>
        </p:txBody>
      </p:sp>
    </p:spTree>
    <p:extLst>
      <p:ext uri="{BB962C8B-B14F-4D97-AF65-F5344CB8AC3E}">
        <p14:creationId xmlns:p14="http://schemas.microsoft.com/office/powerpoint/2010/main" val="15846315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64229" y="5615096"/>
            <a:ext cx="3956396" cy="923330"/>
            <a:chOff x="264229" y="5615096"/>
            <a:chExt cx="4320480" cy="923330"/>
          </a:xfrm>
        </p:grpSpPr>
        <p:sp>
          <p:nvSpPr>
            <p:cNvPr id="4" name="TextBox 3"/>
            <p:cNvSpPr txBox="1"/>
            <p:nvPr/>
          </p:nvSpPr>
          <p:spPr>
            <a:xfrm>
              <a:off x="264229" y="5615096"/>
              <a:ext cx="4320480"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endParaRPr lang="en-GB" dirty="0" smtClean="0"/>
            </a:p>
            <a:p>
              <a:r>
                <a:rPr lang="en-GB" dirty="0" smtClean="0"/>
                <a:t>           Expert Evidence </a:t>
              </a:r>
            </a:p>
            <a:p>
              <a:pPr algn="ct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5896" y="5784869"/>
              <a:ext cx="836757" cy="583784"/>
            </a:xfrm>
            <a:prstGeom prst="rect">
              <a:avLst/>
            </a:prstGeom>
          </p:spPr>
        </p:pic>
      </p:grpSp>
      <p:sp>
        <p:nvSpPr>
          <p:cNvPr id="6" name="TextBox 5"/>
          <p:cNvSpPr txBox="1"/>
          <p:nvPr/>
        </p:nvSpPr>
        <p:spPr>
          <a:xfrm>
            <a:off x="456259" y="1274555"/>
            <a:ext cx="7245469" cy="954107"/>
          </a:xfrm>
          <a:prstGeom prst="rect">
            <a:avLst/>
          </a:prstGeom>
          <a:noFill/>
        </p:spPr>
        <p:txBody>
          <a:bodyPr wrap="square" rtlCol="0">
            <a:spAutoFit/>
          </a:bodyPr>
          <a:lstStyle/>
          <a:p>
            <a:r>
              <a:rPr lang="en-GB" sz="2800" u="sng" dirty="0" smtClean="0"/>
              <a:t>Experts</a:t>
            </a:r>
          </a:p>
          <a:p>
            <a:r>
              <a:rPr lang="en-GB" sz="2800" dirty="0" smtClean="0"/>
              <a:t>Ability to ask the court for directions</a:t>
            </a:r>
            <a:endParaRPr lang="en-GB" sz="2800" dirty="0"/>
          </a:p>
        </p:txBody>
      </p:sp>
      <p:sp>
        <p:nvSpPr>
          <p:cNvPr id="7" name="TextBox 6"/>
          <p:cNvSpPr txBox="1"/>
          <p:nvPr/>
        </p:nvSpPr>
        <p:spPr>
          <a:xfrm>
            <a:off x="392640" y="2276872"/>
            <a:ext cx="8221210" cy="2800767"/>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GB" dirty="0" smtClean="0"/>
              <a:t>If you need more time or ability to do more research- discuss with your solicitor.</a:t>
            </a:r>
          </a:p>
          <a:p>
            <a:pPr>
              <a:spcAft>
                <a:spcPts val="1200"/>
              </a:spcAft>
            </a:pPr>
            <a:endParaRPr lang="en-GB" dirty="0"/>
          </a:p>
          <a:p>
            <a:pPr>
              <a:spcAft>
                <a:spcPts val="1200"/>
              </a:spcAft>
            </a:pPr>
            <a:r>
              <a:rPr lang="en-GB" dirty="0"/>
              <a:t> </a:t>
            </a:r>
            <a:r>
              <a:rPr lang="en-GB" dirty="0" smtClean="0"/>
              <a:t> </a:t>
            </a:r>
            <a:r>
              <a:rPr lang="en-GB" sz="2800" u="sng" dirty="0" smtClean="0"/>
              <a:t>Mediation </a:t>
            </a:r>
          </a:p>
          <a:p>
            <a:pPr marL="285750" indent="-285750">
              <a:spcAft>
                <a:spcPts val="1200"/>
              </a:spcAft>
              <a:buFont typeface="Arial" panose="020B0604020202020204" pitchFamily="34" charset="0"/>
              <a:buChar char="•"/>
            </a:pPr>
            <a:r>
              <a:rPr lang="en-GB" dirty="0" smtClean="0"/>
              <a:t>The aim here is to have no need to go back to the Court, by                     settling the proceedings in the Mediation </a:t>
            </a:r>
            <a:r>
              <a:rPr lang="en-GB" dirty="0" smtClean="0"/>
              <a:t>meeting.</a:t>
            </a:r>
            <a:endParaRPr lang="en-GB" sz="2800" u="sng" dirty="0"/>
          </a:p>
          <a:p>
            <a:pPr marL="285750" indent="-285750">
              <a:buFont typeface="Arial" panose="020B0604020202020204" pitchFamily="34" charset="0"/>
              <a:buChar char="•"/>
            </a:pPr>
            <a:endParaRPr lang="en-GB"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0232" y="0"/>
            <a:ext cx="2474640" cy="1484784"/>
          </a:xfrm>
          <a:prstGeom prst="rect">
            <a:avLst/>
          </a:prstGeom>
        </p:spPr>
      </p:pic>
      <p:sp>
        <p:nvSpPr>
          <p:cNvPr id="9" name="TextBox 8"/>
          <p:cNvSpPr txBox="1"/>
          <p:nvPr/>
        </p:nvSpPr>
        <p:spPr>
          <a:xfrm>
            <a:off x="5580112" y="5615096"/>
            <a:ext cx="3168352" cy="923330"/>
          </a:xfrm>
          <a:prstGeom prst="rect">
            <a:avLst/>
          </a:prstGeom>
          <a:ln>
            <a:solidFill>
              <a:srgbClr val="0070C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dirty="0"/>
              <a:t>Roger Levitt LLB QDR</a:t>
            </a:r>
          </a:p>
          <a:p>
            <a:pPr algn="ctr"/>
            <a:r>
              <a:rPr lang="en-GB" dirty="0"/>
              <a:t>Solicitor</a:t>
            </a:r>
          </a:p>
          <a:p>
            <a:pPr algn="ctr"/>
            <a:r>
              <a:rPr lang="en-GB" dirty="0"/>
              <a:t>Accredited </a:t>
            </a:r>
            <a:r>
              <a:rPr lang="en-GB" dirty="0" smtClean="0"/>
              <a:t>Mediator</a:t>
            </a:r>
            <a:endParaRPr lang="en-GB" dirty="0"/>
          </a:p>
        </p:txBody>
      </p:sp>
    </p:spTree>
    <p:extLst>
      <p:ext uri="{BB962C8B-B14F-4D97-AF65-F5344CB8AC3E}">
        <p14:creationId xmlns:p14="http://schemas.microsoft.com/office/powerpoint/2010/main" val="12040423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64229" y="5615096"/>
            <a:ext cx="3956396" cy="923330"/>
            <a:chOff x="264229" y="5615096"/>
            <a:chExt cx="4320480" cy="923330"/>
          </a:xfrm>
        </p:grpSpPr>
        <p:sp>
          <p:nvSpPr>
            <p:cNvPr id="4" name="TextBox 3"/>
            <p:cNvSpPr txBox="1"/>
            <p:nvPr/>
          </p:nvSpPr>
          <p:spPr>
            <a:xfrm>
              <a:off x="264229" y="5615096"/>
              <a:ext cx="4320480"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endParaRPr lang="en-GB" dirty="0" smtClean="0"/>
            </a:p>
            <a:p>
              <a:r>
                <a:rPr lang="en-GB" dirty="0" smtClean="0"/>
                <a:t>            Expert Evidence </a:t>
              </a:r>
            </a:p>
            <a:p>
              <a:pPr algn="ct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5896" y="5784869"/>
              <a:ext cx="836757" cy="583784"/>
            </a:xfrm>
            <a:prstGeom prst="rect">
              <a:avLst/>
            </a:prstGeom>
          </p:spPr>
        </p:pic>
      </p:grpSp>
      <p:sp>
        <p:nvSpPr>
          <p:cNvPr id="6" name="TextBox 5"/>
          <p:cNvSpPr txBox="1"/>
          <p:nvPr/>
        </p:nvSpPr>
        <p:spPr>
          <a:xfrm>
            <a:off x="459273" y="531701"/>
            <a:ext cx="7317477" cy="1384995"/>
          </a:xfrm>
          <a:prstGeom prst="rect">
            <a:avLst/>
          </a:prstGeom>
          <a:noFill/>
        </p:spPr>
        <p:txBody>
          <a:bodyPr wrap="square" rtlCol="0">
            <a:spAutoFit/>
          </a:bodyPr>
          <a:lstStyle/>
          <a:p>
            <a:r>
              <a:rPr lang="en-GB" sz="2800" dirty="0" smtClean="0"/>
              <a:t>Pitfalls</a:t>
            </a:r>
            <a:endParaRPr lang="en-GB" sz="2800" dirty="0"/>
          </a:p>
          <a:p>
            <a:r>
              <a:rPr lang="en-GB" sz="2800" dirty="0" smtClean="0"/>
              <a:t>           </a:t>
            </a:r>
          </a:p>
          <a:p>
            <a:r>
              <a:rPr lang="en-GB" sz="2800" dirty="0"/>
              <a:t> </a:t>
            </a:r>
            <a:r>
              <a:rPr lang="en-GB" sz="2800" dirty="0" smtClean="0"/>
              <a:t>      </a:t>
            </a:r>
            <a:r>
              <a:rPr lang="en-GB" sz="2400" dirty="0" smtClean="0"/>
              <a:t>Experts</a:t>
            </a:r>
            <a:r>
              <a:rPr lang="en-GB" sz="2800" dirty="0" smtClean="0"/>
              <a:t> </a:t>
            </a:r>
            <a:endParaRPr lang="en-GB" sz="2800" dirty="0"/>
          </a:p>
        </p:txBody>
      </p:sp>
      <p:sp>
        <p:nvSpPr>
          <p:cNvPr id="7" name="TextBox 6"/>
          <p:cNvSpPr txBox="1"/>
          <p:nvPr/>
        </p:nvSpPr>
        <p:spPr>
          <a:xfrm>
            <a:off x="539552" y="1916696"/>
            <a:ext cx="8409895" cy="3970318"/>
          </a:xfrm>
          <a:prstGeom prst="rect">
            <a:avLst/>
          </a:prstGeom>
          <a:noFill/>
        </p:spPr>
        <p:txBody>
          <a:bodyPr wrap="square" rtlCol="0">
            <a:spAutoFit/>
          </a:bodyPr>
          <a:lstStyle/>
          <a:p>
            <a:pPr marL="742950" lvl="1" indent="-285750">
              <a:spcAft>
                <a:spcPts val="1200"/>
              </a:spcAft>
              <a:buFont typeface="Arial" panose="020B0604020202020204" pitchFamily="34" charset="0"/>
              <a:buChar char="•"/>
            </a:pPr>
            <a:r>
              <a:rPr lang="en-GB" sz="2000" i="1" dirty="0" smtClean="0"/>
              <a:t>Fifield v Denton Hall Legal Services </a:t>
            </a:r>
            <a:r>
              <a:rPr lang="en-GB" sz="2000" dirty="0" smtClean="0"/>
              <a:t> (2006)</a:t>
            </a:r>
            <a:endParaRPr lang="en-GB" sz="2000" i="1" dirty="0" smtClean="0"/>
          </a:p>
          <a:p>
            <a:pPr marL="742950" lvl="1" indent="-285750">
              <a:spcAft>
                <a:spcPts val="1200"/>
              </a:spcAft>
              <a:buFont typeface="Arial" panose="020B0604020202020204" pitchFamily="34" charset="0"/>
              <a:buChar char="•"/>
            </a:pPr>
            <a:r>
              <a:rPr lang="en-GB" sz="2000" i="1" dirty="0" smtClean="0"/>
              <a:t>Jones v </a:t>
            </a:r>
            <a:r>
              <a:rPr lang="en-GB" sz="2000" i="1" dirty="0" err="1" smtClean="0"/>
              <a:t>Kaney</a:t>
            </a:r>
            <a:r>
              <a:rPr lang="en-GB" sz="2000" dirty="0" smtClean="0"/>
              <a:t> (2011)</a:t>
            </a:r>
          </a:p>
          <a:p>
            <a:pPr lvl="1">
              <a:spcAft>
                <a:spcPts val="1200"/>
              </a:spcAft>
            </a:pPr>
            <a:r>
              <a:rPr lang="en-GB" sz="2400" dirty="0" smtClean="0"/>
              <a:t>Mediation</a:t>
            </a:r>
            <a:r>
              <a:rPr lang="en-GB" sz="2400" i="1" dirty="0" smtClean="0"/>
              <a:t> </a:t>
            </a:r>
            <a:r>
              <a:rPr lang="en-GB" sz="2000" dirty="0" smtClean="0"/>
              <a:t>costs sanction for refusal to mediate</a:t>
            </a:r>
            <a:r>
              <a:rPr lang="en-GB" sz="2400" i="1" dirty="0" smtClean="0"/>
              <a:t> </a:t>
            </a:r>
            <a:endParaRPr lang="en-GB" sz="2400" i="1" dirty="0"/>
          </a:p>
          <a:p>
            <a:pPr marL="742950" lvl="1" indent="-285750">
              <a:spcAft>
                <a:spcPts val="1200"/>
              </a:spcAft>
              <a:buFont typeface="Arial" panose="020B0604020202020204" pitchFamily="34" charset="0"/>
              <a:buChar char="•"/>
            </a:pPr>
            <a:r>
              <a:rPr lang="en-GB" sz="2000" i="1" dirty="0"/>
              <a:t>Reid v Buckinghamshire Healthcare NHS </a:t>
            </a:r>
            <a:r>
              <a:rPr lang="en-GB" sz="2000" i="1" dirty="0" smtClean="0"/>
              <a:t>Trust </a:t>
            </a:r>
            <a:r>
              <a:rPr lang="en-GB" sz="2000" i="1" dirty="0"/>
              <a:t>[2015] EWHC B21 (Costs)</a:t>
            </a:r>
            <a:r>
              <a:rPr lang="en-GB" sz="2000" dirty="0" smtClean="0"/>
              <a:t>,</a:t>
            </a:r>
            <a:r>
              <a:rPr lang="en-GB" sz="2000" dirty="0"/>
              <a:t>  </a:t>
            </a:r>
            <a:endParaRPr lang="en-GB" sz="2000" dirty="0" smtClean="0"/>
          </a:p>
          <a:p>
            <a:pPr marL="742950" lvl="1" indent="-285750">
              <a:spcAft>
                <a:spcPts val="1200"/>
              </a:spcAft>
              <a:buFont typeface="Arial" panose="020B0604020202020204" pitchFamily="34" charset="0"/>
              <a:buChar char="•"/>
            </a:pPr>
            <a:r>
              <a:rPr lang="en-GB" sz="2000" i="1" dirty="0" smtClean="0"/>
              <a:t>Bristow </a:t>
            </a:r>
            <a:r>
              <a:rPr lang="en-GB" sz="2000" i="1" dirty="0"/>
              <a:t>v The Princess Alexander Hospital NHS Trust </a:t>
            </a:r>
            <a:r>
              <a:rPr lang="en-GB" sz="2000" dirty="0"/>
              <a:t>(case no. HQ 12X02176) </a:t>
            </a:r>
            <a:r>
              <a:rPr lang="en-GB" sz="2000" dirty="0" smtClean="0"/>
              <a:t>the </a:t>
            </a:r>
            <a:r>
              <a:rPr lang="en-GB" sz="2000" dirty="0"/>
              <a:t>parties “should be encouraged to enter into mediation, and if they fail to do so unreasonably then there should be a sanction”.</a:t>
            </a:r>
            <a:endParaRPr lang="en-GB" sz="2000" i="1" dirty="0"/>
          </a:p>
          <a:p>
            <a:pPr marL="285750" indent="-285750">
              <a:buFont typeface="Arial" panose="020B0604020202020204" pitchFamily="34" charset="0"/>
              <a:buChar char="•"/>
            </a:pPr>
            <a:endParaRPr lang="en-GB"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0232" y="0"/>
            <a:ext cx="2474640" cy="1484784"/>
          </a:xfrm>
          <a:prstGeom prst="rect">
            <a:avLst/>
          </a:prstGeom>
        </p:spPr>
      </p:pic>
      <p:sp>
        <p:nvSpPr>
          <p:cNvPr id="9" name="TextBox 8"/>
          <p:cNvSpPr txBox="1"/>
          <p:nvPr/>
        </p:nvSpPr>
        <p:spPr>
          <a:xfrm>
            <a:off x="5580112" y="5615096"/>
            <a:ext cx="3168352"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GB" dirty="0"/>
              <a:t>Roger Levitt LLB QDR</a:t>
            </a:r>
          </a:p>
          <a:p>
            <a:pPr algn="ctr"/>
            <a:r>
              <a:rPr lang="en-GB" dirty="0"/>
              <a:t>Solicitor</a:t>
            </a:r>
          </a:p>
          <a:p>
            <a:pPr algn="ctr"/>
            <a:r>
              <a:rPr lang="en-GB" dirty="0"/>
              <a:t>Accredited </a:t>
            </a:r>
            <a:r>
              <a:rPr lang="en-GB" dirty="0" smtClean="0"/>
              <a:t>Mediator</a:t>
            </a:r>
            <a:endParaRPr lang="en-GB" dirty="0"/>
          </a:p>
        </p:txBody>
      </p:sp>
    </p:spTree>
    <p:extLst>
      <p:ext uri="{BB962C8B-B14F-4D97-AF65-F5344CB8AC3E}">
        <p14:creationId xmlns:p14="http://schemas.microsoft.com/office/powerpoint/2010/main" val="33216548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64229" y="5615096"/>
            <a:ext cx="3956396" cy="923330"/>
            <a:chOff x="264229" y="5615096"/>
            <a:chExt cx="4320480" cy="923330"/>
          </a:xfrm>
        </p:grpSpPr>
        <p:sp>
          <p:nvSpPr>
            <p:cNvPr id="4" name="TextBox 3"/>
            <p:cNvSpPr txBox="1"/>
            <p:nvPr/>
          </p:nvSpPr>
          <p:spPr>
            <a:xfrm>
              <a:off x="264229" y="5615096"/>
              <a:ext cx="4320480"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endParaRPr lang="en-GB" dirty="0" smtClean="0"/>
            </a:p>
            <a:p>
              <a:r>
                <a:rPr lang="en-GB" dirty="0" smtClean="0"/>
                <a:t>            Expert Evidence </a:t>
              </a:r>
            </a:p>
            <a:p>
              <a:pPr algn="ct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5896" y="5784869"/>
              <a:ext cx="836757" cy="583784"/>
            </a:xfrm>
            <a:prstGeom prst="rect">
              <a:avLst/>
            </a:prstGeom>
            <a:ln>
              <a:noFill/>
            </a:ln>
          </p:spPr>
          <p:style>
            <a:lnRef idx="2">
              <a:schemeClr val="accent4"/>
            </a:lnRef>
            <a:fillRef idx="1">
              <a:schemeClr val="lt1"/>
            </a:fillRef>
            <a:effectRef idx="0">
              <a:schemeClr val="accent4"/>
            </a:effectRef>
            <a:fontRef idx="minor">
              <a:schemeClr val="dk1"/>
            </a:fontRef>
          </p:style>
        </p:pic>
      </p:grpSp>
      <p:sp>
        <p:nvSpPr>
          <p:cNvPr id="6" name="TextBox 5"/>
          <p:cNvSpPr txBox="1"/>
          <p:nvPr/>
        </p:nvSpPr>
        <p:spPr>
          <a:xfrm>
            <a:off x="728237" y="1772816"/>
            <a:ext cx="6984776" cy="1384995"/>
          </a:xfrm>
          <a:prstGeom prst="rect">
            <a:avLst/>
          </a:prstGeom>
          <a:noFill/>
        </p:spPr>
        <p:txBody>
          <a:bodyPr wrap="square" rtlCol="0">
            <a:spAutoFit/>
          </a:bodyPr>
          <a:lstStyle/>
          <a:p>
            <a:r>
              <a:rPr lang="en-GB" sz="2800" dirty="0" err="1" smtClean="0"/>
              <a:t>Handouts</a:t>
            </a:r>
            <a:endParaRPr lang="en-GB" sz="2800" dirty="0" smtClean="0"/>
          </a:p>
          <a:p>
            <a:endParaRPr lang="en-GB" sz="2800" dirty="0"/>
          </a:p>
          <a:p>
            <a:r>
              <a:rPr lang="en-GB" sz="2800" dirty="0" smtClean="0"/>
              <a:t>Questions</a:t>
            </a:r>
            <a:endParaRPr lang="en-GB" sz="2800" dirty="0"/>
          </a:p>
        </p:txBody>
      </p:sp>
      <p:sp>
        <p:nvSpPr>
          <p:cNvPr id="7" name="TextBox 6"/>
          <p:cNvSpPr txBox="1"/>
          <p:nvPr/>
        </p:nvSpPr>
        <p:spPr>
          <a:xfrm>
            <a:off x="728237" y="3278555"/>
            <a:ext cx="8221210" cy="1292662"/>
          </a:xfrm>
          <a:prstGeom prst="rect">
            <a:avLst/>
          </a:prstGeom>
          <a:noFill/>
        </p:spPr>
        <p:txBody>
          <a:bodyPr wrap="square" rtlCol="0">
            <a:spAutoFit/>
          </a:bodyPr>
          <a:lstStyle/>
          <a:p>
            <a:pPr marL="742950" lvl="1" indent="-285750">
              <a:spcAft>
                <a:spcPts val="1200"/>
              </a:spcAft>
              <a:buFont typeface="Arial" panose="020B0604020202020204" pitchFamily="34" charset="0"/>
              <a:buChar char="•"/>
            </a:pPr>
            <a:r>
              <a:rPr lang="en-GB" sz="2000" dirty="0" smtClean="0"/>
              <a:t>Roger Levitt LLB QDR  – Solicitor, Accredited Mediator  </a:t>
            </a:r>
          </a:p>
          <a:p>
            <a:pPr marL="742950" lvl="1" indent="-285750">
              <a:spcAft>
                <a:spcPts val="1200"/>
              </a:spcAft>
              <a:buFont typeface="Arial" panose="020B0604020202020204" pitchFamily="34" charset="0"/>
              <a:buChar char="•"/>
            </a:pPr>
            <a:r>
              <a:rPr lang="en-GB" sz="2000" dirty="0" smtClean="0"/>
              <a:t>Thomas Walford – Expert Evidence Limited</a:t>
            </a:r>
            <a:endParaRPr lang="en-GB" sz="2000" dirty="0"/>
          </a:p>
          <a:p>
            <a:pPr marL="285750" indent="-285750">
              <a:buFont typeface="Arial" panose="020B0604020202020204" pitchFamily="34" charset="0"/>
              <a:buChar char="•"/>
            </a:pPr>
            <a:endParaRPr lang="en-GB"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0232" y="0"/>
            <a:ext cx="2474640" cy="1484784"/>
          </a:xfrm>
          <a:prstGeom prst="rect">
            <a:avLst/>
          </a:prstGeom>
        </p:spPr>
      </p:pic>
      <p:sp>
        <p:nvSpPr>
          <p:cNvPr id="9" name="TextBox 8"/>
          <p:cNvSpPr txBox="1"/>
          <p:nvPr/>
        </p:nvSpPr>
        <p:spPr>
          <a:xfrm>
            <a:off x="5580112" y="5615096"/>
            <a:ext cx="3168352"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GB" dirty="0"/>
              <a:t>Roger Levitt LLB QDR</a:t>
            </a:r>
          </a:p>
          <a:p>
            <a:pPr algn="ctr"/>
            <a:r>
              <a:rPr lang="en-GB" dirty="0"/>
              <a:t>Solicitor</a:t>
            </a:r>
          </a:p>
          <a:p>
            <a:pPr algn="ctr"/>
            <a:r>
              <a:rPr lang="en-GB" dirty="0"/>
              <a:t>Accredited </a:t>
            </a:r>
            <a:r>
              <a:rPr lang="en-GB" dirty="0" smtClean="0"/>
              <a:t>Mediator</a:t>
            </a:r>
            <a:endParaRPr lang="en-GB" dirty="0"/>
          </a:p>
        </p:txBody>
      </p:sp>
    </p:spTree>
    <p:extLst>
      <p:ext uri="{BB962C8B-B14F-4D97-AF65-F5344CB8AC3E}">
        <p14:creationId xmlns:p14="http://schemas.microsoft.com/office/powerpoint/2010/main" val="4130294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64229" y="5615096"/>
            <a:ext cx="3956396" cy="923330"/>
            <a:chOff x="264229" y="5615096"/>
            <a:chExt cx="4320480" cy="923330"/>
          </a:xfrm>
        </p:grpSpPr>
        <p:sp>
          <p:nvSpPr>
            <p:cNvPr id="4" name="TextBox 3"/>
            <p:cNvSpPr txBox="1"/>
            <p:nvPr/>
          </p:nvSpPr>
          <p:spPr>
            <a:xfrm>
              <a:off x="264229" y="5615096"/>
              <a:ext cx="4320480"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endParaRPr lang="en-GB" dirty="0" smtClean="0"/>
            </a:p>
            <a:p>
              <a:r>
                <a:rPr lang="en-GB" dirty="0" smtClean="0"/>
                <a:t>  </a:t>
              </a:r>
              <a:r>
                <a:rPr lang="en-GB" dirty="0"/>
                <a:t> </a:t>
              </a:r>
              <a:r>
                <a:rPr lang="en-GB" dirty="0" smtClean="0"/>
                <a:t>       Expert Evidence </a:t>
              </a:r>
            </a:p>
            <a:p>
              <a:pPr algn="ct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5896" y="5784869"/>
              <a:ext cx="836757" cy="583784"/>
            </a:xfrm>
            <a:prstGeom prst="rect">
              <a:avLst/>
            </a:prstGeom>
            <a:ln>
              <a:noFill/>
            </a:ln>
          </p:spPr>
          <p:style>
            <a:lnRef idx="2">
              <a:schemeClr val="accent4"/>
            </a:lnRef>
            <a:fillRef idx="1">
              <a:schemeClr val="lt1"/>
            </a:fillRef>
            <a:effectRef idx="0">
              <a:schemeClr val="accent4"/>
            </a:effectRef>
            <a:fontRef idx="minor">
              <a:schemeClr val="dk1"/>
            </a:fontRef>
          </p:style>
        </p:pic>
      </p:grpSp>
      <p:sp>
        <p:nvSpPr>
          <p:cNvPr id="6" name="TextBox 5"/>
          <p:cNvSpPr txBox="1"/>
          <p:nvPr/>
        </p:nvSpPr>
        <p:spPr>
          <a:xfrm>
            <a:off x="728237" y="1772816"/>
            <a:ext cx="6984776" cy="523220"/>
          </a:xfrm>
          <a:prstGeom prst="rect">
            <a:avLst/>
          </a:prstGeom>
          <a:noFill/>
        </p:spPr>
        <p:txBody>
          <a:bodyPr wrap="square" rtlCol="0">
            <a:spAutoFit/>
          </a:bodyPr>
          <a:lstStyle/>
          <a:p>
            <a:r>
              <a:rPr lang="en-GB" sz="2800" dirty="0" smtClean="0"/>
              <a:t>Todays - Speakers</a:t>
            </a:r>
            <a:endParaRPr lang="en-GB" sz="2800" dirty="0"/>
          </a:p>
        </p:txBody>
      </p:sp>
      <p:sp>
        <p:nvSpPr>
          <p:cNvPr id="7" name="TextBox 6"/>
          <p:cNvSpPr txBox="1"/>
          <p:nvPr/>
        </p:nvSpPr>
        <p:spPr>
          <a:xfrm>
            <a:off x="728237" y="2636912"/>
            <a:ext cx="8221210" cy="1754326"/>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GB" sz="2000" dirty="0" smtClean="0"/>
              <a:t>Introductions</a:t>
            </a:r>
          </a:p>
          <a:p>
            <a:pPr marL="742950" lvl="1" indent="-285750">
              <a:spcAft>
                <a:spcPts val="1200"/>
              </a:spcAft>
              <a:buFont typeface="Arial" panose="020B0604020202020204" pitchFamily="34" charset="0"/>
              <a:buChar char="•"/>
            </a:pPr>
            <a:r>
              <a:rPr lang="en-GB" sz="2000" dirty="0"/>
              <a:t>Thomas </a:t>
            </a:r>
            <a:r>
              <a:rPr lang="en-GB" sz="2000" dirty="0" err="1"/>
              <a:t>Walford</a:t>
            </a:r>
            <a:r>
              <a:rPr lang="en-GB" sz="2000" dirty="0"/>
              <a:t> – Expert Evidence Limited</a:t>
            </a:r>
          </a:p>
          <a:p>
            <a:pPr marL="742950" lvl="1" indent="-285750">
              <a:spcAft>
                <a:spcPts val="1200"/>
              </a:spcAft>
              <a:buFont typeface="Arial" panose="020B0604020202020204" pitchFamily="34" charset="0"/>
              <a:buChar char="•"/>
            </a:pPr>
            <a:r>
              <a:rPr lang="en-GB" sz="2000" dirty="0" smtClean="0"/>
              <a:t>Roger Levitt LLB QDR Solicitor Accredited Mediator </a:t>
            </a:r>
          </a:p>
          <a:p>
            <a:pPr marL="285750" indent="-285750">
              <a:buFont typeface="Arial" panose="020B0604020202020204" pitchFamily="34" charset="0"/>
              <a:buChar char="•"/>
            </a:pPr>
            <a:endParaRPr lang="en-GB"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0232" y="0"/>
            <a:ext cx="2474640" cy="1484784"/>
          </a:xfrm>
          <a:prstGeom prst="rect">
            <a:avLst/>
          </a:prstGeom>
        </p:spPr>
      </p:pic>
      <p:sp>
        <p:nvSpPr>
          <p:cNvPr id="9" name="TextBox 8"/>
          <p:cNvSpPr txBox="1"/>
          <p:nvPr/>
        </p:nvSpPr>
        <p:spPr>
          <a:xfrm>
            <a:off x="5580112" y="5615096"/>
            <a:ext cx="3168352"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GB" dirty="0" smtClean="0"/>
              <a:t>Roger Levitt LLB </a:t>
            </a:r>
            <a:r>
              <a:rPr lang="en-GB" dirty="0"/>
              <a:t>QDR</a:t>
            </a:r>
          </a:p>
          <a:p>
            <a:pPr algn="ctr"/>
            <a:r>
              <a:rPr lang="en-GB" dirty="0" smtClean="0"/>
              <a:t>Solicitor</a:t>
            </a:r>
            <a:endParaRPr lang="en-GB" dirty="0"/>
          </a:p>
          <a:p>
            <a:pPr algn="ctr"/>
            <a:r>
              <a:rPr lang="en-GB" dirty="0" smtClean="0"/>
              <a:t>Accredited Mediator</a:t>
            </a:r>
            <a:endParaRPr lang="en-GB" dirty="0"/>
          </a:p>
        </p:txBody>
      </p:sp>
    </p:spTree>
    <p:extLst>
      <p:ext uri="{BB962C8B-B14F-4D97-AF65-F5344CB8AC3E}">
        <p14:creationId xmlns:p14="http://schemas.microsoft.com/office/powerpoint/2010/main" val="7394162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64229" y="5615096"/>
            <a:ext cx="3956396" cy="923330"/>
            <a:chOff x="264229" y="5615096"/>
            <a:chExt cx="4320480" cy="923330"/>
          </a:xfrm>
        </p:grpSpPr>
        <p:sp>
          <p:nvSpPr>
            <p:cNvPr id="4" name="TextBox 3"/>
            <p:cNvSpPr txBox="1"/>
            <p:nvPr/>
          </p:nvSpPr>
          <p:spPr>
            <a:xfrm>
              <a:off x="264229" y="5615096"/>
              <a:ext cx="4320480"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endParaRPr lang="en-GB" dirty="0" smtClean="0"/>
            </a:p>
            <a:p>
              <a:r>
                <a:rPr lang="en-GB" dirty="0" smtClean="0"/>
                <a:t>  </a:t>
              </a:r>
              <a:r>
                <a:rPr lang="en-GB" dirty="0"/>
                <a:t> </a:t>
              </a:r>
              <a:r>
                <a:rPr lang="en-GB" dirty="0" smtClean="0"/>
                <a:t>       Expert Evidence </a:t>
              </a:r>
            </a:p>
            <a:p>
              <a:pPr algn="ctr"/>
              <a:endParaRPr lang="en-GB"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35896" y="5784869"/>
              <a:ext cx="836757" cy="583784"/>
            </a:xfrm>
            <a:prstGeom prst="rect">
              <a:avLst/>
            </a:prstGeom>
            <a:ln>
              <a:noFill/>
            </a:ln>
          </p:spPr>
          <p:style>
            <a:lnRef idx="2">
              <a:schemeClr val="accent4"/>
            </a:lnRef>
            <a:fillRef idx="1">
              <a:schemeClr val="lt1"/>
            </a:fillRef>
            <a:effectRef idx="0">
              <a:schemeClr val="accent4"/>
            </a:effectRef>
            <a:fontRef idx="minor">
              <a:schemeClr val="dk1"/>
            </a:fontRef>
          </p:style>
        </p:pic>
      </p:grpSp>
      <p:sp>
        <p:nvSpPr>
          <p:cNvPr id="6" name="TextBox 5"/>
          <p:cNvSpPr txBox="1"/>
          <p:nvPr/>
        </p:nvSpPr>
        <p:spPr>
          <a:xfrm>
            <a:off x="728237" y="1484784"/>
            <a:ext cx="6984776" cy="1107996"/>
          </a:xfrm>
          <a:prstGeom prst="rect">
            <a:avLst/>
          </a:prstGeom>
          <a:noFill/>
        </p:spPr>
        <p:txBody>
          <a:bodyPr wrap="square" rtlCol="0">
            <a:spAutoFit/>
          </a:bodyPr>
          <a:lstStyle/>
          <a:p>
            <a:r>
              <a:rPr lang="en-GB" sz="2200" dirty="0"/>
              <a:t>The purpose of an experts’ meeting is to narrow the issues which the Court needs to consider by clarifying:</a:t>
            </a:r>
          </a:p>
        </p:txBody>
      </p:sp>
      <p:sp>
        <p:nvSpPr>
          <p:cNvPr id="7" name="TextBox 6"/>
          <p:cNvSpPr txBox="1"/>
          <p:nvPr/>
        </p:nvSpPr>
        <p:spPr>
          <a:xfrm>
            <a:off x="467544" y="2204864"/>
            <a:ext cx="8280920" cy="3354765"/>
          </a:xfrm>
          <a:prstGeom prst="rect">
            <a:avLst/>
          </a:prstGeom>
          <a:noFill/>
        </p:spPr>
        <p:txBody>
          <a:bodyPr wrap="square" rtlCol="0">
            <a:spAutoFit/>
          </a:bodyPr>
          <a:lstStyle/>
          <a:p>
            <a:r>
              <a:rPr lang="en-GB" sz="2000" dirty="0"/>
              <a:t> </a:t>
            </a:r>
          </a:p>
          <a:p>
            <a:pPr marL="342900" lvl="0" indent="-342900">
              <a:buFont typeface="Arial" panose="020B0604020202020204" pitchFamily="34" charset="0"/>
              <a:buChar char="•"/>
            </a:pPr>
            <a:r>
              <a:rPr lang="en-GB" dirty="0"/>
              <a:t>The areas where the experts agree (so that time doesn’t have to be wasted in Court on these)</a:t>
            </a:r>
          </a:p>
          <a:p>
            <a:pPr marL="342900" lvl="0" indent="-342900">
              <a:buFont typeface="Arial" panose="020B0604020202020204" pitchFamily="34" charset="0"/>
              <a:buChar char="•"/>
            </a:pPr>
            <a:r>
              <a:rPr lang="en-GB" dirty="0"/>
              <a:t>The areas where the experts disagree and the reasons why they do </a:t>
            </a:r>
            <a:r>
              <a:rPr lang="en-GB" dirty="0" smtClean="0"/>
              <a:t>so</a:t>
            </a:r>
          </a:p>
          <a:p>
            <a:pPr lvl="1"/>
            <a:endParaRPr lang="en-GB" dirty="0" smtClean="0"/>
          </a:p>
          <a:p>
            <a:pPr lvl="1"/>
            <a:r>
              <a:rPr lang="en-GB" sz="2200" dirty="0" smtClean="0"/>
              <a:t>The purpose of a Mediation Meeting is to help the  parties reach a negotiated settlement that they can live  with by clarifying:</a:t>
            </a:r>
            <a:endParaRPr lang="en-GB" sz="2200" dirty="0"/>
          </a:p>
          <a:p>
            <a:pPr marL="742950" lvl="1" indent="-285750">
              <a:buFont typeface="Arial" panose="020B0604020202020204" pitchFamily="34" charset="0"/>
              <a:buChar char="•"/>
            </a:pPr>
            <a:r>
              <a:rPr lang="en-GB" dirty="0" smtClean="0"/>
              <a:t>The </a:t>
            </a:r>
            <a:r>
              <a:rPr lang="en-GB" dirty="0"/>
              <a:t>areas where the </a:t>
            </a:r>
            <a:r>
              <a:rPr lang="en-GB" dirty="0" smtClean="0"/>
              <a:t>parties and their experts agree</a:t>
            </a:r>
          </a:p>
          <a:p>
            <a:pPr marL="742950" lvl="1" indent="-285750">
              <a:buFont typeface="Arial" panose="020B0604020202020204" pitchFamily="34" charset="0"/>
              <a:buChar char="•"/>
            </a:pPr>
            <a:r>
              <a:rPr lang="en-GB" dirty="0"/>
              <a:t>The areas where the </a:t>
            </a:r>
            <a:r>
              <a:rPr lang="en-GB" dirty="0" smtClean="0"/>
              <a:t>parties and their experts </a:t>
            </a:r>
            <a:r>
              <a:rPr lang="en-GB" dirty="0"/>
              <a:t>disagree and the reasons why they do </a:t>
            </a:r>
            <a:r>
              <a:rPr lang="en-GB" dirty="0" smtClean="0"/>
              <a:t>so</a:t>
            </a:r>
            <a:endParaRPr lang="en-GB" dirty="0"/>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60232" y="0"/>
            <a:ext cx="2474640" cy="1484784"/>
          </a:xfrm>
          <a:prstGeom prst="rect">
            <a:avLst/>
          </a:prstGeom>
        </p:spPr>
      </p:pic>
      <p:sp>
        <p:nvSpPr>
          <p:cNvPr id="9" name="TextBox 8"/>
          <p:cNvSpPr txBox="1"/>
          <p:nvPr/>
        </p:nvSpPr>
        <p:spPr>
          <a:xfrm>
            <a:off x="5724128" y="5615096"/>
            <a:ext cx="3168212"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dirty="0"/>
              <a:t>Roger Levitt LLB QDR</a:t>
            </a:r>
          </a:p>
          <a:p>
            <a:pPr algn="ctr"/>
            <a:r>
              <a:rPr lang="en-GB" dirty="0"/>
              <a:t>Solicitor</a:t>
            </a:r>
          </a:p>
          <a:p>
            <a:pPr algn="ctr"/>
            <a:r>
              <a:rPr lang="en-GB" dirty="0"/>
              <a:t>Accredited </a:t>
            </a:r>
            <a:r>
              <a:rPr lang="en-GB" dirty="0" smtClean="0"/>
              <a:t>Mediator</a:t>
            </a:r>
            <a:endParaRPr lang="en-GB" dirty="0"/>
          </a:p>
        </p:txBody>
      </p:sp>
      <p:grpSp>
        <p:nvGrpSpPr>
          <p:cNvPr id="14" name="Group 13"/>
          <p:cNvGrpSpPr/>
          <p:nvPr/>
        </p:nvGrpSpPr>
        <p:grpSpPr>
          <a:xfrm>
            <a:off x="3328001" y="5615096"/>
            <a:ext cx="5750713" cy="923330"/>
            <a:chOff x="3443515" y="5601196"/>
            <a:chExt cx="6279918" cy="923330"/>
          </a:xfrm>
        </p:grpSpPr>
        <p:sp>
          <p:nvSpPr>
            <p:cNvPr id="15" name="TextBox 14"/>
            <p:cNvSpPr txBox="1"/>
            <p:nvPr/>
          </p:nvSpPr>
          <p:spPr>
            <a:xfrm flipH="1">
              <a:off x="5412415" y="5601196"/>
              <a:ext cx="4311018"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GB" dirty="0" smtClean="0"/>
                <a:t>Roger </a:t>
              </a:r>
              <a:r>
                <a:rPr lang="en-GB" dirty="0"/>
                <a:t>Levitt LLB QDR</a:t>
              </a:r>
            </a:p>
            <a:p>
              <a:pPr algn="ctr"/>
              <a:r>
                <a:rPr lang="en-GB" dirty="0"/>
                <a:t>Solicitor</a:t>
              </a:r>
            </a:p>
            <a:p>
              <a:pPr algn="ctr"/>
              <a:r>
                <a:rPr lang="en-GB" dirty="0"/>
                <a:t>Accredited </a:t>
              </a:r>
              <a:r>
                <a:rPr lang="en-GB" dirty="0" smtClean="0"/>
                <a:t>Mediator</a:t>
              </a:r>
              <a:endParaRPr lang="en-GB" dirty="0"/>
            </a:p>
          </p:txBody>
        </p:sp>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43515" y="5784869"/>
              <a:ext cx="836757" cy="583784"/>
            </a:xfrm>
            <a:prstGeom prst="rect">
              <a:avLst/>
            </a:prstGeom>
            <a:ln>
              <a:noFill/>
            </a:ln>
          </p:spPr>
          <p:style>
            <a:lnRef idx="2">
              <a:schemeClr val="accent4"/>
            </a:lnRef>
            <a:fillRef idx="1">
              <a:schemeClr val="lt1"/>
            </a:fillRef>
            <a:effectRef idx="0">
              <a:schemeClr val="accent4"/>
            </a:effectRef>
            <a:fontRef idx="minor">
              <a:schemeClr val="dk1"/>
            </a:fontRef>
          </p:style>
        </p:pic>
      </p:grpSp>
    </p:spTree>
    <p:extLst>
      <p:ext uri="{BB962C8B-B14F-4D97-AF65-F5344CB8AC3E}">
        <p14:creationId xmlns:p14="http://schemas.microsoft.com/office/powerpoint/2010/main" val="21229890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64229" y="5615096"/>
            <a:ext cx="3956396" cy="923330"/>
            <a:chOff x="264229" y="5615096"/>
            <a:chExt cx="4320480" cy="923330"/>
          </a:xfrm>
        </p:grpSpPr>
        <p:sp>
          <p:nvSpPr>
            <p:cNvPr id="4" name="TextBox 3"/>
            <p:cNvSpPr txBox="1"/>
            <p:nvPr/>
          </p:nvSpPr>
          <p:spPr>
            <a:xfrm>
              <a:off x="264229" y="5615096"/>
              <a:ext cx="4320480"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endParaRPr lang="en-GB" dirty="0" smtClean="0"/>
            </a:p>
            <a:p>
              <a:r>
                <a:rPr lang="en-GB" dirty="0" smtClean="0"/>
                <a:t>            Expert Evidence </a:t>
              </a:r>
            </a:p>
            <a:p>
              <a:pPr algn="ct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5896" y="5784869"/>
              <a:ext cx="836757" cy="583784"/>
            </a:xfrm>
            <a:prstGeom prst="rect">
              <a:avLst/>
            </a:prstGeom>
          </p:spPr>
        </p:pic>
      </p:grpSp>
      <p:sp>
        <p:nvSpPr>
          <p:cNvPr id="6" name="TextBox 5"/>
          <p:cNvSpPr txBox="1"/>
          <p:nvPr/>
        </p:nvSpPr>
        <p:spPr>
          <a:xfrm>
            <a:off x="876361" y="1943834"/>
            <a:ext cx="6984776" cy="954107"/>
          </a:xfrm>
          <a:prstGeom prst="rect">
            <a:avLst/>
          </a:prstGeom>
          <a:noFill/>
        </p:spPr>
        <p:txBody>
          <a:bodyPr wrap="square" rtlCol="0">
            <a:spAutoFit/>
          </a:bodyPr>
          <a:lstStyle/>
          <a:p>
            <a:r>
              <a:rPr lang="en-GB" sz="2800" dirty="0" smtClean="0"/>
              <a:t>The Legal Framework for discussions between experts is set out in:</a:t>
            </a:r>
            <a:endParaRPr lang="en-GB" sz="2800" dirty="0"/>
          </a:p>
        </p:txBody>
      </p:sp>
      <p:sp>
        <p:nvSpPr>
          <p:cNvPr id="7" name="TextBox 6"/>
          <p:cNvSpPr txBox="1"/>
          <p:nvPr/>
        </p:nvSpPr>
        <p:spPr>
          <a:xfrm>
            <a:off x="527254" y="3217039"/>
            <a:ext cx="8221210" cy="1938992"/>
          </a:xfrm>
          <a:prstGeom prst="rect">
            <a:avLst/>
          </a:prstGeom>
          <a:noFill/>
        </p:spPr>
        <p:txBody>
          <a:bodyPr wrap="square" rtlCol="0">
            <a:spAutoFit/>
          </a:bodyPr>
          <a:lstStyle/>
          <a:p>
            <a:r>
              <a:rPr lang="en-GB" sz="2000" dirty="0"/>
              <a:t> </a:t>
            </a:r>
          </a:p>
          <a:p>
            <a:pPr marL="342900" lvl="0" indent="-342900">
              <a:buFont typeface="Arial" panose="020B0604020202020204" pitchFamily="34" charset="0"/>
              <a:buChar char="•"/>
            </a:pPr>
            <a:r>
              <a:rPr lang="en-GB" sz="2000" dirty="0" smtClean="0"/>
              <a:t>CPR 35.12</a:t>
            </a:r>
          </a:p>
          <a:p>
            <a:pPr marL="342900" lvl="0" indent="-342900">
              <a:buFont typeface="Arial" panose="020B0604020202020204" pitchFamily="34" charset="0"/>
              <a:buChar char="•"/>
            </a:pPr>
            <a:endParaRPr lang="en-GB" sz="2000" dirty="0"/>
          </a:p>
          <a:p>
            <a:pPr marL="342900" lvl="0" indent="-342900">
              <a:buFont typeface="Arial" panose="020B0604020202020204" pitchFamily="34" charset="0"/>
              <a:buChar char="•"/>
            </a:pPr>
            <a:r>
              <a:rPr lang="en-GB" sz="2000" dirty="0" smtClean="0"/>
              <a:t>Practice Direction PD35 section 9</a:t>
            </a:r>
          </a:p>
          <a:p>
            <a:pPr lvl="0"/>
            <a:endParaRPr lang="en-GB" sz="2000" dirty="0" smtClean="0"/>
          </a:p>
          <a:p>
            <a:pPr marL="342900" lvl="0" indent="-342900">
              <a:buFont typeface="Arial" panose="020B0604020202020204" pitchFamily="34" charset="0"/>
              <a:buChar char="•"/>
            </a:pPr>
            <a:r>
              <a:rPr lang="en-GB" sz="2000" dirty="0" smtClean="0"/>
              <a:t>Guidance for instruction of experts in civil claims 2014</a:t>
            </a:r>
            <a:endParaRPr lang="en-GB" sz="2000"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0232" y="0"/>
            <a:ext cx="2474640" cy="1484784"/>
          </a:xfrm>
          <a:prstGeom prst="rect">
            <a:avLst/>
          </a:prstGeom>
        </p:spPr>
      </p:pic>
      <p:sp>
        <p:nvSpPr>
          <p:cNvPr id="9" name="TextBox 8"/>
          <p:cNvSpPr txBox="1"/>
          <p:nvPr/>
        </p:nvSpPr>
        <p:spPr>
          <a:xfrm>
            <a:off x="5580112" y="5615096"/>
            <a:ext cx="3168352"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GB" dirty="0"/>
              <a:t>Roger Levitt LLB QDR</a:t>
            </a:r>
          </a:p>
          <a:p>
            <a:pPr algn="ctr"/>
            <a:r>
              <a:rPr lang="en-GB" dirty="0"/>
              <a:t>Solicitor</a:t>
            </a:r>
          </a:p>
          <a:p>
            <a:pPr algn="ctr"/>
            <a:r>
              <a:rPr lang="en-GB" dirty="0"/>
              <a:t>Accredited </a:t>
            </a:r>
            <a:r>
              <a:rPr lang="en-GB" dirty="0" smtClean="0"/>
              <a:t>Mediator</a:t>
            </a:r>
            <a:endParaRPr lang="en-GB" dirty="0"/>
          </a:p>
        </p:txBody>
      </p:sp>
    </p:spTree>
    <p:extLst>
      <p:ext uri="{BB962C8B-B14F-4D97-AF65-F5344CB8AC3E}">
        <p14:creationId xmlns:p14="http://schemas.microsoft.com/office/powerpoint/2010/main" val="18076626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64229" y="5615096"/>
            <a:ext cx="3956396" cy="923330"/>
            <a:chOff x="264229" y="5615096"/>
            <a:chExt cx="4320480" cy="923330"/>
          </a:xfrm>
        </p:grpSpPr>
        <p:sp>
          <p:nvSpPr>
            <p:cNvPr id="4" name="TextBox 3"/>
            <p:cNvSpPr txBox="1"/>
            <p:nvPr/>
          </p:nvSpPr>
          <p:spPr>
            <a:xfrm>
              <a:off x="264229" y="5615096"/>
              <a:ext cx="4320480"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endParaRPr lang="en-GB" dirty="0" smtClean="0"/>
            </a:p>
            <a:p>
              <a:r>
                <a:rPr lang="en-GB" dirty="0" smtClean="0"/>
                <a:t>          Expert Evidence </a:t>
              </a:r>
            </a:p>
            <a:p>
              <a:pPr algn="ct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5896" y="5784869"/>
              <a:ext cx="836757" cy="583784"/>
            </a:xfrm>
            <a:prstGeom prst="rect">
              <a:avLst/>
            </a:prstGeom>
          </p:spPr>
        </p:pic>
      </p:grpSp>
      <p:sp>
        <p:nvSpPr>
          <p:cNvPr id="6" name="TextBox 5"/>
          <p:cNvSpPr txBox="1"/>
          <p:nvPr/>
        </p:nvSpPr>
        <p:spPr>
          <a:xfrm>
            <a:off x="1145470" y="2418428"/>
            <a:ext cx="7314961" cy="2123658"/>
          </a:xfrm>
          <a:prstGeom prst="rect">
            <a:avLst/>
          </a:prstGeom>
          <a:noFill/>
        </p:spPr>
        <p:txBody>
          <a:bodyPr wrap="square" rtlCol="0">
            <a:spAutoFit/>
          </a:bodyPr>
          <a:lstStyle/>
          <a:p>
            <a:pPr algn="ctr"/>
            <a:r>
              <a:rPr lang="en-GB" sz="3200" dirty="0" smtClean="0"/>
              <a:t>Meeting or Discussion?</a:t>
            </a:r>
          </a:p>
          <a:p>
            <a:r>
              <a:rPr lang="en-GB" sz="2800" dirty="0" smtClean="0"/>
              <a:t>What are the differences and similarities?</a:t>
            </a:r>
          </a:p>
          <a:p>
            <a:endParaRPr lang="en-GB" dirty="0"/>
          </a:p>
          <a:p>
            <a:pPr marL="1166813" indent="-285750">
              <a:buFont typeface="Arial" panose="020B0604020202020204" pitchFamily="34" charset="0"/>
              <a:buChar char="•"/>
            </a:pPr>
            <a:r>
              <a:rPr lang="en-GB" dirty="0" smtClean="0"/>
              <a:t>Experts Meeting</a:t>
            </a:r>
          </a:p>
          <a:p>
            <a:pPr marL="1166813" indent="-285750"/>
            <a:endParaRPr lang="en-GB" dirty="0" smtClean="0"/>
          </a:p>
          <a:p>
            <a:pPr marL="1166813" indent="-285750">
              <a:buFont typeface="Arial" panose="020B0604020202020204" pitchFamily="34" charset="0"/>
              <a:buChar char="•"/>
            </a:pPr>
            <a:r>
              <a:rPr lang="en-GB" dirty="0" smtClean="0"/>
              <a:t>Mediation Meeting </a:t>
            </a:r>
            <a:endParaRPr lang="en-GB" sz="2800"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0232" y="0"/>
            <a:ext cx="2474640" cy="1484784"/>
          </a:xfrm>
          <a:prstGeom prst="rect">
            <a:avLst/>
          </a:prstGeom>
        </p:spPr>
      </p:pic>
      <p:sp>
        <p:nvSpPr>
          <p:cNvPr id="9" name="TextBox 8"/>
          <p:cNvSpPr txBox="1"/>
          <p:nvPr/>
        </p:nvSpPr>
        <p:spPr>
          <a:xfrm>
            <a:off x="5580112" y="5615096"/>
            <a:ext cx="3168352" cy="923330"/>
          </a:xfrm>
          <a:prstGeom prst="rect">
            <a:avLst/>
          </a:prstGeom>
          <a:ln>
            <a:solidFill>
              <a:srgbClr val="0070C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dirty="0"/>
              <a:t>Roger Levitt LLB QDR</a:t>
            </a:r>
          </a:p>
          <a:p>
            <a:pPr algn="ctr"/>
            <a:r>
              <a:rPr lang="en-GB" dirty="0"/>
              <a:t>Solicitor</a:t>
            </a:r>
          </a:p>
          <a:p>
            <a:pPr algn="ctr"/>
            <a:r>
              <a:rPr lang="en-GB" dirty="0"/>
              <a:t>Accredited </a:t>
            </a:r>
            <a:r>
              <a:rPr lang="en-GB" dirty="0" smtClean="0"/>
              <a:t>Mediator</a:t>
            </a:r>
            <a:endParaRPr lang="en-GB" dirty="0"/>
          </a:p>
        </p:txBody>
      </p:sp>
    </p:spTree>
    <p:extLst>
      <p:ext uri="{BB962C8B-B14F-4D97-AF65-F5344CB8AC3E}">
        <p14:creationId xmlns:p14="http://schemas.microsoft.com/office/powerpoint/2010/main" val="4372300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64229" y="5615096"/>
            <a:ext cx="3956396" cy="923330"/>
            <a:chOff x="264229" y="5615096"/>
            <a:chExt cx="4320480" cy="923330"/>
          </a:xfrm>
        </p:grpSpPr>
        <p:sp>
          <p:nvSpPr>
            <p:cNvPr id="4" name="TextBox 3"/>
            <p:cNvSpPr txBox="1"/>
            <p:nvPr/>
          </p:nvSpPr>
          <p:spPr>
            <a:xfrm>
              <a:off x="264229" y="5615096"/>
              <a:ext cx="4320480" cy="923330"/>
            </a:xfrm>
            <a:prstGeom prst="rect">
              <a:avLst/>
            </a:prstGeom>
            <a:ln>
              <a:solidFill>
                <a:schemeClr val="accent4"/>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endParaRPr lang="en-GB" dirty="0" smtClean="0"/>
            </a:p>
            <a:p>
              <a:r>
                <a:rPr lang="en-GB" dirty="0" smtClean="0"/>
                <a:t>          Expert Evidence </a:t>
              </a:r>
            </a:p>
            <a:p>
              <a:pPr algn="ct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5896" y="5784869"/>
              <a:ext cx="836757" cy="583784"/>
            </a:xfrm>
            <a:prstGeom prst="rect">
              <a:avLst/>
            </a:prstGeom>
            <a:ln>
              <a:noFill/>
            </a:ln>
          </p:spPr>
        </p:pic>
      </p:grpSp>
      <p:sp>
        <p:nvSpPr>
          <p:cNvPr id="6" name="TextBox 5"/>
          <p:cNvSpPr txBox="1"/>
          <p:nvPr/>
        </p:nvSpPr>
        <p:spPr>
          <a:xfrm>
            <a:off x="728237" y="1772816"/>
            <a:ext cx="6984776" cy="523220"/>
          </a:xfrm>
          <a:prstGeom prst="rect">
            <a:avLst/>
          </a:prstGeom>
          <a:noFill/>
        </p:spPr>
        <p:txBody>
          <a:bodyPr wrap="square" rtlCol="0">
            <a:spAutoFit/>
          </a:bodyPr>
          <a:lstStyle/>
          <a:p>
            <a:r>
              <a:rPr lang="en-GB" sz="2800" dirty="0" smtClean="0"/>
              <a:t>The Agenda</a:t>
            </a:r>
            <a:endParaRPr lang="en-GB" sz="2800" dirty="0"/>
          </a:p>
        </p:txBody>
      </p:sp>
      <p:sp>
        <p:nvSpPr>
          <p:cNvPr id="7" name="TextBox 6"/>
          <p:cNvSpPr txBox="1"/>
          <p:nvPr/>
        </p:nvSpPr>
        <p:spPr>
          <a:xfrm>
            <a:off x="728237" y="2636912"/>
            <a:ext cx="8221210" cy="1600438"/>
          </a:xfrm>
          <a:prstGeom prst="rect">
            <a:avLst/>
          </a:prstGeom>
          <a:noFill/>
        </p:spPr>
        <p:txBody>
          <a:bodyPr wrap="square" rtlCol="0">
            <a:spAutoFit/>
          </a:bodyPr>
          <a:lstStyle/>
          <a:p>
            <a:pPr lvl="0"/>
            <a:r>
              <a:rPr lang="en-GB" sz="2000" dirty="0"/>
              <a:t>You should always aim to have an agenda of points to be discussed before the meeting. This may be agreed between instructing solicitors or directly between the experts with inputs from instructing solicitors.</a:t>
            </a:r>
          </a:p>
          <a:p>
            <a:endParaRPr lang="en-GB"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0232" y="0"/>
            <a:ext cx="2474640" cy="1484784"/>
          </a:xfrm>
          <a:prstGeom prst="rect">
            <a:avLst/>
          </a:prstGeom>
        </p:spPr>
      </p:pic>
      <p:sp>
        <p:nvSpPr>
          <p:cNvPr id="9" name="TextBox 8"/>
          <p:cNvSpPr txBox="1"/>
          <p:nvPr/>
        </p:nvSpPr>
        <p:spPr>
          <a:xfrm>
            <a:off x="5580112" y="5615096"/>
            <a:ext cx="3168352"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dirty="0"/>
              <a:t>Roger Levitt LLB QDR</a:t>
            </a:r>
          </a:p>
          <a:p>
            <a:pPr algn="ctr"/>
            <a:r>
              <a:rPr lang="en-GB" dirty="0"/>
              <a:t>Solicitor</a:t>
            </a:r>
          </a:p>
          <a:p>
            <a:pPr algn="ctr"/>
            <a:r>
              <a:rPr lang="en-GB" dirty="0"/>
              <a:t>Accredited </a:t>
            </a:r>
            <a:r>
              <a:rPr lang="en-GB" dirty="0" smtClean="0"/>
              <a:t>Mediator</a:t>
            </a:r>
            <a:endParaRPr lang="en-GB" dirty="0"/>
          </a:p>
        </p:txBody>
      </p:sp>
    </p:spTree>
    <p:extLst>
      <p:ext uri="{BB962C8B-B14F-4D97-AF65-F5344CB8AC3E}">
        <p14:creationId xmlns:p14="http://schemas.microsoft.com/office/powerpoint/2010/main" val="3129666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64229" y="5615096"/>
            <a:ext cx="3956396" cy="923330"/>
            <a:chOff x="264229" y="5615096"/>
            <a:chExt cx="4320480" cy="923330"/>
          </a:xfrm>
        </p:grpSpPr>
        <p:sp>
          <p:nvSpPr>
            <p:cNvPr id="4" name="TextBox 3"/>
            <p:cNvSpPr txBox="1"/>
            <p:nvPr/>
          </p:nvSpPr>
          <p:spPr>
            <a:xfrm>
              <a:off x="264229" y="5615096"/>
              <a:ext cx="4320480"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endParaRPr lang="en-GB" dirty="0" smtClean="0"/>
            </a:p>
            <a:p>
              <a:r>
                <a:rPr lang="en-GB" dirty="0" smtClean="0"/>
                <a:t>          Expert Evidence </a:t>
              </a:r>
            </a:p>
            <a:p>
              <a:pPr algn="ct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5896" y="5784869"/>
              <a:ext cx="836757" cy="583784"/>
            </a:xfrm>
            <a:prstGeom prst="rect">
              <a:avLst/>
            </a:prstGeom>
            <a:ln>
              <a:noFill/>
            </a:ln>
          </p:spPr>
          <p:style>
            <a:lnRef idx="2">
              <a:schemeClr val="accent4"/>
            </a:lnRef>
            <a:fillRef idx="1">
              <a:schemeClr val="lt1"/>
            </a:fillRef>
            <a:effectRef idx="0">
              <a:schemeClr val="accent4"/>
            </a:effectRef>
            <a:fontRef idx="minor">
              <a:schemeClr val="dk1"/>
            </a:fontRef>
          </p:style>
        </p:pic>
      </p:grpSp>
      <p:sp>
        <p:nvSpPr>
          <p:cNvPr id="6" name="TextBox 5"/>
          <p:cNvSpPr txBox="1"/>
          <p:nvPr/>
        </p:nvSpPr>
        <p:spPr>
          <a:xfrm>
            <a:off x="755576" y="1772816"/>
            <a:ext cx="6984776" cy="954107"/>
          </a:xfrm>
          <a:prstGeom prst="rect">
            <a:avLst/>
          </a:prstGeom>
          <a:noFill/>
        </p:spPr>
        <p:txBody>
          <a:bodyPr wrap="square" rtlCol="0">
            <a:spAutoFit/>
          </a:bodyPr>
          <a:lstStyle/>
          <a:p>
            <a:r>
              <a:rPr lang="en-GB" sz="2800" dirty="0" smtClean="0"/>
              <a:t>Working with your solicitors / Representatives </a:t>
            </a:r>
            <a:endParaRPr lang="en-GB" sz="2800" dirty="0"/>
          </a:p>
        </p:txBody>
      </p:sp>
      <p:sp>
        <p:nvSpPr>
          <p:cNvPr id="7" name="TextBox 6"/>
          <p:cNvSpPr txBox="1"/>
          <p:nvPr/>
        </p:nvSpPr>
        <p:spPr>
          <a:xfrm>
            <a:off x="728237" y="2636912"/>
            <a:ext cx="8221210" cy="2308324"/>
          </a:xfrm>
          <a:prstGeom prst="rect">
            <a:avLst/>
          </a:prstGeom>
          <a:noFill/>
        </p:spPr>
        <p:txBody>
          <a:bodyPr wrap="square" rtlCol="0">
            <a:spAutoFit/>
          </a:bodyPr>
          <a:lstStyle/>
          <a:p>
            <a:pPr lvl="0"/>
            <a:r>
              <a:rPr lang="en-GB" u="sng" dirty="0" smtClean="0"/>
              <a:t>Experts Meeting </a:t>
            </a:r>
            <a:r>
              <a:rPr lang="en-GB" dirty="0" smtClean="0"/>
              <a:t>Although </a:t>
            </a:r>
            <a:r>
              <a:rPr lang="en-GB" dirty="0"/>
              <a:t>the experts decide how the meeting is run, you should always discuss the approach with your instructing solicitors before the meeting and review the draft </a:t>
            </a:r>
            <a:r>
              <a:rPr lang="en-GB" dirty="0" smtClean="0"/>
              <a:t>agenda.  It is important to understand the issues and how your evidence will impact on them. </a:t>
            </a:r>
          </a:p>
          <a:p>
            <a:pPr lvl="0"/>
            <a:endParaRPr lang="en-GB" dirty="0"/>
          </a:p>
          <a:p>
            <a:pPr lvl="0"/>
            <a:r>
              <a:rPr lang="en-GB" u="sng" dirty="0" smtClean="0"/>
              <a:t>Mediation Meeting</a:t>
            </a:r>
            <a:r>
              <a:rPr lang="en-GB" dirty="0" smtClean="0"/>
              <a:t> – You may be the representative and may be attending the meeting without solicitors, but they may be available for endorsing any agreement </a:t>
            </a:r>
            <a:r>
              <a:rPr lang="en-GB" dirty="0" smtClean="0"/>
              <a:t>reached. </a:t>
            </a:r>
            <a:endParaRPr lang="en-GB" u="sng"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0232" y="0"/>
            <a:ext cx="2474640" cy="1484784"/>
          </a:xfrm>
          <a:prstGeom prst="rect">
            <a:avLst/>
          </a:prstGeom>
        </p:spPr>
      </p:pic>
      <p:sp>
        <p:nvSpPr>
          <p:cNvPr id="9" name="TextBox 8"/>
          <p:cNvSpPr txBox="1"/>
          <p:nvPr/>
        </p:nvSpPr>
        <p:spPr>
          <a:xfrm>
            <a:off x="5580112" y="5615096"/>
            <a:ext cx="3168352"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dirty="0"/>
              <a:t>Roger Levitt LLB QDR</a:t>
            </a:r>
          </a:p>
          <a:p>
            <a:pPr algn="ctr"/>
            <a:r>
              <a:rPr lang="en-GB" dirty="0"/>
              <a:t>Solicitor</a:t>
            </a:r>
          </a:p>
          <a:p>
            <a:pPr algn="ctr"/>
            <a:r>
              <a:rPr lang="en-GB" dirty="0"/>
              <a:t>Accredited </a:t>
            </a:r>
            <a:r>
              <a:rPr lang="en-GB" dirty="0" smtClean="0"/>
              <a:t>Mediator</a:t>
            </a:r>
            <a:endParaRPr lang="en-GB" dirty="0"/>
          </a:p>
        </p:txBody>
      </p:sp>
    </p:spTree>
    <p:extLst>
      <p:ext uri="{BB962C8B-B14F-4D97-AF65-F5344CB8AC3E}">
        <p14:creationId xmlns:p14="http://schemas.microsoft.com/office/powerpoint/2010/main" val="15806760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64229" y="5615096"/>
            <a:ext cx="3956396" cy="923330"/>
            <a:chOff x="264229" y="5615096"/>
            <a:chExt cx="4320480" cy="923330"/>
          </a:xfrm>
        </p:grpSpPr>
        <p:sp>
          <p:nvSpPr>
            <p:cNvPr id="4" name="TextBox 3"/>
            <p:cNvSpPr txBox="1"/>
            <p:nvPr/>
          </p:nvSpPr>
          <p:spPr>
            <a:xfrm>
              <a:off x="264229" y="5615096"/>
              <a:ext cx="4320480"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endParaRPr lang="en-GB" dirty="0" smtClean="0"/>
            </a:p>
            <a:p>
              <a:r>
                <a:rPr lang="en-GB" dirty="0" smtClean="0"/>
                <a:t>          Expert Evidence </a:t>
              </a:r>
            </a:p>
            <a:p>
              <a:pPr algn="ct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5896" y="5784869"/>
              <a:ext cx="836757" cy="583784"/>
            </a:xfrm>
            <a:prstGeom prst="rect">
              <a:avLst/>
            </a:prstGeom>
          </p:spPr>
        </p:pic>
      </p:grpSp>
      <p:sp>
        <p:nvSpPr>
          <p:cNvPr id="6" name="TextBox 5"/>
          <p:cNvSpPr txBox="1"/>
          <p:nvPr/>
        </p:nvSpPr>
        <p:spPr>
          <a:xfrm>
            <a:off x="611560" y="1340768"/>
            <a:ext cx="7101453" cy="523220"/>
          </a:xfrm>
          <a:prstGeom prst="rect">
            <a:avLst/>
          </a:prstGeom>
          <a:noFill/>
        </p:spPr>
        <p:txBody>
          <a:bodyPr wrap="square" rtlCol="0">
            <a:spAutoFit/>
          </a:bodyPr>
          <a:lstStyle/>
          <a:p>
            <a:r>
              <a:rPr lang="en-GB" sz="2800" dirty="0" smtClean="0"/>
              <a:t>Attendees</a:t>
            </a:r>
            <a:endParaRPr lang="en-GB" sz="2800" dirty="0"/>
          </a:p>
        </p:txBody>
      </p:sp>
      <p:sp>
        <p:nvSpPr>
          <p:cNvPr id="7" name="TextBox 6"/>
          <p:cNvSpPr txBox="1"/>
          <p:nvPr/>
        </p:nvSpPr>
        <p:spPr>
          <a:xfrm>
            <a:off x="539552" y="1863988"/>
            <a:ext cx="8409895" cy="2862322"/>
          </a:xfrm>
          <a:prstGeom prst="rect">
            <a:avLst/>
          </a:prstGeom>
          <a:noFill/>
        </p:spPr>
        <p:txBody>
          <a:bodyPr wrap="square" rtlCol="0">
            <a:spAutoFit/>
          </a:bodyPr>
          <a:lstStyle/>
          <a:p>
            <a:pPr lvl="0"/>
            <a:r>
              <a:rPr lang="en-GB" u="sng" dirty="0" smtClean="0"/>
              <a:t>Experts Meeting </a:t>
            </a:r>
            <a:r>
              <a:rPr lang="en-GB" dirty="0" smtClean="0"/>
              <a:t>- The </a:t>
            </a:r>
            <a:r>
              <a:rPr lang="en-GB" dirty="0"/>
              <a:t>meeting is for the experts only. No other parties, especially instructing solicitors, should sit in. (Sometimes they will </a:t>
            </a:r>
            <a:r>
              <a:rPr lang="en-GB" dirty="0" smtClean="0"/>
              <a:t>want to say </a:t>
            </a:r>
            <a:r>
              <a:rPr lang="en-GB" dirty="0"/>
              <a:t>hello at the beginning, just to see what the other side’s expert looks like</a:t>
            </a:r>
            <a:r>
              <a:rPr lang="en-GB" dirty="0" smtClean="0"/>
              <a:t>!)</a:t>
            </a:r>
            <a:endParaRPr lang="en-GB" dirty="0"/>
          </a:p>
          <a:p>
            <a:pPr lvl="0"/>
            <a:r>
              <a:rPr lang="en-GB" dirty="0" smtClean="0"/>
              <a:t>If they attend – it is as observers only.  Suggest you discourage.</a:t>
            </a:r>
          </a:p>
          <a:p>
            <a:pPr lvl="0"/>
            <a:endParaRPr lang="en-GB" dirty="0"/>
          </a:p>
          <a:p>
            <a:pPr lvl="0"/>
            <a:r>
              <a:rPr lang="en-GB" u="sng" dirty="0" smtClean="0"/>
              <a:t>Mediation Meeting</a:t>
            </a:r>
            <a:r>
              <a:rPr lang="en-GB" dirty="0" smtClean="0"/>
              <a:t> – All parties, their representatives and experts can attend. </a:t>
            </a:r>
          </a:p>
          <a:p>
            <a:pPr lvl="0"/>
            <a:r>
              <a:rPr lang="en-GB" dirty="0" smtClean="0"/>
              <a:t>All attendees can participate </a:t>
            </a:r>
            <a:endParaRPr lang="en-GB" u="sng" dirty="0"/>
          </a:p>
          <a:p>
            <a:endParaRPr lang="en-GB"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0232" y="0"/>
            <a:ext cx="2474640" cy="1484784"/>
          </a:xfrm>
          <a:prstGeom prst="rect">
            <a:avLst/>
          </a:prstGeom>
        </p:spPr>
      </p:pic>
      <p:sp>
        <p:nvSpPr>
          <p:cNvPr id="9" name="TextBox 8"/>
          <p:cNvSpPr txBox="1"/>
          <p:nvPr/>
        </p:nvSpPr>
        <p:spPr>
          <a:xfrm>
            <a:off x="5580112" y="5615096"/>
            <a:ext cx="3168352" cy="923330"/>
          </a:xfrm>
          <a:prstGeom prst="rect">
            <a:avLst/>
          </a:prstGeom>
          <a:ln>
            <a:solidFill>
              <a:srgbClr val="0070C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dirty="0"/>
              <a:t>Roger Levitt LLB QDR</a:t>
            </a:r>
          </a:p>
          <a:p>
            <a:pPr algn="ctr"/>
            <a:r>
              <a:rPr lang="en-GB" dirty="0"/>
              <a:t>Solicitor</a:t>
            </a:r>
          </a:p>
          <a:p>
            <a:pPr algn="ctr"/>
            <a:r>
              <a:rPr lang="en-GB" dirty="0"/>
              <a:t>Accredited </a:t>
            </a:r>
            <a:r>
              <a:rPr lang="en-GB" dirty="0" smtClean="0"/>
              <a:t>Mediator</a:t>
            </a:r>
            <a:endParaRPr lang="en-GB" dirty="0"/>
          </a:p>
        </p:txBody>
      </p:sp>
    </p:spTree>
    <p:extLst>
      <p:ext uri="{BB962C8B-B14F-4D97-AF65-F5344CB8AC3E}">
        <p14:creationId xmlns:p14="http://schemas.microsoft.com/office/powerpoint/2010/main" val="17823290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64229" y="5615096"/>
            <a:ext cx="3956396" cy="923330"/>
            <a:chOff x="264229" y="5615096"/>
            <a:chExt cx="4320480" cy="923330"/>
          </a:xfrm>
        </p:grpSpPr>
        <p:sp>
          <p:nvSpPr>
            <p:cNvPr id="4" name="TextBox 3"/>
            <p:cNvSpPr txBox="1"/>
            <p:nvPr/>
          </p:nvSpPr>
          <p:spPr>
            <a:xfrm>
              <a:off x="264229" y="5615096"/>
              <a:ext cx="4320480"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endParaRPr lang="en-GB" dirty="0" smtClean="0"/>
            </a:p>
            <a:p>
              <a:r>
                <a:rPr lang="en-GB" dirty="0" smtClean="0"/>
                <a:t>          Expert Evidence </a:t>
              </a:r>
            </a:p>
            <a:p>
              <a:pPr algn="ct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5896" y="5784869"/>
              <a:ext cx="836757" cy="583784"/>
            </a:xfrm>
            <a:prstGeom prst="rect">
              <a:avLst/>
            </a:prstGeom>
            <a:ln>
              <a:noFill/>
            </a:ln>
          </p:spPr>
          <p:style>
            <a:lnRef idx="2">
              <a:schemeClr val="accent4"/>
            </a:lnRef>
            <a:fillRef idx="1">
              <a:schemeClr val="lt1"/>
            </a:fillRef>
            <a:effectRef idx="0">
              <a:schemeClr val="accent4"/>
            </a:effectRef>
            <a:fontRef idx="minor">
              <a:schemeClr val="dk1"/>
            </a:fontRef>
          </p:style>
        </p:pic>
      </p:grpSp>
      <p:sp>
        <p:nvSpPr>
          <p:cNvPr id="7" name="TextBox 6"/>
          <p:cNvSpPr txBox="1"/>
          <p:nvPr/>
        </p:nvSpPr>
        <p:spPr>
          <a:xfrm>
            <a:off x="539552" y="2636912"/>
            <a:ext cx="7488832" cy="1938992"/>
          </a:xfrm>
          <a:prstGeom prst="rect">
            <a:avLst/>
          </a:prstGeom>
          <a:noFill/>
        </p:spPr>
        <p:txBody>
          <a:bodyPr wrap="square" rtlCol="0">
            <a:spAutoFit/>
          </a:bodyPr>
          <a:lstStyle/>
          <a:p>
            <a:pPr lvl="0"/>
            <a:r>
              <a:rPr lang="en-GB" sz="2000" dirty="0"/>
              <a:t>All discussions are on a “without prejudice” basis. This means nothing said can subsequently be quoted back</a:t>
            </a:r>
            <a:r>
              <a:rPr lang="en-GB" sz="2000" dirty="0" smtClean="0"/>
              <a:t>.</a:t>
            </a:r>
          </a:p>
          <a:p>
            <a:pPr lvl="0"/>
            <a:endParaRPr lang="en-GB" sz="2000" dirty="0"/>
          </a:p>
          <a:p>
            <a:pPr lvl="0"/>
            <a:r>
              <a:rPr lang="en-GB" sz="2000" dirty="0" smtClean="0"/>
              <a:t>It </a:t>
            </a:r>
            <a:r>
              <a:rPr lang="en-GB" sz="2000" dirty="0"/>
              <a:t>is a good basic discipline to ensure that this is noted at the start of each meeting and telephone discussion and that all e-mails and draft minutes have this at the top</a:t>
            </a:r>
            <a:r>
              <a:rPr lang="en-GB" sz="2000" dirty="0" smtClean="0"/>
              <a:t>.</a:t>
            </a:r>
            <a:endParaRPr lang="en-GB" sz="2000"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0232" y="0"/>
            <a:ext cx="2474640" cy="1484784"/>
          </a:xfrm>
          <a:prstGeom prst="rect">
            <a:avLst/>
          </a:prstGeom>
        </p:spPr>
      </p:pic>
      <p:sp>
        <p:nvSpPr>
          <p:cNvPr id="9" name="TextBox 8"/>
          <p:cNvSpPr txBox="1"/>
          <p:nvPr/>
        </p:nvSpPr>
        <p:spPr>
          <a:xfrm>
            <a:off x="5580112" y="5615096"/>
            <a:ext cx="3168352"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dirty="0"/>
              <a:t>Roger Levitt LLB QDR</a:t>
            </a:r>
          </a:p>
          <a:p>
            <a:pPr algn="ctr"/>
            <a:r>
              <a:rPr lang="en-GB" dirty="0"/>
              <a:t>Solicitor</a:t>
            </a:r>
          </a:p>
          <a:p>
            <a:pPr algn="ctr"/>
            <a:r>
              <a:rPr lang="en-GB" dirty="0"/>
              <a:t>Accredited </a:t>
            </a:r>
            <a:r>
              <a:rPr lang="en-GB" dirty="0" smtClean="0"/>
              <a:t>Mediator</a:t>
            </a:r>
            <a:endParaRPr lang="en-GB" dirty="0"/>
          </a:p>
        </p:txBody>
      </p:sp>
      <p:sp>
        <p:nvSpPr>
          <p:cNvPr id="11" name="TextBox 10"/>
          <p:cNvSpPr txBox="1"/>
          <p:nvPr/>
        </p:nvSpPr>
        <p:spPr>
          <a:xfrm>
            <a:off x="827584" y="1766686"/>
            <a:ext cx="6984776" cy="523220"/>
          </a:xfrm>
          <a:prstGeom prst="rect">
            <a:avLst/>
          </a:prstGeom>
          <a:noFill/>
        </p:spPr>
        <p:txBody>
          <a:bodyPr wrap="square" rtlCol="0">
            <a:spAutoFit/>
          </a:bodyPr>
          <a:lstStyle/>
          <a:p>
            <a:r>
              <a:rPr lang="en-GB" sz="2800" dirty="0" smtClean="0"/>
              <a:t>“Without Prejudice”  </a:t>
            </a:r>
            <a:r>
              <a:rPr lang="en-GB" sz="2000" dirty="0" smtClean="0"/>
              <a:t>applies to both meetings </a:t>
            </a:r>
            <a:endParaRPr lang="en-GB" sz="2000" dirty="0"/>
          </a:p>
        </p:txBody>
      </p:sp>
    </p:spTree>
    <p:extLst>
      <p:ext uri="{BB962C8B-B14F-4D97-AF65-F5344CB8AC3E}">
        <p14:creationId xmlns:p14="http://schemas.microsoft.com/office/powerpoint/2010/main" val="39748848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1597</TotalTime>
  <Words>954</Words>
  <Application>Microsoft Office PowerPoint</Application>
  <PresentationFormat>On-screen Show (4:3)</PresentationFormat>
  <Paragraphs>180</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Expert Meetings - know your opponent Mediation Meetings – How do they work?  A comparison of the similarities and differences.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Walford</dc:creator>
  <cp:lastModifiedBy>Thomas Walford</cp:lastModifiedBy>
  <cp:revision>49</cp:revision>
  <cp:lastPrinted>2014-06-03T06:46:22Z</cp:lastPrinted>
  <dcterms:created xsi:type="dcterms:W3CDTF">2014-02-26T20:03:55Z</dcterms:created>
  <dcterms:modified xsi:type="dcterms:W3CDTF">2016-02-02T08:37:49Z</dcterms:modified>
</cp:coreProperties>
</file>