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56" r:id="rId2"/>
    <p:sldId id="764" r:id="rId3"/>
    <p:sldId id="260" r:id="rId4"/>
    <p:sldId id="741" r:id="rId5"/>
    <p:sldId id="742" r:id="rId6"/>
    <p:sldId id="751" r:id="rId7"/>
    <p:sldId id="747" r:id="rId8"/>
    <p:sldId id="765" r:id="rId9"/>
    <p:sldId id="748" r:id="rId10"/>
    <p:sldId id="767" r:id="rId11"/>
    <p:sldId id="750" r:id="rId12"/>
    <p:sldId id="752" r:id="rId13"/>
    <p:sldId id="753" r:id="rId14"/>
    <p:sldId id="754" r:id="rId15"/>
    <p:sldId id="755" r:id="rId16"/>
    <p:sldId id="759" r:id="rId17"/>
    <p:sldId id="760" r:id="rId18"/>
    <p:sldId id="757" r:id="rId19"/>
    <p:sldId id="758" r:id="rId20"/>
    <p:sldId id="768" r:id="rId21"/>
    <p:sldId id="769" r:id="rId22"/>
    <p:sldId id="770" r:id="rId23"/>
    <p:sldId id="771" r:id="rId24"/>
    <p:sldId id="772" r:id="rId25"/>
    <p:sldId id="774" r:id="rId26"/>
    <p:sldId id="773" r:id="rId27"/>
    <p:sldId id="761" r:id="rId28"/>
    <p:sldId id="766" r:id="rId29"/>
    <p:sldId id="777" r:id="rId30"/>
    <p:sldId id="776" r:id="rId31"/>
    <p:sldId id="380"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0022"/>
    <a:srgbClr val="B4FF22"/>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588"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GB" dirty="0" smtClean="0"/>
              <a:t>MIA</a:t>
            </a:r>
            <a:endParaRPr lang="en-GB"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208F7F1-9BA7-44CF-B240-904CEE294985}" type="datetimeFigureOut">
              <a:rPr lang="en-GB" smtClean="0"/>
              <a:t>02/02/2016</a:t>
            </a:fld>
            <a:endParaRPr lang="en-GB"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GB" dirty="0" smtClean="0"/>
              <a:t>12/11/2010</a:t>
            </a:r>
            <a:endParaRPr lang="en-GB"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7DA46C3-BB4F-4366-8AEF-A26036D2259F}" type="slidenum">
              <a:rPr lang="en-GB" smtClean="0"/>
              <a:t>‹#›</a:t>
            </a:fld>
            <a:endParaRPr lang="en-GB" dirty="0"/>
          </a:p>
        </p:txBody>
      </p:sp>
    </p:spTree>
    <p:extLst>
      <p:ext uri="{BB962C8B-B14F-4D97-AF65-F5344CB8AC3E}">
        <p14:creationId xmlns:p14="http://schemas.microsoft.com/office/powerpoint/2010/main" val="230461351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MIA</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159503-4387-4BDD-80CC-C618EEADADBD}" type="datetimeFigureOut">
              <a:rPr lang="en-US" smtClean="0"/>
              <a:pPr/>
              <a:t>2/2/2016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12/11/2010</a:t>
            </a: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7CDDA8-81B4-4B79-BB65-8C30178DD480}" type="slidenum">
              <a:rPr lang="en-US" smtClean="0"/>
              <a:pPr/>
              <a:t>‹#›</a:t>
            </a:fld>
            <a:endParaRPr lang="en-US" dirty="0"/>
          </a:p>
        </p:txBody>
      </p:sp>
    </p:spTree>
    <p:extLst>
      <p:ext uri="{BB962C8B-B14F-4D97-AF65-F5344CB8AC3E}">
        <p14:creationId xmlns:p14="http://schemas.microsoft.com/office/powerpoint/2010/main" val="2790633510"/>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r>
              <a:rPr lang="en-US" smtClean="0"/>
              <a:t>MIA</a:t>
            </a:r>
            <a:endParaRPr lang="en-US" dirty="0"/>
          </a:p>
        </p:txBody>
      </p:sp>
      <p:sp>
        <p:nvSpPr>
          <p:cNvPr id="5" name="Footer Placeholder 4"/>
          <p:cNvSpPr>
            <a:spLocks noGrp="1"/>
          </p:cNvSpPr>
          <p:nvPr>
            <p:ph type="ftr" sz="quarter" idx="11"/>
          </p:nvPr>
        </p:nvSpPr>
        <p:spPr/>
        <p:txBody>
          <a:bodyPr/>
          <a:lstStyle/>
          <a:p>
            <a:r>
              <a:rPr lang="en-US" smtClean="0"/>
              <a:t>12/11/2010</a:t>
            </a:r>
            <a:endParaRPr lang="en-US" dirty="0"/>
          </a:p>
        </p:txBody>
      </p:sp>
      <p:sp>
        <p:nvSpPr>
          <p:cNvPr id="6" name="Slide Number Placeholder 5"/>
          <p:cNvSpPr>
            <a:spLocks noGrp="1"/>
          </p:cNvSpPr>
          <p:nvPr>
            <p:ph type="sldNum" sz="quarter" idx="12"/>
          </p:nvPr>
        </p:nvSpPr>
        <p:spPr/>
        <p:txBody>
          <a:bodyPr/>
          <a:lstStyle/>
          <a:p>
            <a:fld id="{947CDDA8-81B4-4B79-BB65-8C30178DD480}" type="slidenum">
              <a:rPr lang="en-US" smtClean="0"/>
              <a:pPr/>
              <a:t>1</a:t>
            </a:fld>
            <a:endParaRPr lang="en-US" dirty="0"/>
          </a:p>
        </p:txBody>
      </p:sp>
    </p:spTree>
    <p:extLst>
      <p:ext uri="{BB962C8B-B14F-4D97-AF65-F5344CB8AC3E}">
        <p14:creationId xmlns:p14="http://schemas.microsoft.com/office/powerpoint/2010/main" val="3931497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itchFamily="18" charset="0"/>
              </a:defRPr>
            </a:lvl1pPr>
            <a:lvl2pPr marL="742950" indent="-285750">
              <a:spcBef>
                <a:spcPct val="30000"/>
              </a:spcBef>
              <a:defRPr sz="1200">
                <a:solidFill>
                  <a:schemeClr val="tx1"/>
                </a:solidFill>
                <a:latin typeface="Times New Roman" pitchFamily="18" charset="0"/>
              </a:defRPr>
            </a:lvl2pPr>
            <a:lvl3pPr marL="1143000" indent="-228600">
              <a:spcBef>
                <a:spcPct val="30000"/>
              </a:spcBef>
              <a:defRPr sz="1200">
                <a:solidFill>
                  <a:schemeClr val="tx1"/>
                </a:solidFill>
                <a:latin typeface="Times New Roman" pitchFamily="18" charset="0"/>
              </a:defRPr>
            </a:lvl3pPr>
            <a:lvl4pPr marL="1600200" indent="-228600">
              <a:spcBef>
                <a:spcPct val="30000"/>
              </a:spcBef>
              <a:defRPr sz="1200">
                <a:solidFill>
                  <a:schemeClr val="tx1"/>
                </a:solidFill>
                <a:latin typeface="Times New Roman" pitchFamily="18" charset="0"/>
              </a:defRPr>
            </a:lvl4pPr>
            <a:lvl5pPr marL="2057400" indent="-22860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481CAE73-D97C-417A-AD8B-B9D3C01F2688}" type="slidenum">
              <a:rPr lang="en-GB" altLang="en-US" smtClean="0">
                <a:solidFill>
                  <a:srgbClr val="000000"/>
                </a:solidFill>
              </a:rPr>
              <a:pPr eaLnBrk="1" hangingPunct="1">
                <a:spcBef>
                  <a:spcPct val="0"/>
                </a:spcBef>
              </a:pPr>
              <a:t>8</a:t>
            </a:fld>
            <a:endParaRPr lang="en-GB" altLang="en-US" smtClean="0">
              <a:solidFill>
                <a:srgbClr val="000000"/>
              </a:solidFill>
            </a:endParaRPr>
          </a:p>
        </p:txBody>
      </p:sp>
      <p:sp>
        <p:nvSpPr>
          <p:cNvPr id="81923" name="Slide Image Placeholder 1"/>
          <p:cNvSpPr>
            <a:spLocks noGrp="1" noRot="1" noChangeAspect="1" noTextEdit="1"/>
          </p:cNvSpPr>
          <p:nvPr>
            <p:ph type="sldImg"/>
          </p:nvPr>
        </p:nvSpPr>
        <p:spPr>
          <a:xfrm>
            <a:off x="1371600" y="1143000"/>
            <a:ext cx="4114800" cy="3086100"/>
          </a:xfrm>
          <a:ln/>
        </p:spPr>
      </p:sp>
      <p:sp>
        <p:nvSpPr>
          <p:cNvPr id="81924"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r>
              <a:rPr lang="en-GB" altLang="en-US" smtClean="0"/>
              <a:t>When it comes to the integrity risks posed by the personal conduct of staff members and directors, again these cover a wide possible range, from conflicts of interest and excessive gifts, benefits and hospitality through to breach of confidentiality, frauds such as benefits fraud and compensation fraud, corruption, insubordination, bullying and harassment, bribery and also the possibility of retaliation against a person who, in good faith, has blown the whistle on misconduct within the Bank.</a:t>
            </a:r>
          </a:p>
          <a:p>
            <a:endParaRPr lang="en-GB" altLang="en-US" smtClean="0"/>
          </a:p>
        </p:txBody>
      </p:sp>
      <p:sp>
        <p:nvSpPr>
          <p:cNvPr id="81925" name="Slide Number Placeholder 3"/>
          <p:cNvSpPr txBox="1">
            <a:spLocks noGrp="1"/>
          </p:cNvSpPr>
          <p:nvPr/>
        </p:nvSpPr>
        <p:spPr bwMode="auto">
          <a:xfrm>
            <a:off x="3884613" y="8685308"/>
            <a:ext cx="2971800" cy="457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Times New Roman" pitchFamily="18" charset="0"/>
              </a:defRPr>
            </a:lvl1pPr>
            <a:lvl2pPr marL="742950" indent="-285750">
              <a:spcBef>
                <a:spcPct val="30000"/>
              </a:spcBef>
              <a:defRPr sz="1200">
                <a:solidFill>
                  <a:schemeClr val="tx1"/>
                </a:solidFill>
                <a:latin typeface="Times New Roman" pitchFamily="18" charset="0"/>
              </a:defRPr>
            </a:lvl2pPr>
            <a:lvl3pPr marL="1143000" indent="-228600">
              <a:spcBef>
                <a:spcPct val="30000"/>
              </a:spcBef>
              <a:defRPr sz="1200">
                <a:solidFill>
                  <a:schemeClr val="tx1"/>
                </a:solidFill>
                <a:latin typeface="Times New Roman" pitchFamily="18" charset="0"/>
              </a:defRPr>
            </a:lvl3pPr>
            <a:lvl4pPr marL="1600200" indent="-228600">
              <a:spcBef>
                <a:spcPct val="30000"/>
              </a:spcBef>
              <a:defRPr sz="1200">
                <a:solidFill>
                  <a:schemeClr val="tx1"/>
                </a:solidFill>
                <a:latin typeface="Times New Roman" pitchFamily="18" charset="0"/>
              </a:defRPr>
            </a:lvl4pPr>
            <a:lvl5pPr marL="2057400" indent="-22860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AAF180A6-65DF-48CF-A559-0AB266562B61}" type="slidenum">
              <a:rPr lang="en-US" altLang="en-US">
                <a:solidFill>
                  <a:srgbClr val="000000"/>
                </a:solidFill>
              </a:rPr>
              <a:pPr algn="r" eaLnBrk="1" hangingPunct="1">
                <a:spcBef>
                  <a:spcPct val="0"/>
                </a:spcBef>
              </a:pPr>
              <a:t>8</a:t>
            </a:fld>
            <a:endParaRPr lang="en-US" alt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587F3A5-6401-4009-B0CE-827E395EC59D}" type="slidenum">
              <a:rPr lang="en-GB" altLang="en-US" sz="1200" smtClean="0"/>
              <a:pPr/>
              <a:t>21</a:t>
            </a:fld>
            <a:endParaRPr lang="en-GB" altLang="en-US" sz="1200" smtClean="0"/>
          </a:p>
        </p:txBody>
      </p:sp>
      <p:sp>
        <p:nvSpPr>
          <p:cNvPr id="44035" name="Rectangle 2"/>
          <p:cNvSpPr>
            <a:spLocks noGrp="1" noRot="1" noChangeAspect="1" noChangeArrowheads="1" noTextEdit="1"/>
          </p:cNvSpPr>
          <p:nvPr>
            <p:ph type="sldImg"/>
          </p:nvPr>
        </p:nvSpPr>
        <p:spPr>
          <a:xfrm>
            <a:off x="1141413" y="684213"/>
            <a:ext cx="4575175" cy="3430587"/>
          </a:xfrm>
          <a:ln/>
        </p:spPr>
      </p:sp>
      <p:sp>
        <p:nvSpPr>
          <p:cNvPr id="44036" name="Rectangle 3"/>
          <p:cNvSpPr>
            <a:spLocks noGrp="1" noChangeArrowheads="1"/>
          </p:cNvSpPr>
          <p:nvPr>
            <p:ph type="body" idx="1"/>
          </p:nvPr>
        </p:nvSpPr>
        <p:spPr>
          <a:xfrm>
            <a:off x="914400" y="4343439"/>
            <a:ext cx="5029200" cy="4115664"/>
          </a:xfrm>
          <a:noFill/>
        </p:spPr>
        <p:txBody>
          <a:bodyPr/>
          <a:lstStyle/>
          <a:p>
            <a:endParaRPr lang="en-GB"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86509C3-D8E1-4529-AD72-3CB4B7393310}" type="slidenum">
              <a:rPr lang="en-GB" altLang="en-US" sz="1200" smtClean="0"/>
              <a:pPr/>
              <a:t>22</a:t>
            </a:fld>
            <a:endParaRPr lang="en-GB" altLang="en-US" sz="1200" smtClean="0"/>
          </a:p>
        </p:txBody>
      </p:sp>
      <p:sp>
        <p:nvSpPr>
          <p:cNvPr id="120835" name="Rectangle 2"/>
          <p:cNvSpPr>
            <a:spLocks noGrp="1" noRot="1" noChangeAspect="1" noChangeArrowheads="1" noTextEdit="1"/>
          </p:cNvSpPr>
          <p:nvPr>
            <p:ph type="sldImg"/>
          </p:nvPr>
        </p:nvSpPr>
        <p:spPr>
          <a:xfrm>
            <a:off x="1152525" y="692150"/>
            <a:ext cx="4556125" cy="3417888"/>
          </a:xfrm>
          <a:ln/>
        </p:spPr>
      </p:sp>
      <p:sp>
        <p:nvSpPr>
          <p:cNvPr id="120836" name="Rectangle 3"/>
          <p:cNvSpPr>
            <a:spLocks noGrp="1" noChangeArrowheads="1"/>
          </p:cNvSpPr>
          <p:nvPr>
            <p:ph type="body" idx="1"/>
          </p:nvPr>
        </p:nvSpPr>
        <p:spPr>
          <a:xfrm>
            <a:off x="914400" y="3989995"/>
            <a:ext cx="5029200" cy="4698455"/>
          </a:xfrm>
          <a:noFill/>
        </p:spPr>
        <p:txBody>
          <a:bodyPr/>
          <a:lstStyle/>
          <a:p>
            <a:pPr defTabSz="904875"/>
            <a:r>
              <a:rPr lang="en-US" altLang="en-US" smtClean="0"/>
              <a:t>AML first developed for drug control.</a:t>
            </a:r>
          </a:p>
          <a:p>
            <a:pPr defTabSz="904875"/>
            <a:r>
              <a:rPr lang="en-US" altLang="en-US" smtClean="0"/>
              <a:t>Dealers get cash, need to use money in different forms/places</a:t>
            </a:r>
          </a:p>
          <a:p>
            <a:pPr defTabSz="904875"/>
            <a:r>
              <a:rPr lang="en-US" altLang="en-US" smtClean="0"/>
              <a:t>Go through banks.  Might be able to catch them there.</a:t>
            </a:r>
          </a:p>
          <a:p>
            <a:pPr defTabSz="904875"/>
            <a:r>
              <a:rPr lang="en-US" altLang="en-US" smtClean="0"/>
              <a:t>Note that one focuses on the money as it enters, the other as it exits.</a:t>
            </a:r>
          </a:p>
          <a:p>
            <a:pPr defTabSz="904875"/>
            <a:endParaRPr lang="en-US" altLang="en-US" smtClean="0"/>
          </a:p>
          <a:p>
            <a:pPr defTabSz="904875"/>
            <a:r>
              <a:rPr lang="en-US" altLang="en-US" smtClean="0"/>
              <a:t>Then terrorists face opposite problem.  Much money generated legally in ojne place, has to be used elsewhere.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p:spPr>
        <p:txBody>
          <a:bodyPr/>
          <a:lstStyle/>
          <a:p>
            <a:endParaRPr lang="en-GB" altLang="en-US" smtClean="0"/>
          </a:p>
        </p:txBody>
      </p:sp>
      <p:sp>
        <p:nvSpPr>
          <p:cNvPr id="82948" name="Slide Number Placeholder 3"/>
          <p:cNvSpPr>
            <a:spLocks noGrp="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7226E8B-EBCD-45B0-A408-C08AFA4FB801}" type="slidenum">
              <a:rPr lang="en-GB" altLang="en-US" sz="1200" smtClean="0"/>
              <a:pPr/>
              <a:t>28</a:t>
            </a:fld>
            <a:endParaRPr lang="en-GB" alt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3 February 2016</a:t>
            </a:r>
            <a:endParaRPr lang="en-US" dirty="0"/>
          </a:p>
        </p:txBody>
      </p:sp>
      <p:sp>
        <p:nvSpPr>
          <p:cNvPr id="5" name="Footer Placeholder 4"/>
          <p:cNvSpPr>
            <a:spLocks noGrp="1"/>
          </p:cNvSpPr>
          <p:nvPr>
            <p:ph type="ftr" sz="quarter" idx="11"/>
          </p:nvPr>
        </p:nvSpPr>
        <p:spPr/>
        <p:txBody>
          <a:bodyPr/>
          <a:lstStyle/>
          <a:p>
            <a:r>
              <a:rPr lang="en-US" smtClean="0"/>
              <a:t>Highview Consultants</a:t>
            </a:r>
            <a:endParaRPr lang="en-US" dirty="0"/>
          </a:p>
        </p:txBody>
      </p:sp>
      <p:sp>
        <p:nvSpPr>
          <p:cNvPr id="6" name="Slide Number Placeholder 5"/>
          <p:cNvSpPr>
            <a:spLocks noGrp="1"/>
          </p:cNvSpPr>
          <p:nvPr>
            <p:ph type="sldNum" sz="quarter" idx="12"/>
          </p:nvPr>
        </p:nvSpPr>
        <p:spPr/>
        <p:txBody>
          <a:bodyPr/>
          <a:lstStyle/>
          <a:p>
            <a:fld id="{58C9B256-4F49-4BBF-BE10-EEED1D690DC6}"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3 February 2016</a:t>
            </a:r>
            <a:endParaRPr lang="en-US" dirty="0"/>
          </a:p>
        </p:txBody>
      </p:sp>
      <p:sp>
        <p:nvSpPr>
          <p:cNvPr id="5" name="Footer Placeholder 4"/>
          <p:cNvSpPr>
            <a:spLocks noGrp="1"/>
          </p:cNvSpPr>
          <p:nvPr>
            <p:ph type="ftr" sz="quarter" idx="11"/>
          </p:nvPr>
        </p:nvSpPr>
        <p:spPr/>
        <p:txBody>
          <a:bodyPr/>
          <a:lstStyle/>
          <a:p>
            <a:r>
              <a:rPr lang="en-US" smtClean="0"/>
              <a:t>Highview Consultants</a:t>
            </a:r>
            <a:endParaRPr lang="en-US" dirty="0"/>
          </a:p>
        </p:txBody>
      </p:sp>
      <p:sp>
        <p:nvSpPr>
          <p:cNvPr id="6" name="Slide Number Placeholder 5"/>
          <p:cNvSpPr>
            <a:spLocks noGrp="1"/>
          </p:cNvSpPr>
          <p:nvPr>
            <p:ph type="sldNum" sz="quarter" idx="12"/>
          </p:nvPr>
        </p:nvSpPr>
        <p:spPr/>
        <p:txBody>
          <a:bodyPr/>
          <a:lstStyle/>
          <a:p>
            <a:fld id="{58C9B256-4F49-4BBF-BE10-EEED1D690DC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3 February 2016</a:t>
            </a:r>
            <a:endParaRPr lang="en-US" dirty="0"/>
          </a:p>
        </p:txBody>
      </p:sp>
      <p:sp>
        <p:nvSpPr>
          <p:cNvPr id="5" name="Footer Placeholder 4"/>
          <p:cNvSpPr>
            <a:spLocks noGrp="1"/>
          </p:cNvSpPr>
          <p:nvPr>
            <p:ph type="ftr" sz="quarter" idx="11"/>
          </p:nvPr>
        </p:nvSpPr>
        <p:spPr/>
        <p:txBody>
          <a:bodyPr/>
          <a:lstStyle/>
          <a:p>
            <a:r>
              <a:rPr lang="en-US" smtClean="0"/>
              <a:t>Highview Consultants</a:t>
            </a:r>
            <a:endParaRPr lang="en-US" dirty="0"/>
          </a:p>
        </p:txBody>
      </p:sp>
      <p:sp>
        <p:nvSpPr>
          <p:cNvPr id="6" name="Slide Number Placeholder 5"/>
          <p:cNvSpPr>
            <a:spLocks noGrp="1"/>
          </p:cNvSpPr>
          <p:nvPr>
            <p:ph type="sldNum" sz="quarter" idx="12"/>
          </p:nvPr>
        </p:nvSpPr>
        <p:spPr/>
        <p:txBody>
          <a:bodyPr/>
          <a:lstStyle/>
          <a:p>
            <a:fld id="{58C9B256-4F49-4BBF-BE10-EEED1D690DC6}"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685800" y="6248400"/>
            <a:ext cx="1905000" cy="457200"/>
          </a:xfrm>
        </p:spPr>
        <p:txBody>
          <a:bodyPr/>
          <a:lstStyle>
            <a:lvl1pPr>
              <a:defRPr/>
            </a:lvl1pPr>
          </a:lstStyle>
          <a:p>
            <a:r>
              <a:rPr lang="en-US" smtClean="0"/>
              <a:t>3 February 2016</a:t>
            </a:r>
            <a:endParaRPr lang="en-US" dirty="0"/>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r>
              <a:rPr lang="en-US" smtClean="0"/>
              <a:t>Highview Consultants</a:t>
            </a:r>
            <a:endParaRPr lang="en-US" dirty="0"/>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FC2DC4C7-8D54-4F5A-8293-4A53BADE4296}" type="slidenum">
              <a:rPr lang="en-US"/>
              <a:pPr/>
              <a:t>‹#›</a:t>
            </a:fld>
            <a:endParaRPr lang="en-US" dirty="0"/>
          </a:p>
        </p:txBody>
      </p:sp>
    </p:spTree>
    <p:extLst>
      <p:ext uri="{BB962C8B-B14F-4D97-AF65-F5344CB8AC3E}">
        <p14:creationId xmlns:p14="http://schemas.microsoft.com/office/powerpoint/2010/main" val="25221333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lipArt Placeholder 3"/>
          <p:cNvSpPr>
            <a:spLocks noGrp="1"/>
          </p:cNvSpPr>
          <p:nvPr>
            <p:ph type="clipArt" sz="half" idx="2"/>
          </p:nvPr>
        </p:nvSpPr>
        <p:spPr>
          <a:xfrm>
            <a:off x="4648200" y="1981200"/>
            <a:ext cx="3810000" cy="4114800"/>
          </a:xfrm>
        </p:spPr>
        <p:txBody>
          <a:bodyPr/>
          <a:lstStyle/>
          <a:p>
            <a:endParaRPr lang="en-GB" dirty="0"/>
          </a:p>
        </p:txBody>
      </p:sp>
      <p:sp>
        <p:nvSpPr>
          <p:cNvPr id="5" name="Date Placeholder 4"/>
          <p:cNvSpPr>
            <a:spLocks noGrp="1"/>
          </p:cNvSpPr>
          <p:nvPr>
            <p:ph type="dt" sz="half" idx="10"/>
          </p:nvPr>
        </p:nvSpPr>
        <p:spPr>
          <a:xfrm>
            <a:off x="685800" y="6248400"/>
            <a:ext cx="1905000" cy="457200"/>
          </a:xfrm>
        </p:spPr>
        <p:txBody>
          <a:bodyPr/>
          <a:lstStyle>
            <a:lvl1pPr>
              <a:defRPr/>
            </a:lvl1pPr>
          </a:lstStyle>
          <a:p>
            <a:r>
              <a:rPr lang="en-US" smtClean="0"/>
              <a:t>3 February 2016</a:t>
            </a:r>
            <a:endParaRPr lang="en-US" dirty="0"/>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r>
              <a:rPr lang="en-US" smtClean="0"/>
              <a:t>Highview Consultants</a:t>
            </a:r>
            <a:endParaRPr lang="en-US" dirty="0"/>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F66F19CE-7F0B-4773-AC17-CE15793D7594}" type="slidenum">
              <a:rPr lang="en-US"/>
              <a:pPr/>
              <a:t>‹#›</a:t>
            </a:fld>
            <a:endParaRPr lang="en-US" dirty="0"/>
          </a:p>
        </p:txBody>
      </p:sp>
    </p:spTree>
    <p:extLst>
      <p:ext uri="{BB962C8B-B14F-4D97-AF65-F5344CB8AC3E}">
        <p14:creationId xmlns:p14="http://schemas.microsoft.com/office/powerpoint/2010/main" val="38471418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6962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762000" y="1905000"/>
            <a:ext cx="7696200" cy="4038600"/>
          </a:xfrm>
        </p:spPr>
        <p:txBody>
          <a:bodyPr/>
          <a:lstStyle/>
          <a:p>
            <a:pPr lvl="0"/>
            <a:endParaRPr lang="en-GB" noProof="0" dirty="0"/>
          </a:p>
        </p:txBody>
      </p:sp>
      <p:sp>
        <p:nvSpPr>
          <p:cNvPr id="4" name="Date Placeholder 3"/>
          <p:cNvSpPr>
            <a:spLocks noGrp="1"/>
          </p:cNvSpPr>
          <p:nvPr>
            <p:ph type="dt" sz="half" idx="10"/>
          </p:nvPr>
        </p:nvSpPr>
        <p:spPr>
          <a:xfrm>
            <a:off x="762000" y="6391275"/>
            <a:ext cx="2057400" cy="457200"/>
          </a:xfrm>
        </p:spPr>
        <p:txBody>
          <a:bodyPr/>
          <a:lstStyle>
            <a:lvl1pPr>
              <a:defRPr/>
            </a:lvl1pPr>
          </a:lstStyle>
          <a:p>
            <a:pPr>
              <a:defRPr/>
            </a:pPr>
            <a:r>
              <a:rPr lang="en-US" smtClean="0"/>
              <a:t>Spring &amp; Summer 2015</a:t>
            </a:r>
            <a:endParaRPr lang="en-GB" dirty="0"/>
          </a:p>
        </p:txBody>
      </p:sp>
      <p:sp>
        <p:nvSpPr>
          <p:cNvPr id="5" name="Footer Placeholder 4"/>
          <p:cNvSpPr>
            <a:spLocks noGrp="1"/>
          </p:cNvSpPr>
          <p:nvPr>
            <p:ph type="ftr" sz="quarter" idx="11"/>
          </p:nvPr>
        </p:nvSpPr>
        <p:spPr>
          <a:xfrm>
            <a:off x="3352800" y="6403975"/>
            <a:ext cx="2895600" cy="457200"/>
          </a:xfrm>
        </p:spPr>
        <p:txBody>
          <a:bodyPr/>
          <a:lstStyle>
            <a:lvl1pPr>
              <a:defRPr/>
            </a:lvl1pPr>
          </a:lstStyle>
          <a:p>
            <a:pPr>
              <a:defRPr/>
            </a:pPr>
            <a:r>
              <a:rPr lang="en-GB"/>
              <a:t>Highview Consultants</a:t>
            </a:r>
          </a:p>
        </p:txBody>
      </p:sp>
      <p:sp>
        <p:nvSpPr>
          <p:cNvPr id="6" name="Slide Number Placeholder 5"/>
          <p:cNvSpPr>
            <a:spLocks noGrp="1"/>
          </p:cNvSpPr>
          <p:nvPr>
            <p:ph type="sldNum" sz="quarter" idx="12"/>
          </p:nvPr>
        </p:nvSpPr>
        <p:spPr>
          <a:xfrm>
            <a:off x="6858000" y="6400800"/>
            <a:ext cx="1600200" cy="457200"/>
          </a:xfrm>
        </p:spPr>
        <p:txBody>
          <a:bodyPr/>
          <a:lstStyle>
            <a:lvl1pPr>
              <a:defRPr/>
            </a:lvl1pPr>
          </a:lstStyle>
          <a:p>
            <a:pPr>
              <a:defRPr/>
            </a:pPr>
            <a:fld id="{23966860-40DC-4B8F-B80E-C7B8CDC4B3F5}" type="slidenum">
              <a:rPr lang="en-GB"/>
              <a:pPr>
                <a:defRPr/>
              </a:pPr>
              <a:t>‹#›</a:t>
            </a:fld>
            <a:endParaRPr lang="en-GB" dirty="0"/>
          </a:p>
        </p:txBody>
      </p:sp>
    </p:spTree>
    <p:extLst>
      <p:ext uri="{BB962C8B-B14F-4D97-AF65-F5344CB8AC3E}">
        <p14:creationId xmlns:p14="http://schemas.microsoft.com/office/powerpoint/2010/main" val="1266571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3 February 2016</a:t>
            </a:r>
            <a:endParaRPr lang="en-US" dirty="0"/>
          </a:p>
        </p:txBody>
      </p:sp>
      <p:sp>
        <p:nvSpPr>
          <p:cNvPr id="5" name="Footer Placeholder 4"/>
          <p:cNvSpPr>
            <a:spLocks noGrp="1"/>
          </p:cNvSpPr>
          <p:nvPr>
            <p:ph type="ftr" sz="quarter" idx="11"/>
          </p:nvPr>
        </p:nvSpPr>
        <p:spPr/>
        <p:txBody>
          <a:bodyPr/>
          <a:lstStyle/>
          <a:p>
            <a:r>
              <a:rPr lang="en-US" smtClean="0"/>
              <a:t>Highview Consultants</a:t>
            </a:r>
            <a:endParaRPr lang="en-US" dirty="0"/>
          </a:p>
        </p:txBody>
      </p:sp>
      <p:sp>
        <p:nvSpPr>
          <p:cNvPr id="6" name="Slide Number Placeholder 5"/>
          <p:cNvSpPr>
            <a:spLocks noGrp="1"/>
          </p:cNvSpPr>
          <p:nvPr>
            <p:ph type="sldNum" sz="quarter" idx="12"/>
          </p:nvPr>
        </p:nvSpPr>
        <p:spPr/>
        <p:txBody>
          <a:bodyPr/>
          <a:lstStyle/>
          <a:p>
            <a:fld id="{58C9B256-4F49-4BBF-BE10-EEED1D690DC6}"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3 February 2016</a:t>
            </a:r>
            <a:endParaRPr lang="en-US" dirty="0"/>
          </a:p>
        </p:txBody>
      </p:sp>
      <p:sp>
        <p:nvSpPr>
          <p:cNvPr id="5" name="Footer Placeholder 4"/>
          <p:cNvSpPr>
            <a:spLocks noGrp="1"/>
          </p:cNvSpPr>
          <p:nvPr>
            <p:ph type="ftr" sz="quarter" idx="11"/>
          </p:nvPr>
        </p:nvSpPr>
        <p:spPr/>
        <p:txBody>
          <a:bodyPr/>
          <a:lstStyle/>
          <a:p>
            <a:r>
              <a:rPr lang="en-US" smtClean="0"/>
              <a:t>Highview Consultants</a:t>
            </a:r>
            <a:endParaRPr lang="en-US" dirty="0"/>
          </a:p>
        </p:txBody>
      </p:sp>
      <p:sp>
        <p:nvSpPr>
          <p:cNvPr id="6" name="Slide Number Placeholder 5"/>
          <p:cNvSpPr>
            <a:spLocks noGrp="1"/>
          </p:cNvSpPr>
          <p:nvPr>
            <p:ph type="sldNum" sz="quarter" idx="12"/>
          </p:nvPr>
        </p:nvSpPr>
        <p:spPr/>
        <p:txBody>
          <a:bodyPr/>
          <a:lstStyle/>
          <a:p>
            <a:fld id="{58C9B256-4F49-4BBF-BE10-EEED1D690DC6}"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3 February 2016</a:t>
            </a:r>
            <a:endParaRPr lang="en-US" dirty="0"/>
          </a:p>
        </p:txBody>
      </p:sp>
      <p:sp>
        <p:nvSpPr>
          <p:cNvPr id="6" name="Footer Placeholder 5"/>
          <p:cNvSpPr>
            <a:spLocks noGrp="1"/>
          </p:cNvSpPr>
          <p:nvPr>
            <p:ph type="ftr" sz="quarter" idx="11"/>
          </p:nvPr>
        </p:nvSpPr>
        <p:spPr/>
        <p:txBody>
          <a:bodyPr/>
          <a:lstStyle/>
          <a:p>
            <a:r>
              <a:rPr lang="en-US" smtClean="0"/>
              <a:t>Highview Consultants</a:t>
            </a:r>
            <a:endParaRPr lang="en-US" dirty="0"/>
          </a:p>
        </p:txBody>
      </p:sp>
      <p:sp>
        <p:nvSpPr>
          <p:cNvPr id="7" name="Slide Number Placeholder 6"/>
          <p:cNvSpPr>
            <a:spLocks noGrp="1"/>
          </p:cNvSpPr>
          <p:nvPr>
            <p:ph type="sldNum" sz="quarter" idx="12"/>
          </p:nvPr>
        </p:nvSpPr>
        <p:spPr/>
        <p:txBody>
          <a:bodyPr/>
          <a:lstStyle/>
          <a:p>
            <a:fld id="{58C9B256-4F49-4BBF-BE10-EEED1D690DC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3 February 2016</a:t>
            </a:r>
            <a:endParaRPr lang="en-US" dirty="0"/>
          </a:p>
        </p:txBody>
      </p:sp>
      <p:sp>
        <p:nvSpPr>
          <p:cNvPr id="8" name="Footer Placeholder 7"/>
          <p:cNvSpPr>
            <a:spLocks noGrp="1"/>
          </p:cNvSpPr>
          <p:nvPr>
            <p:ph type="ftr" sz="quarter" idx="11"/>
          </p:nvPr>
        </p:nvSpPr>
        <p:spPr/>
        <p:txBody>
          <a:bodyPr/>
          <a:lstStyle/>
          <a:p>
            <a:r>
              <a:rPr lang="en-US" smtClean="0"/>
              <a:t>Highview Consultants</a:t>
            </a:r>
            <a:endParaRPr lang="en-US" dirty="0"/>
          </a:p>
        </p:txBody>
      </p:sp>
      <p:sp>
        <p:nvSpPr>
          <p:cNvPr id="9" name="Slide Number Placeholder 8"/>
          <p:cNvSpPr>
            <a:spLocks noGrp="1"/>
          </p:cNvSpPr>
          <p:nvPr>
            <p:ph type="sldNum" sz="quarter" idx="12"/>
          </p:nvPr>
        </p:nvSpPr>
        <p:spPr/>
        <p:txBody>
          <a:bodyPr/>
          <a:lstStyle/>
          <a:p>
            <a:fld id="{58C9B256-4F49-4BBF-BE10-EEED1D690DC6}"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3 February 2016</a:t>
            </a:r>
            <a:endParaRPr lang="en-US" dirty="0"/>
          </a:p>
        </p:txBody>
      </p:sp>
      <p:sp>
        <p:nvSpPr>
          <p:cNvPr id="4" name="Footer Placeholder 3"/>
          <p:cNvSpPr>
            <a:spLocks noGrp="1"/>
          </p:cNvSpPr>
          <p:nvPr>
            <p:ph type="ftr" sz="quarter" idx="11"/>
          </p:nvPr>
        </p:nvSpPr>
        <p:spPr/>
        <p:txBody>
          <a:bodyPr/>
          <a:lstStyle/>
          <a:p>
            <a:r>
              <a:rPr lang="en-US" smtClean="0"/>
              <a:t>Highview Consultants</a:t>
            </a:r>
            <a:endParaRPr lang="en-US" dirty="0"/>
          </a:p>
        </p:txBody>
      </p:sp>
      <p:sp>
        <p:nvSpPr>
          <p:cNvPr id="5" name="Slide Number Placeholder 4"/>
          <p:cNvSpPr>
            <a:spLocks noGrp="1"/>
          </p:cNvSpPr>
          <p:nvPr>
            <p:ph type="sldNum" sz="quarter" idx="12"/>
          </p:nvPr>
        </p:nvSpPr>
        <p:spPr/>
        <p:txBody>
          <a:bodyPr/>
          <a:lstStyle/>
          <a:p>
            <a:fld id="{58C9B256-4F49-4BBF-BE10-EEED1D690DC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3 February 2016</a:t>
            </a:r>
            <a:endParaRPr lang="en-US" dirty="0"/>
          </a:p>
        </p:txBody>
      </p:sp>
      <p:sp>
        <p:nvSpPr>
          <p:cNvPr id="3" name="Footer Placeholder 2"/>
          <p:cNvSpPr>
            <a:spLocks noGrp="1"/>
          </p:cNvSpPr>
          <p:nvPr>
            <p:ph type="ftr" sz="quarter" idx="11"/>
          </p:nvPr>
        </p:nvSpPr>
        <p:spPr/>
        <p:txBody>
          <a:bodyPr/>
          <a:lstStyle/>
          <a:p>
            <a:r>
              <a:rPr lang="en-US" smtClean="0"/>
              <a:t>Highview Consultants</a:t>
            </a:r>
            <a:endParaRPr lang="en-US" dirty="0"/>
          </a:p>
        </p:txBody>
      </p:sp>
      <p:sp>
        <p:nvSpPr>
          <p:cNvPr id="4" name="Slide Number Placeholder 3"/>
          <p:cNvSpPr>
            <a:spLocks noGrp="1"/>
          </p:cNvSpPr>
          <p:nvPr>
            <p:ph type="sldNum" sz="quarter" idx="12"/>
          </p:nvPr>
        </p:nvSpPr>
        <p:spPr/>
        <p:txBody>
          <a:bodyPr/>
          <a:lstStyle/>
          <a:p>
            <a:fld id="{58C9B256-4F49-4BBF-BE10-EEED1D690DC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3 February 2016</a:t>
            </a:r>
            <a:endParaRPr lang="en-US" dirty="0"/>
          </a:p>
        </p:txBody>
      </p:sp>
      <p:sp>
        <p:nvSpPr>
          <p:cNvPr id="6" name="Footer Placeholder 5"/>
          <p:cNvSpPr>
            <a:spLocks noGrp="1"/>
          </p:cNvSpPr>
          <p:nvPr>
            <p:ph type="ftr" sz="quarter" idx="11"/>
          </p:nvPr>
        </p:nvSpPr>
        <p:spPr/>
        <p:txBody>
          <a:bodyPr/>
          <a:lstStyle/>
          <a:p>
            <a:r>
              <a:rPr lang="en-US" smtClean="0"/>
              <a:t>Highview Consultants</a:t>
            </a:r>
            <a:endParaRPr lang="en-US" dirty="0"/>
          </a:p>
        </p:txBody>
      </p:sp>
      <p:sp>
        <p:nvSpPr>
          <p:cNvPr id="7" name="Slide Number Placeholder 6"/>
          <p:cNvSpPr>
            <a:spLocks noGrp="1"/>
          </p:cNvSpPr>
          <p:nvPr>
            <p:ph type="sldNum" sz="quarter" idx="12"/>
          </p:nvPr>
        </p:nvSpPr>
        <p:spPr/>
        <p:txBody>
          <a:bodyPr/>
          <a:lstStyle/>
          <a:p>
            <a:fld id="{58C9B256-4F49-4BBF-BE10-EEED1D690DC6}"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3 February 2016</a:t>
            </a:r>
            <a:endParaRPr lang="en-US" dirty="0"/>
          </a:p>
        </p:txBody>
      </p:sp>
      <p:sp>
        <p:nvSpPr>
          <p:cNvPr id="6" name="Footer Placeholder 5"/>
          <p:cNvSpPr>
            <a:spLocks noGrp="1"/>
          </p:cNvSpPr>
          <p:nvPr>
            <p:ph type="ftr" sz="quarter" idx="11"/>
          </p:nvPr>
        </p:nvSpPr>
        <p:spPr/>
        <p:txBody>
          <a:bodyPr/>
          <a:lstStyle/>
          <a:p>
            <a:r>
              <a:rPr lang="en-US" smtClean="0"/>
              <a:t>Highview Consultants</a:t>
            </a:r>
            <a:endParaRPr lang="en-US" dirty="0"/>
          </a:p>
        </p:txBody>
      </p:sp>
      <p:sp>
        <p:nvSpPr>
          <p:cNvPr id="7" name="Slide Number Placeholder 6"/>
          <p:cNvSpPr>
            <a:spLocks noGrp="1"/>
          </p:cNvSpPr>
          <p:nvPr>
            <p:ph type="sldNum" sz="quarter" idx="12"/>
          </p:nvPr>
        </p:nvSpPr>
        <p:spPr/>
        <p:txBody>
          <a:bodyPr/>
          <a:lstStyle/>
          <a:p>
            <a:fld id="{58C9B256-4F49-4BBF-BE10-EEED1D690DC6}"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3 February 2016</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Highview Consultants</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C9B256-4F49-4BBF-BE10-EEED1D690DC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3" r:id="rId14"/>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11.wmf"/></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4800600"/>
            <a:ext cx="7772400" cy="1470025"/>
          </a:xfrm>
        </p:spPr>
        <p:txBody>
          <a:bodyPr>
            <a:normAutofit/>
          </a:bodyPr>
          <a:lstStyle/>
          <a:p>
            <a:pPr algn="r"/>
            <a:r>
              <a:rPr lang="en-GB" sz="2400" dirty="0" smtClean="0">
                <a:solidFill>
                  <a:srgbClr val="B40022"/>
                </a:solidFill>
              </a:rPr>
              <a:t>Steve Giles</a:t>
            </a:r>
            <a:br>
              <a:rPr lang="en-GB" sz="2400" dirty="0" smtClean="0">
                <a:solidFill>
                  <a:srgbClr val="B40022"/>
                </a:solidFill>
              </a:rPr>
            </a:br>
            <a:r>
              <a:rPr lang="en-GB" sz="2400" dirty="0" smtClean="0">
                <a:solidFill>
                  <a:srgbClr val="B40022"/>
                </a:solidFill>
              </a:rPr>
              <a:t>(MA Oxon. ACA) </a:t>
            </a:r>
            <a:endParaRPr lang="en-US" sz="2400" dirty="0">
              <a:solidFill>
                <a:srgbClr val="B40022"/>
              </a:solidFill>
            </a:endParaRPr>
          </a:p>
        </p:txBody>
      </p:sp>
      <p:sp>
        <p:nvSpPr>
          <p:cNvPr id="4" name="Rectangle 5"/>
          <p:cNvSpPr>
            <a:spLocks noChangeArrowheads="1"/>
          </p:cNvSpPr>
          <p:nvPr/>
        </p:nvSpPr>
        <p:spPr bwMode="auto">
          <a:xfrm>
            <a:off x="0" y="0"/>
            <a:ext cx="9144000" cy="981075"/>
          </a:xfrm>
          <a:prstGeom prst="rect">
            <a:avLst/>
          </a:prstGeom>
          <a:solidFill>
            <a:srgbClr val="B40022"/>
          </a:solidFill>
          <a:ln w="9525">
            <a:noFill/>
            <a:miter lim="800000"/>
            <a:headEnd/>
            <a:tailEnd/>
          </a:ln>
        </p:spPr>
        <p:txBody>
          <a:bodyPr wrap="none" anchor="ctr"/>
          <a:lstStyle/>
          <a:p>
            <a:pPr algn="r"/>
            <a:r>
              <a:rPr lang="en-US" sz="2000" b="1" dirty="0">
                <a:solidFill>
                  <a:schemeClr val="bg1"/>
                </a:solidFill>
              </a:rPr>
              <a:t>             							</a:t>
            </a:r>
            <a:endParaRPr lang="en-GB" sz="2000" b="1" dirty="0">
              <a:solidFill>
                <a:schemeClr val="bg1"/>
              </a:solidFill>
            </a:endParaRPr>
          </a:p>
        </p:txBody>
      </p:sp>
      <p:sp>
        <p:nvSpPr>
          <p:cNvPr id="8" name="Title 1"/>
          <p:cNvSpPr txBox="1">
            <a:spLocks/>
          </p:cNvSpPr>
          <p:nvPr/>
        </p:nvSpPr>
        <p:spPr>
          <a:xfrm>
            <a:off x="838200" y="1447800"/>
            <a:ext cx="7772400" cy="2308225"/>
          </a:xfrm>
          <a:prstGeom prst="rect">
            <a:avLst/>
          </a:prstGeom>
        </p:spPr>
        <p:txBody>
          <a:bodyPr vert="horz" lIns="91440" tIns="45720" rIns="91440" bIns="45720" rtlCol="0" anchor="ctr">
            <a:normAutofit fontScale="4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GB" sz="9000" dirty="0" smtClean="0">
                <a:solidFill>
                  <a:srgbClr val="B40022"/>
                </a:solidFill>
                <a:latin typeface="+mj-lt"/>
                <a:ea typeface="+mj-ea"/>
                <a:cs typeface="+mj-cs"/>
              </a:rPr>
              <a:t>NIFA MEMBERS’ CONFERENCE</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GB" sz="8000" dirty="0" smtClean="0">
              <a:solidFill>
                <a:srgbClr val="B40022"/>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GB" sz="10100" b="1" i="0" u="none" strike="noStrike" kern="1200" cap="none" spc="0" normalizeH="0" noProof="0" dirty="0" smtClean="0">
              <a:ln>
                <a:noFill/>
              </a:ln>
              <a:solidFill>
                <a:srgbClr val="B40022"/>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10100" b="1" i="0" u="none" strike="noStrike" kern="1200" cap="none" spc="0" normalizeH="0" noProof="0" dirty="0" smtClean="0">
                <a:ln>
                  <a:noFill/>
                </a:ln>
                <a:solidFill>
                  <a:srgbClr val="B40022"/>
                </a:solidFill>
                <a:effectLst/>
                <a:uLnTx/>
                <a:uFillTx/>
                <a:latin typeface="+mj-lt"/>
                <a:ea typeface="+mj-ea"/>
                <a:cs typeface="+mj-cs"/>
              </a:rPr>
              <a:t>FIGHTING FINANCIAL CRIME</a:t>
            </a:r>
          </a:p>
          <a:p>
            <a:pPr marL="0" marR="0" lvl="0" indent="0" algn="ctr" defTabSz="914400" rtl="0" eaLnBrk="1" fontAlgn="auto" latinLnBrk="0" hangingPunct="1">
              <a:lnSpc>
                <a:spcPct val="100000"/>
              </a:lnSpc>
              <a:spcBef>
                <a:spcPct val="0"/>
              </a:spcBef>
              <a:spcAft>
                <a:spcPts val="0"/>
              </a:spcAft>
              <a:buClrTx/>
              <a:buSzTx/>
              <a:buFontTx/>
              <a:buNone/>
              <a:tabLst/>
              <a:defRPr/>
            </a:pPr>
            <a:r>
              <a:rPr lang="en-GB" sz="4400" baseline="0" dirty="0" smtClean="0">
                <a:solidFill>
                  <a:srgbClr val="B40022"/>
                </a:solidFill>
                <a:latin typeface="+mj-lt"/>
                <a:ea typeface="+mj-ea"/>
                <a:cs typeface="+mj-cs"/>
              </a:rPr>
              <a:t> </a:t>
            </a:r>
            <a:endParaRPr kumimoji="0" lang="en-US" sz="4400" b="0" i="0" u="none" strike="noStrike" kern="1200" cap="none" spc="0" normalizeH="0" baseline="0" noProof="0" dirty="0" smtClean="0">
              <a:ln>
                <a:noFill/>
              </a:ln>
              <a:solidFill>
                <a:srgbClr val="B40022"/>
              </a:solidFill>
              <a:effectLst/>
              <a:uLnTx/>
              <a:uFillTx/>
              <a:latin typeface="+mj-lt"/>
              <a:ea typeface="+mj-ea"/>
              <a:cs typeface="+mj-cs"/>
            </a:endParaRPr>
          </a:p>
        </p:txBody>
      </p:sp>
      <p:sp>
        <p:nvSpPr>
          <p:cNvPr id="5" name="Date Placeholder 4"/>
          <p:cNvSpPr>
            <a:spLocks noGrp="1"/>
          </p:cNvSpPr>
          <p:nvPr>
            <p:ph type="dt" sz="half" idx="10"/>
          </p:nvPr>
        </p:nvSpPr>
        <p:spPr/>
        <p:txBody>
          <a:bodyPr/>
          <a:lstStyle/>
          <a:p>
            <a:r>
              <a:rPr lang="en-US" smtClean="0"/>
              <a:t>3 February 2016</a:t>
            </a:r>
            <a:endParaRPr lang="en-US" dirty="0"/>
          </a:p>
        </p:txBody>
      </p:sp>
      <p:sp>
        <p:nvSpPr>
          <p:cNvPr id="9" name="Footer Placeholder 8"/>
          <p:cNvSpPr>
            <a:spLocks noGrp="1"/>
          </p:cNvSpPr>
          <p:nvPr>
            <p:ph type="ftr" sz="quarter" idx="11"/>
          </p:nvPr>
        </p:nvSpPr>
        <p:spPr/>
        <p:txBody>
          <a:bodyPr/>
          <a:lstStyle/>
          <a:p>
            <a:r>
              <a:rPr lang="en-US" smtClean="0"/>
              <a:t>Highview Consultants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GB" altLang="en-US" sz="3600" dirty="0" smtClean="0"/>
              <a:t>Risks to SMEs &amp; OMBs</a:t>
            </a:r>
          </a:p>
        </p:txBody>
      </p:sp>
      <p:sp>
        <p:nvSpPr>
          <p:cNvPr id="22533" name="Rectangle 3"/>
          <p:cNvSpPr>
            <a:spLocks noGrp="1" noChangeArrowheads="1"/>
          </p:cNvSpPr>
          <p:nvPr>
            <p:ph type="body" sz="half" idx="1"/>
          </p:nvPr>
        </p:nvSpPr>
        <p:spPr>
          <a:xfrm>
            <a:off x="685800" y="1844824"/>
            <a:ext cx="3810000" cy="4463901"/>
          </a:xfrm>
        </p:spPr>
        <p:txBody>
          <a:bodyPr>
            <a:normAutofit fontScale="92500" lnSpcReduction="10000"/>
          </a:bodyPr>
          <a:lstStyle/>
          <a:p>
            <a:pPr>
              <a:defRPr/>
            </a:pPr>
            <a:r>
              <a:rPr lang="en-GB" sz="1700" b="1" dirty="0" smtClean="0"/>
              <a:t>Vulnerable to crime </a:t>
            </a:r>
            <a:r>
              <a:rPr lang="en-GB" sz="1700" b="1" dirty="0"/>
              <a:t>(</a:t>
            </a:r>
            <a:r>
              <a:rPr lang="en-GB" sz="1700" b="1" dirty="0" smtClean="0"/>
              <a:t>poor controls) AND vulnerable to prosecution </a:t>
            </a:r>
            <a:r>
              <a:rPr lang="en-GB" sz="1700" b="1" dirty="0"/>
              <a:t>(</a:t>
            </a:r>
            <a:r>
              <a:rPr lang="en-GB" sz="1700" b="1" dirty="0" smtClean="0"/>
              <a:t>poor compliance) </a:t>
            </a:r>
          </a:p>
          <a:p>
            <a:pPr>
              <a:defRPr/>
            </a:pPr>
            <a:r>
              <a:rPr lang="en-GB" sz="1700" b="1" dirty="0" smtClean="0"/>
              <a:t>Legislative and regulatory change</a:t>
            </a:r>
          </a:p>
          <a:p>
            <a:pPr>
              <a:buFont typeface="Wingdings" panose="05000000000000000000" pitchFamily="2" charset="2"/>
              <a:buChar char="ü"/>
              <a:defRPr/>
            </a:pPr>
            <a:r>
              <a:rPr lang="en-GB" sz="1700" dirty="0"/>
              <a:t>l</a:t>
            </a:r>
            <a:r>
              <a:rPr lang="en-GB" sz="1700" dirty="0" smtClean="0"/>
              <a:t>ack of awareness</a:t>
            </a:r>
          </a:p>
          <a:p>
            <a:pPr>
              <a:buFont typeface="Wingdings" panose="05000000000000000000" pitchFamily="2" charset="2"/>
              <a:buChar char="ü"/>
              <a:defRPr/>
            </a:pPr>
            <a:r>
              <a:rPr lang="en-GB" sz="1700" dirty="0"/>
              <a:t>f</a:t>
            </a:r>
            <a:r>
              <a:rPr lang="en-GB" sz="1700" dirty="0" smtClean="0"/>
              <a:t>ailure to comply (e.g. cost, time, lack of understanding of risk)</a:t>
            </a:r>
          </a:p>
          <a:p>
            <a:pPr>
              <a:defRPr/>
            </a:pPr>
            <a:r>
              <a:rPr lang="en-GB" sz="1700" b="1" dirty="0" smtClean="0"/>
              <a:t>Loss of biggest customers  </a:t>
            </a:r>
            <a:endParaRPr lang="en-GB" sz="1700" b="1" dirty="0"/>
          </a:p>
          <a:p>
            <a:pPr>
              <a:buFont typeface="Wingdings" panose="05000000000000000000" pitchFamily="2" charset="2"/>
              <a:buChar char="ü"/>
              <a:defRPr/>
            </a:pPr>
            <a:r>
              <a:rPr lang="en-GB" sz="1700" dirty="0" smtClean="0"/>
              <a:t>due </a:t>
            </a:r>
            <a:r>
              <a:rPr lang="en-GB" sz="1700" dirty="0"/>
              <a:t>diligence </a:t>
            </a:r>
            <a:r>
              <a:rPr lang="en-GB" sz="1700" dirty="0" smtClean="0"/>
              <a:t>by big companies – compliance questionnaires   </a:t>
            </a:r>
          </a:p>
          <a:p>
            <a:pPr>
              <a:defRPr/>
            </a:pPr>
            <a:r>
              <a:rPr lang="en-GB" sz="1700" b="1" dirty="0" smtClean="0"/>
              <a:t>Threats from globalisation</a:t>
            </a:r>
          </a:p>
          <a:p>
            <a:pPr>
              <a:buFont typeface="Wingdings" panose="05000000000000000000" pitchFamily="2" charset="2"/>
              <a:buChar char="ü"/>
              <a:defRPr/>
            </a:pPr>
            <a:r>
              <a:rPr lang="en-GB" sz="1700" dirty="0" smtClean="0"/>
              <a:t>companies/individuals looking to do business in high-risk jurisdictions </a:t>
            </a:r>
          </a:p>
          <a:p>
            <a:pPr>
              <a:buFont typeface="Wingdings" panose="05000000000000000000" pitchFamily="2" charset="2"/>
              <a:buChar char="ü"/>
              <a:defRPr/>
            </a:pPr>
            <a:r>
              <a:rPr lang="en-GB" sz="1700" dirty="0"/>
              <a:t>c</a:t>
            </a:r>
            <a:r>
              <a:rPr lang="en-GB" sz="1700" dirty="0" smtClean="0"/>
              <a:t>ompanies/individuals from high risk jurisdictions looking to do business in the UK    </a:t>
            </a:r>
          </a:p>
          <a:p>
            <a:pPr>
              <a:buFont typeface="Wingdings" panose="05000000000000000000" pitchFamily="2" charset="2"/>
              <a:buChar char="ü"/>
              <a:defRPr/>
            </a:pPr>
            <a:r>
              <a:rPr lang="en-GB" sz="1700" dirty="0"/>
              <a:t>c</a:t>
            </a:r>
            <a:r>
              <a:rPr lang="en-GB" sz="1700" dirty="0" smtClean="0"/>
              <a:t>yber-crime</a:t>
            </a:r>
            <a:endParaRPr lang="en-GB" sz="1800" dirty="0" smtClean="0"/>
          </a:p>
          <a:p>
            <a:pPr marL="0" indent="0">
              <a:buNone/>
              <a:defRPr/>
            </a:pPr>
            <a:endParaRPr lang="en-GB" sz="1800" dirty="0" smtClean="0"/>
          </a:p>
          <a:p>
            <a:pPr marL="0" indent="0">
              <a:buNone/>
              <a:defRPr/>
            </a:pPr>
            <a:endParaRPr lang="en-GB" sz="1800" dirty="0" smtClean="0"/>
          </a:p>
          <a:p>
            <a:pPr marL="0" indent="0">
              <a:buFont typeface="Wingdings" pitchFamily="2" charset="2"/>
              <a:buNone/>
              <a:defRPr/>
            </a:pPr>
            <a:endParaRPr lang="en-GB" sz="1600" dirty="0" smtClean="0"/>
          </a:p>
          <a:p>
            <a:pPr marL="0" indent="0">
              <a:buFontTx/>
              <a:buNone/>
              <a:defRPr/>
            </a:pPr>
            <a:endParaRPr lang="en-GB" sz="1600" dirty="0" smtClean="0"/>
          </a:p>
          <a:p>
            <a:pPr marL="0" indent="0">
              <a:buFontTx/>
              <a:buNone/>
              <a:defRPr/>
            </a:pPr>
            <a:endParaRPr lang="en-GB" dirty="0" smtClean="0"/>
          </a:p>
        </p:txBody>
      </p:sp>
      <p:pic>
        <p:nvPicPr>
          <p:cNvPr id="43012" name="Picture 4" descr="MCBS00871A0000[1]"/>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364163" y="2636838"/>
            <a:ext cx="2520950" cy="2592387"/>
          </a:xfrm>
        </p:spPr>
      </p:pic>
      <p:sp>
        <p:nvSpPr>
          <p:cNvPr id="2" name="Date Placeholder 1"/>
          <p:cNvSpPr>
            <a:spLocks noGrp="1"/>
          </p:cNvSpPr>
          <p:nvPr>
            <p:ph type="dt" sz="half" idx="10"/>
          </p:nvPr>
        </p:nvSpPr>
        <p:spPr/>
        <p:txBody>
          <a:bodyPr/>
          <a:lstStyle/>
          <a:p>
            <a:r>
              <a:rPr lang="en-US" smtClean="0"/>
              <a:t>3 February 2016</a:t>
            </a:r>
            <a:endParaRPr lang="en-US" dirty="0"/>
          </a:p>
        </p:txBody>
      </p:sp>
      <p:sp>
        <p:nvSpPr>
          <p:cNvPr id="3" name="Footer Placeholder 2"/>
          <p:cNvSpPr>
            <a:spLocks noGrp="1"/>
          </p:cNvSpPr>
          <p:nvPr>
            <p:ph type="ftr" sz="quarter" idx="11"/>
          </p:nvPr>
        </p:nvSpPr>
        <p:spPr/>
        <p:txBody>
          <a:bodyPr/>
          <a:lstStyle/>
          <a:p>
            <a:r>
              <a:rPr lang="en-US" smtClean="0"/>
              <a:t>Highview Consultants</a:t>
            </a:r>
            <a:endParaRPr lang="en-US" dirty="0"/>
          </a:p>
        </p:txBody>
      </p:sp>
    </p:spTree>
    <p:extLst>
      <p:ext uri="{BB962C8B-B14F-4D97-AF65-F5344CB8AC3E}">
        <p14:creationId xmlns:p14="http://schemas.microsoft.com/office/powerpoint/2010/main" val="3031535640"/>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186" name="Rectangle 2"/>
          <p:cNvSpPr>
            <a:spLocks noGrp="1" noChangeArrowheads="1"/>
          </p:cNvSpPr>
          <p:nvPr>
            <p:ph type="title"/>
          </p:nvPr>
        </p:nvSpPr>
        <p:spPr/>
        <p:txBody>
          <a:bodyPr>
            <a:noAutofit/>
          </a:bodyPr>
          <a:lstStyle/>
          <a:p>
            <a:r>
              <a:rPr lang="en-GB" sz="3600" dirty="0" smtClean="0"/>
              <a:t>Financial Crime Awareness Quiz</a:t>
            </a:r>
            <a:endParaRPr lang="en-GB" sz="3600" dirty="0"/>
          </a:p>
        </p:txBody>
      </p:sp>
      <p:sp>
        <p:nvSpPr>
          <p:cNvPr id="477187" name="Rectangle 3"/>
          <p:cNvSpPr>
            <a:spLocks noGrp="1" noChangeArrowheads="1"/>
          </p:cNvSpPr>
          <p:nvPr>
            <p:ph type="body" sz="half" idx="1"/>
          </p:nvPr>
        </p:nvSpPr>
        <p:spPr>
          <a:xfrm>
            <a:off x="990600" y="1981200"/>
            <a:ext cx="3100388" cy="3733800"/>
          </a:xfrm>
        </p:spPr>
        <p:txBody>
          <a:bodyPr>
            <a:normAutofit/>
          </a:bodyPr>
          <a:lstStyle/>
          <a:p>
            <a:pPr>
              <a:lnSpc>
                <a:spcPct val="90000"/>
              </a:lnSpc>
            </a:pPr>
            <a:r>
              <a:rPr lang="en-GB" sz="1800" dirty="0" smtClean="0"/>
              <a:t>Divide into groups please</a:t>
            </a:r>
          </a:p>
          <a:p>
            <a:pPr>
              <a:lnSpc>
                <a:spcPct val="90000"/>
              </a:lnSpc>
            </a:pPr>
            <a:endParaRPr lang="en-GB" sz="1800" dirty="0" smtClean="0"/>
          </a:p>
          <a:p>
            <a:pPr>
              <a:lnSpc>
                <a:spcPct val="90000"/>
              </a:lnSpc>
            </a:pPr>
            <a:r>
              <a:rPr lang="en-GB" sz="1800" dirty="0" smtClean="0"/>
              <a:t>15 minutes on the Quiz</a:t>
            </a:r>
            <a:endParaRPr lang="en-GB" sz="1800" dirty="0"/>
          </a:p>
          <a:p>
            <a:pPr marL="0" indent="0">
              <a:lnSpc>
                <a:spcPct val="90000"/>
              </a:lnSpc>
              <a:buNone/>
            </a:pPr>
            <a:endParaRPr lang="en-GB" sz="1800" dirty="0" smtClean="0"/>
          </a:p>
          <a:p>
            <a:pPr>
              <a:lnSpc>
                <a:spcPct val="90000"/>
              </a:lnSpc>
            </a:pPr>
            <a:r>
              <a:rPr lang="en-GB" sz="1800" dirty="0" smtClean="0"/>
              <a:t>Answers and prize-giving</a:t>
            </a:r>
          </a:p>
          <a:p>
            <a:pPr marL="0" indent="0">
              <a:lnSpc>
                <a:spcPct val="90000"/>
              </a:lnSpc>
              <a:buNone/>
            </a:pPr>
            <a:r>
              <a:rPr lang="en-GB" sz="1800" dirty="0" smtClean="0"/>
              <a:t>  </a:t>
            </a:r>
          </a:p>
          <a:p>
            <a:pPr marL="0" indent="0">
              <a:lnSpc>
                <a:spcPct val="90000"/>
              </a:lnSpc>
              <a:buNone/>
            </a:pPr>
            <a:endParaRPr lang="en-GB" sz="1800" dirty="0" smtClean="0"/>
          </a:p>
          <a:p>
            <a:pPr>
              <a:lnSpc>
                <a:spcPct val="90000"/>
              </a:lnSpc>
            </a:pPr>
            <a:endParaRPr lang="en-GB" sz="1600" dirty="0"/>
          </a:p>
        </p:txBody>
      </p:sp>
      <p:pic>
        <p:nvPicPr>
          <p:cNvPr id="477188" name="Picture 4" descr="zapk0h1c[1]"/>
          <p:cNvPicPr>
            <a:picLocks noGrp="1" noChangeAspect="1" noChangeArrowheads="1"/>
          </p:cNvPicPr>
          <p:nvPr>
            <p:ph sz="half" idx="2"/>
          </p:nvPr>
        </p:nvPicPr>
        <p:blipFill>
          <a:blip r:embed="rId2" cstate="print"/>
          <a:srcRect/>
          <a:stretch>
            <a:fillRect/>
          </a:stretch>
        </p:blipFill>
        <p:spPr>
          <a:xfrm>
            <a:off x="4800600" y="2132013"/>
            <a:ext cx="2971800" cy="3430587"/>
          </a:xfrm>
        </p:spPr>
      </p:pic>
      <p:sp>
        <p:nvSpPr>
          <p:cNvPr id="5" name="Date Placeholder 4"/>
          <p:cNvSpPr>
            <a:spLocks noGrp="1"/>
          </p:cNvSpPr>
          <p:nvPr>
            <p:ph type="dt" sz="half" idx="10"/>
          </p:nvPr>
        </p:nvSpPr>
        <p:spPr/>
        <p:txBody>
          <a:bodyPr/>
          <a:lstStyle/>
          <a:p>
            <a:r>
              <a:rPr lang="en-US" smtClean="0"/>
              <a:t>3 February 2016</a:t>
            </a:r>
            <a:endParaRPr lang="en-US" dirty="0"/>
          </a:p>
        </p:txBody>
      </p:sp>
      <p:sp>
        <p:nvSpPr>
          <p:cNvPr id="6" name="Footer Placeholder 5"/>
          <p:cNvSpPr>
            <a:spLocks noGrp="1"/>
          </p:cNvSpPr>
          <p:nvPr>
            <p:ph type="ftr" sz="quarter" idx="11"/>
          </p:nvPr>
        </p:nvSpPr>
        <p:spPr/>
        <p:txBody>
          <a:bodyPr/>
          <a:lstStyle/>
          <a:p>
            <a:r>
              <a:rPr lang="en-US" smtClean="0"/>
              <a:t>Highview Consultants</a:t>
            </a:r>
            <a:endParaRPr lang="en-US" dirty="0"/>
          </a:p>
        </p:txBody>
      </p:sp>
    </p:spTree>
    <p:extLst>
      <p:ext uri="{BB962C8B-B14F-4D97-AF65-F5344CB8AC3E}">
        <p14:creationId xmlns:p14="http://schemas.microsoft.com/office/powerpoint/2010/main" val="873721430"/>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lstStyle/>
          <a:p>
            <a:r>
              <a:rPr lang="en-GB" altLang="en-US" sz="3600" dirty="0" smtClean="0"/>
              <a:t>Aspects of Bribery &amp; Corruption</a:t>
            </a:r>
          </a:p>
        </p:txBody>
      </p:sp>
      <p:sp>
        <p:nvSpPr>
          <p:cNvPr id="10245" name="Rectangle 3"/>
          <p:cNvSpPr>
            <a:spLocks noGrp="1" noChangeArrowheads="1"/>
          </p:cNvSpPr>
          <p:nvPr>
            <p:ph type="body" sz="half" idx="1"/>
          </p:nvPr>
        </p:nvSpPr>
        <p:spPr/>
        <p:txBody>
          <a:bodyPr/>
          <a:lstStyle/>
          <a:p>
            <a:r>
              <a:rPr lang="en-GB" altLang="en-US" sz="1800" dirty="0" smtClean="0"/>
              <a:t>Update on the Bribery Act 2010</a:t>
            </a:r>
          </a:p>
          <a:p>
            <a:r>
              <a:rPr lang="en-GB" altLang="en-US" sz="1800" dirty="0" smtClean="0"/>
              <a:t>Cases reviewed</a:t>
            </a:r>
          </a:p>
          <a:p>
            <a:r>
              <a:rPr lang="en-GB" altLang="en-US" sz="1800" dirty="0" smtClean="0"/>
              <a:t>Analysis of Government survey of SMEs</a:t>
            </a:r>
          </a:p>
          <a:p>
            <a:r>
              <a:rPr lang="en-GB" altLang="en-US" sz="1800" dirty="0" smtClean="0"/>
              <a:t>Adequate procedures  </a:t>
            </a:r>
          </a:p>
          <a:p>
            <a:pPr marL="0" indent="0">
              <a:buNone/>
            </a:pPr>
            <a:endParaRPr lang="en-GB" altLang="en-US" sz="2400" dirty="0" smtClean="0"/>
          </a:p>
          <a:p>
            <a:pPr>
              <a:buFontTx/>
              <a:buNone/>
            </a:pPr>
            <a:endParaRPr lang="en-GB" altLang="en-US" sz="2800" dirty="0" smtClean="0"/>
          </a:p>
          <a:p>
            <a:pPr>
              <a:buFontTx/>
              <a:buNone/>
            </a:pPr>
            <a:endParaRPr lang="en-GB" altLang="en-US" sz="2800" dirty="0" smtClean="0"/>
          </a:p>
        </p:txBody>
      </p:sp>
      <p:sp>
        <p:nvSpPr>
          <p:cNvPr id="2" name="Date Placeholder 1"/>
          <p:cNvSpPr>
            <a:spLocks noGrp="1"/>
          </p:cNvSpPr>
          <p:nvPr>
            <p:ph type="dt" sz="half" idx="10"/>
          </p:nvPr>
        </p:nvSpPr>
        <p:spPr/>
        <p:txBody>
          <a:bodyPr/>
          <a:lstStyle/>
          <a:p>
            <a:r>
              <a:rPr lang="en-US" smtClean="0"/>
              <a:t>3 February 2016</a:t>
            </a:r>
            <a:endParaRPr lang="en-US" dirty="0"/>
          </a:p>
        </p:txBody>
      </p:sp>
      <p:sp>
        <p:nvSpPr>
          <p:cNvPr id="3" name="Footer Placeholder 2"/>
          <p:cNvSpPr>
            <a:spLocks noGrp="1"/>
          </p:cNvSpPr>
          <p:nvPr>
            <p:ph type="ftr" sz="quarter" idx="11"/>
          </p:nvPr>
        </p:nvSpPr>
        <p:spPr/>
        <p:txBody>
          <a:bodyPr/>
          <a:lstStyle/>
          <a:p>
            <a:r>
              <a:rPr lang="en-US" smtClean="0"/>
              <a:t>Highview Consultants</a:t>
            </a:r>
            <a:endParaRPr lang="en-US" dirty="0"/>
          </a:p>
        </p:txBody>
      </p:sp>
      <p:pic>
        <p:nvPicPr>
          <p:cNvPr id="8" name="Content Placeholder 2"/>
          <p:cNvPicPr>
            <a:picLocks noGrp="1" noChangeAspect="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029200" y="2647950"/>
            <a:ext cx="3048000" cy="2781300"/>
          </a:xfrm>
        </p:spPr>
      </p:pic>
    </p:spTree>
    <p:extLst>
      <p:ext uri="{BB962C8B-B14F-4D97-AF65-F5344CB8AC3E}">
        <p14:creationId xmlns:p14="http://schemas.microsoft.com/office/powerpoint/2010/main" val="7408853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lstStyle/>
          <a:p>
            <a:r>
              <a:rPr lang="en-US" altLang="en-US" sz="3600" dirty="0" smtClean="0"/>
              <a:t>The UK Bribery Act 2010 - Background </a:t>
            </a:r>
          </a:p>
        </p:txBody>
      </p:sp>
      <p:sp>
        <p:nvSpPr>
          <p:cNvPr id="22531" name="Rectangle 3"/>
          <p:cNvSpPr>
            <a:spLocks noGrp="1" noChangeArrowheads="1"/>
          </p:cNvSpPr>
          <p:nvPr>
            <p:ph type="body" idx="1"/>
          </p:nvPr>
        </p:nvSpPr>
        <p:spPr>
          <a:xfrm>
            <a:off x="684213" y="1981200"/>
            <a:ext cx="7773987" cy="4256088"/>
          </a:xfrm>
        </p:spPr>
        <p:txBody>
          <a:bodyPr/>
          <a:lstStyle/>
          <a:p>
            <a:pPr>
              <a:defRPr/>
            </a:pPr>
            <a:r>
              <a:rPr lang="en-US" sz="1800" dirty="0" smtClean="0"/>
              <a:t>International laws, convention (e.g. FCPA, UNCAC) and pressure (e.g. Transparency International) – UK anti-bribery laws were increasingly seen as outdated and ineffective </a:t>
            </a:r>
          </a:p>
          <a:p>
            <a:pPr>
              <a:defRPr/>
            </a:pPr>
            <a:r>
              <a:rPr lang="en-US" sz="1800" dirty="0" smtClean="0"/>
              <a:t>2006 – UK ratified UN Convention Against Corruption</a:t>
            </a:r>
          </a:p>
          <a:p>
            <a:pPr>
              <a:defRPr/>
            </a:pPr>
            <a:r>
              <a:rPr lang="en-US" sz="1800" dirty="0" smtClean="0"/>
              <a:t>The Overseas Anti-Corruption Unit (OACU) of the City of London Police established</a:t>
            </a:r>
          </a:p>
          <a:p>
            <a:pPr>
              <a:defRPr/>
            </a:pPr>
            <a:r>
              <a:rPr lang="en-US" sz="1800" dirty="0" smtClean="0"/>
              <a:t>2008 onwards successful convictions and regulatory fines </a:t>
            </a:r>
            <a:r>
              <a:rPr lang="en-US" sz="1800" dirty="0" err="1" smtClean="0"/>
              <a:t>eg</a:t>
            </a:r>
            <a:r>
              <a:rPr lang="en-US" sz="1800" dirty="0" smtClean="0"/>
              <a:t> BAE Systems; Mabey &amp; Johnson; Weir Group; and Willis Ltd </a:t>
            </a:r>
          </a:p>
          <a:p>
            <a:pPr>
              <a:buFont typeface="Arial" pitchFamily="34" charset="0"/>
              <a:buChar char="•"/>
              <a:defRPr/>
            </a:pPr>
            <a:r>
              <a:rPr lang="en-US" sz="1800" dirty="0" smtClean="0"/>
              <a:t>The Bribery Act 2010 – effective from 1 July 2011 </a:t>
            </a:r>
          </a:p>
          <a:p>
            <a:pPr marL="0" indent="0">
              <a:buFontTx/>
              <a:buNone/>
              <a:defRPr/>
            </a:pPr>
            <a:endParaRPr lang="en-US" dirty="0" smtClean="0"/>
          </a:p>
          <a:p>
            <a:pPr>
              <a:defRPr/>
            </a:pPr>
            <a:endParaRPr lang="en-US" sz="2400" dirty="0" smtClean="0"/>
          </a:p>
          <a:p>
            <a:pPr>
              <a:defRPr/>
            </a:pPr>
            <a:endParaRPr lang="en-US" sz="2400" dirty="0" smtClean="0"/>
          </a:p>
        </p:txBody>
      </p:sp>
      <p:sp>
        <p:nvSpPr>
          <p:cNvPr id="19460" name="Date Placeholder 1"/>
          <p:cNvSpPr>
            <a:spLocks noGrp="1"/>
          </p:cNvSpPr>
          <p:nvPr>
            <p:ph type="dt" sz="quarter" idx="10"/>
          </p:nvPr>
        </p:nvSpPr>
        <p:spPr>
          <a:noFill/>
        </p:spPr>
        <p:txBody>
          <a:bodyP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FontTx/>
              <a:buNone/>
            </a:pPr>
            <a:r>
              <a:rPr kumimoji="0" lang="en-US" altLang="en-US" sz="1400" smtClean="0"/>
              <a:t>3 February 2016</a:t>
            </a:r>
          </a:p>
        </p:txBody>
      </p:sp>
      <p:sp>
        <p:nvSpPr>
          <p:cNvPr id="19461" name="Footer Placeholder 2"/>
          <p:cNvSpPr>
            <a:spLocks noGrp="1"/>
          </p:cNvSpPr>
          <p:nvPr>
            <p:ph type="ftr" sz="quarter" idx="11"/>
          </p:nvPr>
        </p:nvSpPr>
        <p:spPr>
          <a:noFill/>
        </p:spPr>
        <p:txBody>
          <a:bodyP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FontTx/>
              <a:buNone/>
            </a:pPr>
            <a:r>
              <a:rPr kumimoji="0" lang="en-US" altLang="en-US" sz="1400" smtClean="0"/>
              <a:t>Highview Consultants</a:t>
            </a:r>
          </a:p>
        </p:txBody>
      </p:sp>
    </p:spTree>
    <p:extLst>
      <p:ext uri="{BB962C8B-B14F-4D97-AF65-F5344CB8AC3E}">
        <p14:creationId xmlns:p14="http://schemas.microsoft.com/office/powerpoint/2010/main" val="5053603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p:cNvSpPr>
            <a:spLocks noGrp="1" noChangeArrowheads="1"/>
          </p:cNvSpPr>
          <p:nvPr>
            <p:ph type="title"/>
          </p:nvPr>
        </p:nvSpPr>
        <p:spPr>
          <a:xfrm>
            <a:off x="457200" y="274638"/>
            <a:ext cx="8229600" cy="1325562"/>
          </a:xfrm>
        </p:spPr>
        <p:txBody>
          <a:bodyPr/>
          <a:lstStyle/>
          <a:p>
            <a:r>
              <a:rPr lang="en-US" altLang="en-US" sz="3600" dirty="0" smtClean="0"/>
              <a:t>The Bribery Act 2010 - Update</a:t>
            </a:r>
          </a:p>
        </p:txBody>
      </p:sp>
      <p:sp>
        <p:nvSpPr>
          <p:cNvPr id="22531" name="Rectangle 3"/>
          <p:cNvSpPr>
            <a:spLocks noGrp="1" noChangeArrowheads="1"/>
          </p:cNvSpPr>
          <p:nvPr>
            <p:ph type="body" idx="1"/>
          </p:nvPr>
        </p:nvSpPr>
        <p:spPr/>
        <p:txBody>
          <a:bodyPr>
            <a:normAutofit fontScale="92500" lnSpcReduction="10000"/>
          </a:bodyPr>
          <a:lstStyle/>
          <a:p>
            <a:pPr>
              <a:defRPr/>
            </a:pPr>
            <a:r>
              <a:rPr lang="en-US" sz="1900" b="1" dirty="0" smtClean="0"/>
              <a:t>Convictions of individuals</a:t>
            </a:r>
            <a:r>
              <a:rPr lang="en-US" sz="1900" dirty="0" smtClean="0"/>
              <a:t>: </a:t>
            </a:r>
          </a:p>
          <a:p>
            <a:pPr>
              <a:buFont typeface="Wingdings" panose="05000000000000000000" pitchFamily="2" charset="2"/>
              <a:buChar char="ü"/>
              <a:defRPr/>
            </a:pPr>
            <a:r>
              <a:rPr lang="en-US" sz="1900" dirty="0" smtClean="0"/>
              <a:t>Mr. Patel (six years, reduced to four on appeal)</a:t>
            </a:r>
          </a:p>
          <a:p>
            <a:pPr>
              <a:buFont typeface="Wingdings" panose="05000000000000000000" pitchFamily="2" charset="2"/>
              <a:buChar char="ü"/>
              <a:defRPr/>
            </a:pPr>
            <a:r>
              <a:rPr lang="en-US" sz="1900" dirty="0" smtClean="0"/>
              <a:t>Mr. </a:t>
            </a:r>
            <a:r>
              <a:rPr lang="en-US" sz="1900" dirty="0" err="1" smtClean="0"/>
              <a:t>Mushtaq</a:t>
            </a:r>
            <a:r>
              <a:rPr lang="en-US" sz="1900" dirty="0" smtClean="0"/>
              <a:t> (two months suspended)</a:t>
            </a:r>
          </a:p>
          <a:p>
            <a:pPr>
              <a:buFont typeface="Wingdings" panose="05000000000000000000" pitchFamily="2" charset="2"/>
              <a:buChar char="ü"/>
              <a:defRPr/>
            </a:pPr>
            <a:r>
              <a:rPr lang="en-US" sz="1900" dirty="0" smtClean="0"/>
              <a:t>Mr. Li (12 months + ordered to pay £4,880 costs)</a:t>
            </a:r>
          </a:p>
          <a:p>
            <a:pPr>
              <a:defRPr/>
            </a:pPr>
            <a:r>
              <a:rPr lang="en-US" sz="1900" b="1" dirty="0" smtClean="0"/>
              <a:t>SFO successful prosecution of the “Bio-fuels Case” (2014)</a:t>
            </a:r>
          </a:p>
          <a:p>
            <a:pPr>
              <a:buFont typeface="Wingdings" panose="05000000000000000000" pitchFamily="2" charset="2"/>
              <a:buChar char="ü"/>
              <a:defRPr/>
            </a:pPr>
            <a:r>
              <a:rPr lang="en-US" sz="1900" dirty="0" smtClean="0"/>
              <a:t>Sustainable Agro Energy duped UK investors in £23m green biofuel fraud</a:t>
            </a:r>
          </a:p>
          <a:p>
            <a:pPr>
              <a:buFont typeface="Wingdings" panose="05000000000000000000" pitchFamily="2" charset="2"/>
              <a:buChar char="ü"/>
              <a:defRPr/>
            </a:pPr>
            <a:r>
              <a:rPr lang="en-US" sz="1900" dirty="0"/>
              <a:t>t</a:t>
            </a:r>
            <a:r>
              <a:rPr lang="en-US" sz="1900" dirty="0" smtClean="0"/>
              <a:t>wo defendants (Mr. West &amp; Mr. Stone) convicted of bribery offences also </a:t>
            </a:r>
          </a:p>
          <a:p>
            <a:pPr>
              <a:buFont typeface="Arial" panose="020B0604020202020204" pitchFamily="34" charset="0"/>
              <a:buChar char="•"/>
              <a:defRPr/>
            </a:pPr>
            <a:r>
              <a:rPr lang="en-US" sz="1900" b="1" dirty="0" smtClean="0"/>
              <a:t>Brand-Rex Ltd case in Scotland (2015)</a:t>
            </a:r>
          </a:p>
          <a:p>
            <a:pPr>
              <a:buFont typeface="Wingdings" panose="05000000000000000000" pitchFamily="2" charset="2"/>
              <a:buChar char="ü"/>
              <a:defRPr/>
            </a:pPr>
            <a:r>
              <a:rPr lang="en-US" sz="1900" dirty="0"/>
              <a:t>t</a:t>
            </a:r>
            <a:r>
              <a:rPr lang="en-US" sz="1900" dirty="0" smtClean="0"/>
              <a:t>he cabling company pleaded guilty to the corporate offence of failing to prevent bribery by a third party associate</a:t>
            </a:r>
          </a:p>
          <a:p>
            <a:pPr>
              <a:buFont typeface="Wingdings" panose="05000000000000000000" pitchFamily="2" charset="2"/>
              <a:buChar char="ü"/>
              <a:defRPr/>
            </a:pPr>
            <a:r>
              <a:rPr lang="en-US" sz="1900" dirty="0" smtClean="0"/>
              <a:t>concerned the misuse of an incentive scheme for UK distributers and installers, which in return for meeting or exceeding sales targets resulted in certain rewards such as foreign vacation trips.  </a:t>
            </a:r>
          </a:p>
          <a:p>
            <a:pPr>
              <a:buFont typeface="Wingdings" panose="05000000000000000000" pitchFamily="2" charset="2"/>
              <a:buChar char="ü"/>
              <a:defRPr/>
            </a:pPr>
            <a:r>
              <a:rPr lang="en-US" sz="1900" dirty="0"/>
              <a:t>c</a:t>
            </a:r>
            <a:r>
              <a:rPr lang="en-US" sz="1900" dirty="0" smtClean="0"/>
              <a:t>ompany self-reported and was deemed suitable for civil recovery rather than criminal prosecution.  Paid £212k</a:t>
            </a:r>
          </a:p>
          <a:p>
            <a:pPr marL="0" indent="0">
              <a:buNone/>
              <a:defRPr/>
            </a:pPr>
            <a:endParaRPr lang="en-US" sz="1900" dirty="0" smtClean="0"/>
          </a:p>
          <a:p>
            <a:pPr>
              <a:buFont typeface="Wingdings" panose="05000000000000000000" pitchFamily="2" charset="2"/>
              <a:buChar char="ü"/>
              <a:defRPr/>
            </a:pPr>
            <a:endParaRPr lang="en-US" sz="2000" dirty="0" smtClean="0"/>
          </a:p>
          <a:p>
            <a:pPr marL="0" indent="0">
              <a:buFontTx/>
              <a:buNone/>
              <a:defRPr/>
            </a:pPr>
            <a:endParaRPr lang="en-US" dirty="0" smtClean="0"/>
          </a:p>
          <a:p>
            <a:pPr>
              <a:defRPr/>
            </a:pPr>
            <a:endParaRPr lang="en-US" sz="2400" dirty="0" smtClean="0"/>
          </a:p>
          <a:p>
            <a:pPr>
              <a:defRPr/>
            </a:pPr>
            <a:endParaRPr lang="en-US" sz="2400" dirty="0" smtClean="0"/>
          </a:p>
        </p:txBody>
      </p:sp>
      <p:sp>
        <p:nvSpPr>
          <p:cNvPr id="2" name="Date Placeholder 1"/>
          <p:cNvSpPr>
            <a:spLocks noGrp="1"/>
          </p:cNvSpPr>
          <p:nvPr>
            <p:ph type="dt" sz="half" idx="10"/>
          </p:nvPr>
        </p:nvSpPr>
        <p:spPr/>
        <p:txBody>
          <a:bodyPr/>
          <a:lstStyle/>
          <a:p>
            <a:r>
              <a:rPr lang="en-US" smtClean="0"/>
              <a:t>3 February 2016</a:t>
            </a:r>
            <a:endParaRPr lang="en-US"/>
          </a:p>
        </p:txBody>
      </p:sp>
      <p:sp>
        <p:nvSpPr>
          <p:cNvPr id="3" name="Footer Placeholder 2"/>
          <p:cNvSpPr>
            <a:spLocks noGrp="1"/>
          </p:cNvSpPr>
          <p:nvPr>
            <p:ph type="ftr" sz="quarter" idx="11"/>
          </p:nvPr>
        </p:nvSpPr>
        <p:spPr/>
        <p:txBody>
          <a:bodyPr/>
          <a:lstStyle/>
          <a:p>
            <a:r>
              <a:rPr lang="en-US" smtClean="0"/>
              <a:t>Highview Consultants</a:t>
            </a:r>
            <a:endParaRPr lang="en-US"/>
          </a:p>
        </p:txBody>
      </p:sp>
    </p:spTree>
    <p:extLst>
      <p:ext uri="{BB962C8B-B14F-4D97-AF65-F5344CB8AC3E}">
        <p14:creationId xmlns:p14="http://schemas.microsoft.com/office/powerpoint/2010/main" val="25976740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p:cNvSpPr>
            <a:spLocks noGrp="1" noChangeArrowheads="1"/>
          </p:cNvSpPr>
          <p:nvPr>
            <p:ph type="title"/>
          </p:nvPr>
        </p:nvSpPr>
        <p:spPr>
          <a:xfrm>
            <a:off x="457200" y="274638"/>
            <a:ext cx="8229600" cy="1325562"/>
          </a:xfrm>
        </p:spPr>
        <p:txBody>
          <a:bodyPr/>
          <a:lstStyle/>
          <a:p>
            <a:r>
              <a:rPr lang="en-US" altLang="en-US" sz="3600" dirty="0" smtClean="0"/>
              <a:t>The Bribery Act 2010 - Update</a:t>
            </a:r>
          </a:p>
        </p:txBody>
      </p:sp>
      <p:sp>
        <p:nvSpPr>
          <p:cNvPr id="22531" name="Rectangle 3"/>
          <p:cNvSpPr>
            <a:spLocks noGrp="1" noChangeArrowheads="1"/>
          </p:cNvSpPr>
          <p:nvPr>
            <p:ph type="body" idx="1"/>
          </p:nvPr>
        </p:nvSpPr>
        <p:spPr>
          <a:xfrm>
            <a:off x="457200" y="1295400"/>
            <a:ext cx="8229600" cy="5105400"/>
          </a:xfrm>
        </p:spPr>
        <p:txBody>
          <a:bodyPr>
            <a:normAutofit fontScale="47500" lnSpcReduction="20000"/>
          </a:bodyPr>
          <a:lstStyle/>
          <a:p>
            <a:pPr>
              <a:buFont typeface="Arial" panose="020B0604020202020204" pitchFamily="34" charset="0"/>
              <a:buChar char="•"/>
              <a:defRPr/>
            </a:pPr>
            <a:r>
              <a:rPr lang="en-US" sz="3400" b="1" dirty="0" smtClean="0"/>
              <a:t>ICBC Standard Bank case (2015)</a:t>
            </a:r>
          </a:p>
          <a:p>
            <a:pPr>
              <a:buFont typeface="Wingdings" panose="05000000000000000000" pitchFamily="2" charset="2"/>
              <a:buChar char="ü"/>
              <a:defRPr/>
            </a:pPr>
            <a:r>
              <a:rPr lang="en-US" sz="3400" dirty="0" smtClean="0"/>
              <a:t>First company to enter into a Deferred Prosecution Agreement with the SFO </a:t>
            </a:r>
          </a:p>
          <a:p>
            <a:pPr>
              <a:buFont typeface="Wingdings" panose="05000000000000000000" pitchFamily="2" charset="2"/>
              <a:buChar char="ü"/>
              <a:defRPr/>
            </a:pPr>
            <a:r>
              <a:rPr lang="en-US" sz="3400" dirty="0" smtClean="0"/>
              <a:t>UK division of the South African  bank admitted failing to prevent a $6m bribe being paid to a local agent by its sister company in Tanzania in 2013 to induce Tanzanian government officials  to </a:t>
            </a:r>
            <a:r>
              <a:rPr lang="en-US" sz="3400" dirty="0" err="1" smtClean="0"/>
              <a:t>favour</a:t>
            </a:r>
            <a:r>
              <a:rPr lang="en-US" sz="3400" dirty="0"/>
              <a:t> </a:t>
            </a:r>
            <a:r>
              <a:rPr lang="en-US" sz="3400" dirty="0" smtClean="0"/>
              <a:t>them in a private placement – the banks won the deal and shared $8.4m in fees</a:t>
            </a:r>
          </a:p>
          <a:p>
            <a:pPr>
              <a:buFont typeface="Wingdings" panose="05000000000000000000" pitchFamily="2" charset="2"/>
              <a:buChar char="ü"/>
              <a:defRPr/>
            </a:pPr>
            <a:r>
              <a:rPr lang="en-US" sz="3400" dirty="0" smtClean="0"/>
              <a:t>Judge decided bank should pay fines and restitution </a:t>
            </a:r>
            <a:r>
              <a:rPr lang="en-US" sz="3400" dirty="0" err="1" smtClean="0"/>
              <a:t>totalling</a:t>
            </a:r>
            <a:r>
              <a:rPr lang="en-US" sz="3400" dirty="0" smtClean="0"/>
              <a:t> $32.5m</a:t>
            </a:r>
          </a:p>
          <a:p>
            <a:pPr marL="0" indent="0">
              <a:buNone/>
              <a:defRPr/>
            </a:pPr>
            <a:endParaRPr lang="en-US" sz="3400" dirty="0" smtClean="0"/>
          </a:p>
          <a:p>
            <a:pPr>
              <a:defRPr/>
            </a:pPr>
            <a:r>
              <a:rPr lang="en-US" sz="3400" b="1" dirty="0" smtClean="0"/>
              <a:t>Deferred Prosecution Agreements (“DPA”)</a:t>
            </a:r>
            <a:r>
              <a:rPr lang="en-US" sz="3400" dirty="0"/>
              <a:t> </a:t>
            </a:r>
            <a:endParaRPr lang="en-US" sz="3400" dirty="0" smtClean="0"/>
          </a:p>
          <a:p>
            <a:pPr>
              <a:buFont typeface="Wingdings" panose="05000000000000000000" pitchFamily="2" charset="2"/>
              <a:buChar char="ü"/>
              <a:defRPr/>
            </a:pPr>
            <a:r>
              <a:rPr lang="en-US" sz="3400" dirty="0"/>
              <a:t>A</a:t>
            </a:r>
            <a:r>
              <a:rPr lang="en-US" sz="3400" dirty="0" smtClean="0"/>
              <a:t>n </a:t>
            </a:r>
            <a:r>
              <a:rPr lang="en-US" sz="3400" dirty="0"/>
              <a:t>agreement reached under judicial supervision between the prosecutor and an </a:t>
            </a:r>
            <a:r>
              <a:rPr lang="en-US" sz="3400" dirty="0" err="1" smtClean="0"/>
              <a:t>organisation</a:t>
            </a:r>
            <a:endParaRPr lang="en-US" sz="3400" dirty="0" smtClean="0"/>
          </a:p>
          <a:p>
            <a:pPr>
              <a:buFont typeface="Wingdings" panose="05000000000000000000" pitchFamily="2" charset="2"/>
              <a:buChar char="ü"/>
              <a:defRPr/>
            </a:pPr>
            <a:r>
              <a:rPr lang="en-US" sz="3400" dirty="0" smtClean="0"/>
              <a:t>A </a:t>
            </a:r>
            <a:r>
              <a:rPr lang="en-US" sz="3400" dirty="0"/>
              <a:t>plea bargain that allows for the suspension of a prosecution for a fixed period of time, but only if the </a:t>
            </a:r>
            <a:r>
              <a:rPr lang="en-US" sz="3400" dirty="0" err="1"/>
              <a:t>organisation</a:t>
            </a:r>
            <a:r>
              <a:rPr lang="en-US" sz="3400" dirty="0"/>
              <a:t> agrees to stringent conditions </a:t>
            </a:r>
            <a:r>
              <a:rPr lang="en-US" sz="3400" dirty="0" err="1"/>
              <a:t>eg</a:t>
            </a:r>
            <a:r>
              <a:rPr lang="en-US" sz="3400" dirty="0" smtClean="0"/>
              <a:t>: comes </a:t>
            </a:r>
            <a:r>
              <a:rPr lang="en-US" sz="3400" dirty="0"/>
              <a:t>forward to the SFO with information, admits guilt &amp;</a:t>
            </a:r>
            <a:r>
              <a:rPr lang="en-US" sz="3400" dirty="0" smtClean="0"/>
              <a:t> </a:t>
            </a:r>
            <a:r>
              <a:rPr lang="en-US" sz="3400" dirty="0"/>
              <a:t>co-operates </a:t>
            </a:r>
            <a:r>
              <a:rPr lang="en-US" sz="3400" dirty="0" smtClean="0"/>
              <a:t>fully; pays </a:t>
            </a:r>
            <a:r>
              <a:rPr lang="en-US" sz="3400" dirty="0"/>
              <a:t>a fine and agrees to remedial measures </a:t>
            </a:r>
            <a:r>
              <a:rPr lang="en-US" sz="3400" dirty="0" smtClean="0"/>
              <a:t>(pay </a:t>
            </a:r>
            <a:r>
              <a:rPr lang="en-US" sz="3400" dirty="0"/>
              <a:t>compensation &amp; undergo a compliance overhaul</a:t>
            </a:r>
            <a:r>
              <a:rPr lang="en-US" sz="3400" dirty="0" smtClean="0"/>
              <a:t>)</a:t>
            </a:r>
            <a:endParaRPr lang="en-US" sz="3400" b="1" dirty="0" smtClean="0"/>
          </a:p>
          <a:p>
            <a:pPr>
              <a:buFont typeface="Wingdings" panose="05000000000000000000" pitchFamily="2" charset="2"/>
              <a:buChar char="ü"/>
              <a:defRPr/>
            </a:pPr>
            <a:endParaRPr lang="en-US" sz="3400" dirty="0" smtClean="0"/>
          </a:p>
          <a:p>
            <a:pPr>
              <a:buFont typeface="Arial" panose="020B0604020202020204" pitchFamily="34" charset="0"/>
              <a:buChar char="•"/>
              <a:defRPr/>
            </a:pPr>
            <a:r>
              <a:rPr lang="en-US" sz="3400" b="1" dirty="0" smtClean="0"/>
              <a:t>Government decision in 2015 NOT to lower the corporate criminal liability standard </a:t>
            </a:r>
            <a:r>
              <a:rPr lang="en-US" sz="3400" dirty="0" smtClean="0"/>
              <a:t>in the UK away from the current standard of controlling mind to that found in the Bribery Act (failure to prevent) for other economic criminal offences (e.g. fraud and money laundering)</a:t>
            </a:r>
          </a:p>
          <a:p>
            <a:pPr>
              <a:buFont typeface="Arial" panose="020B0604020202020204" pitchFamily="34" charset="0"/>
              <a:buChar char="•"/>
              <a:defRPr/>
            </a:pPr>
            <a:endParaRPr lang="en-US" sz="3400" dirty="0"/>
          </a:p>
          <a:p>
            <a:pPr>
              <a:buFont typeface="Arial" panose="020B0604020202020204" pitchFamily="34" charset="0"/>
              <a:buChar char="•"/>
              <a:defRPr/>
            </a:pPr>
            <a:r>
              <a:rPr lang="en-US" sz="3400" b="1" dirty="0" err="1" smtClean="0"/>
              <a:t>Sweett</a:t>
            </a:r>
            <a:r>
              <a:rPr lang="en-US" sz="3400" b="1" dirty="0" smtClean="0"/>
              <a:t> Group </a:t>
            </a:r>
            <a:r>
              <a:rPr lang="en-US" sz="3400" dirty="0" smtClean="0"/>
              <a:t>– admitted an offence under S.7 re conduct in the Middle East.  Will come before the Court in 2016</a:t>
            </a:r>
            <a:endParaRPr lang="en-US" sz="3400" dirty="0"/>
          </a:p>
          <a:p>
            <a:pPr marL="0" indent="0">
              <a:buNone/>
              <a:defRPr/>
            </a:pPr>
            <a:endParaRPr lang="en-US" sz="1900" dirty="0" smtClean="0"/>
          </a:p>
          <a:p>
            <a:pPr marL="0" indent="0">
              <a:buNone/>
              <a:defRPr/>
            </a:pPr>
            <a:r>
              <a:rPr lang="en-US" sz="1900" dirty="0" smtClean="0"/>
              <a:t> </a:t>
            </a:r>
          </a:p>
          <a:p>
            <a:pPr>
              <a:buFont typeface="Wingdings" panose="05000000000000000000" pitchFamily="2" charset="2"/>
              <a:buChar char="ü"/>
              <a:defRPr/>
            </a:pPr>
            <a:endParaRPr lang="en-US" sz="2000" dirty="0" smtClean="0"/>
          </a:p>
          <a:p>
            <a:pPr marL="0" indent="0">
              <a:buFontTx/>
              <a:buNone/>
              <a:defRPr/>
            </a:pPr>
            <a:endParaRPr lang="en-US" dirty="0" smtClean="0"/>
          </a:p>
          <a:p>
            <a:pPr>
              <a:defRPr/>
            </a:pPr>
            <a:endParaRPr lang="en-US" sz="2400" dirty="0" smtClean="0"/>
          </a:p>
          <a:p>
            <a:pPr>
              <a:defRPr/>
            </a:pPr>
            <a:endParaRPr lang="en-US" sz="2400" dirty="0" smtClean="0"/>
          </a:p>
        </p:txBody>
      </p:sp>
      <p:sp>
        <p:nvSpPr>
          <p:cNvPr id="2" name="Date Placeholder 1"/>
          <p:cNvSpPr>
            <a:spLocks noGrp="1"/>
          </p:cNvSpPr>
          <p:nvPr>
            <p:ph type="dt" sz="half" idx="10"/>
          </p:nvPr>
        </p:nvSpPr>
        <p:spPr/>
        <p:txBody>
          <a:bodyPr/>
          <a:lstStyle/>
          <a:p>
            <a:r>
              <a:rPr lang="en-US" smtClean="0"/>
              <a:t>3 February 2016</a:t>
            </a:r>
            <a:endParaRPr lang="en-US"/>
          </a:p>
        </p:txBody>
      </p:sp>
      <p:sp>
        <p:nvSpPr>
          <p:cNvPr id="3" name="Footer Placeholder 2"/>
          <p:cNvSpPr>
            <a:spLocks noGrp="1"/>
          </p:cNvSpPr>
          <p:nvPr>
            <p:ph type="ftr" sz="quarter" idx="11"/>
          </p:nvPr>
        </p:nvSpPr>
        <p:spPr/>
        <p:txBody>
          <a:bodyPr/>
          <a:lstStyle/>
          <a:p>
            <a:r>
              <a:rPr lang="en-US" smtClean="0"/>
              <a:t>Highview Consultants</a:t>
            </a:r>
            <a:endParaRPr lang="en-US"/>
          </a:p>
        </p:txBody>
      </p:sp>
    </p:spTree>
    <p:extLst>
      <p:ext uri="{BB962C8B-B14F-4D97-AF65-F5344CB8AC3E}">
        <p14:creationId xmlns:p14="http://schemas.microsoft.com/office/powerpoint/2010/main" val="22765878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lstStyle/>
          <a:p>
            <a:r>
              <a:rPr lang="en-US" altLang="en-US" sz="3600" dirty="0" smtClean="0"/>
              <a:t>The Smith &amp; </a:t>
            </a:r>
            <a:r>
              <a:rPr lang="en-US" altLang="en-US" sz="3600" dirty="0" err="1" smtClean="0"/>
              <a:t>Ouzman</a:t>
            </a:r>
            <a:r>
              <a:rPr lang="en-US" altLang="en-US" sz="3600" dirty="0" smtClean="0"/>
              <a:t> Case (“Chicken-gate”) </a:t>
            </a:r>
          </a:p>
        </p:txBody>
      </p:sp>
      <p:sp>
        <p:nvSpPr>
          <p:cNvPr id="22531" name="Rectangle 3"/>
          <p:cNvSpPr>
            <a:spLocks noGrp="1" noChangeArrowheads="1"/>
          </p:cNvSpPr>
          <p:nvPr>
            <p:ph type="body" idx="1"/>
          </p:nvPr>
        </p:nvSpPr>
        <p:spPr>
          <a:xfrm>
            <a:off x="684213" y="1447800"/>
            <a:ext cx="7773987" cy="4789488"/>
          </a:xfrm>
        </p:spPr>
        <p:txBody>
          <a:bodyPr>
            <a:normAutofit lnSpcReduction="10000"/>
          </a:bodyPr>
          <a:lstStyle/>
          <a:p>
            <a:pPr>
              <a:defRPr/>
            </a:pPr>
            <a:r>
              <a:rPr lang="en-US" sz="1600" dirty="0" smtClean="0"/>
              <a:t>The UK’s first foreign bribery conviction following a contested trial (in 2015 under the Prevention of Corruption Act 1906) </a:t>
            </a:r>
          </a:p>
          <a:p>
            <a:pPr>
              <a:defRPr/>
            </a:pPr>
            <a:r>
              <a:rPr lang="en-US" sz="1600" dirty="0" smtClean="0"/>
              <a:t>Smith &amp; </a:t>
            </a:r>
            <a:r>
              <a:rPr lang="en-US" sz="1600" dirty="0" err="1" smtClean="0"/>
              <a:t>Ouzman</a:t>
            </a:r>
            <a:r>
              <a:rPr lang="en-US" sz="1600" dirty="0" smtClean="0"/>
              <a:t> (S&amp;O) is a family-owned printing company in Sussex</a:t>
            </a:r>
          </a:p>
          <a:p>
            <a:pPr>
              <a:defRPr/>
            </a:pPr>
            <a:r>
              <a:rPr lang="en-US" sz="1600" dirty="0" smtClean="0"/>
              <a:t>S&amp;O and its directors, father Christopher and son Nicholas Smith were found guilty of making corrupt payments via agents to public officials in Kenya and Mauritania in 2009-10 </a:t>
            </a:r>
            <a:r>
              <a:rPr lang="en-US" sz="1600" dirty="0" err="1" smtClean="0"/>
              <a:t>totalling</a:t>
            </a:r>
            <a:r>
              <a:rPr lang="en-US" sz="1600" dirty="0" smtClean="0"/>
              <a:t> £395,000 in order to win contracts for printing ballot papers and exam certificates worth £2.26m</a:t>
            </a:r>
          </a:p>
          <a:p>
            <a:pPr>
              <a:defRPr/>
            </a:pPr>
            <a:r>
              <a:rPr lang="en-US" sz="1600" b="1" dirty="0" smtClean="0"/>
              <a:t>Prosecution case </a:t>
            </a:r>
            <a:r>
              <a:rPr lang="en-US" sz="1600" dirty="0" smtClean="0"/>
              <a:t>rested largely on emails in which the directors discussed giving “chicken” to public officials with their agent in Kenya – argued this was a codename for bribes  </a:t>
            </a:r>
          </a:p>
          <a:p>
            <a:pPr>
              <a:defRPr/>
            </a:pPr>
            <a:r>
              <a:rPr lang="en-US" sz="1600" b="1" dirty="0" smtClean="0"/>
              <a:t>S&amp;O’s </a:t>
            </a:r>
            <a:r>
              <a:rPr lang="en-US" sz="1600" b="1" dirty="0" err="1" smtClean="0"/>
              <a:t>defence</a:t>
            </a:r>
            <a:r>
              <a:rPr lang="en-US" sz="1600" b="1" dirty="0" smtClean="0"/>
              <a:t> </a:t>
            </a:r>
            <a:r>
              <a:rPr lang="en-US" sz="1600" dirty="0" smtClean="0"/>
              <a:t>was that these were legitimate business payments for hospitality, gifts and facilitation payments</a:t>
            </a:r>
            <a:r>
              <a:rPr lang="en-US" sz="1600" dirty="0"/>
              <a:t> </a:t>
            </a:r>
            <a:r>
              <a:rPr lang="en-US" sz="1600" dirty="0" smtClean="0"/>
              <a:t>– said they were just doing things “the African way”</a:t>
            </a:r>
          </a:p>
          <a:p>
            <a:pPr>
              <a:defRPr/>
            </a:pPr>
            <a:r>
              <a:rPr lang="en-US" sz="1600" b="1" dirty="0" smtClean="0"/>
              <a:t>Sentences:</a:t>
            </a:r>
          </a:p>
          <a:p>
            <a:pPr>
              <a:buFont typeface="Wingdings" panose="05000000000000000000" pitchFamily="2" charset="2"/>
              <a:buChar char="ü"/>
              <a:defRPr/>
            </a:pPr>
            <a:r>
              <a:rPr lang="en-US" sz="1600" dirty="0" smtClean="0"/>
              <a:t>Nicholas Smith, Sales &amp; Marketing Director, sentenced to three years</a:t>
            </a:r>
          </a:p>
          <a:p>
            <a:pPr>
              <a:buFont typeface="Wingdings" panose="05000000000000000000" pitchFamily="2" charset="2"/>
              <a:buChar char="ü"/>
              <a:defRPr/>
            </a:pPr>
            <a:r>
              <a:rPr lang="en-US" sz="1600" dirty="0" smtClean="0"/>
              <a:t>Christopher Smith, Chairman, received an 18 months suspended sentence</a:t>
            </a:r>
          </a:p>
          <a:p>
            <a:pPr>
              <a:buFont typeface="Wingdings" panose="05000000000000000000" pitchFamily="2" charset="2"/>
              <a:buChar char="ü"/>
              <a:defRPr/>
            </a:pPr>
            <a:r>
              <a:rPr lang="en-US" sz="1600" dirty="0" smtClean="0"/>
              <a:t>S&amp;O has to pay £2.2m in fines, confiscation amounts and costs</a:t>
            </a:r>
          </a:p>
          <a:p>
            <a:pPr>
              <a:defRPr/>
            </a:pPr>
            <a:r>
              <a:rPr lang="en-US" sz="1600" dirty="0" smtClean="0"/>
              <a:t>Easier to establish corporate criminal liability via the identification principle (must attribute guilty knowledge to the directing mind of the company) with smaller companies like S&amp;O</a:t>
            </a:r>
          </a:p>
          <a:p>
            <a:pPr>
              <a:defRPr/>
            </a:pPr>
            <a:endParaRPr lang="en-US" sz="1600" dirty="0" smtClean="0"/>
          </a:p>
          <a:p>
            <a:pPr>
              <a:defRPr/>
            </a:pPr>
            <a:endParaRPr lang="en-US" sz="2000" dirty="0" smtClean="0"/>
          </a:p>
          <a:p>
            <a:pPr marL="0" indent="0">
              <a:buFontTx/>
              <a:buNone/>
              <a:defRPr/>
            </a:pPr>
            <a:endParaRPr lang="en-US" dirty="0" smtClean="0"/>
          </a:p>
          <a:p>
            <a:pPr>
              <a:defRPr/>
            </a:pPr>
            <a:endParaRPr lang="en-US" sz="2400" dirty="0" smtClean="0"/>
          </a:p>
          <a:p>
            <a:pPr>
              <a:defRPr/>
            </a:pPr>
            <a:endParaRPr lang="en-US" sz="2400" dirty="0" smtClean="0"/>
          </a:p>
        </p:txBody>
      </p:sp>
      <p:sp>
        <p:nvSpPr>
          <p:cNvPr id="19460" name="Date Placeholder 1"/>
          <p:cNvSpPr>
            <a:spLocks noGrp="1"/>
          </p:cNvSpPr>
          <p:nvPr>
            <p:ph type="dt" sz="quarter" idx="10"/>
          </p:nvPr>
        </p:nvSpPr>
        <p:spPr>
          <a:noFill/>
        </p:spPr>
        <p:txBody>
          <a:bodyP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FontTx/>
              <a:buNone/>
            </a:pPr>
            <a:r>
              <a:rPr kumimoji="0" lang="en-US" altLang="en-US" sz="1400" smtClean="0"/>
              <a:t>3 February 2016</a:t>
            </a:r>
          </a:p>
        </p:txBody>
      </p:sp>
      <p:sp>
        <p:nvSpPr>
          <p:cNvPr id="19461" name="Footer Placeholder 2"/>
          <p:cNvSpPr>
            <a:spLocks noGrp="1"/>
          </p:cNvSpPr>
          <p:nvPr>
            <p:ph type="ftr" sz="quarter" idx="11"/>
          </p:nvPr>
        </p:nvSpPr>
        <p:spPr>
          <a:noFill/>
        </p:spPr>
        <p:txBody>
          <a:bodyP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FontTx/>
              <a:buNone/>
            </a:pPr>
            <a:r>
              <a:rPr kumimoji="0" lang="en-US" altLang="en-US" sz="1400" smtClean="0"/>
              <a:t>Highview Consultants</a:t>
            </a:r>
          </a:p>
        </p:txBody>
      </p:sp>
    </p:spTree>
    <p:extLst>
      <p:ext uri="{BB962C8B-B14F-4D97-AF65-F5344CB8AC3E}">
        <p14:creationId xmlns:p14="http://schemas.microsoft.com/office/powerpoint/2010/main" val="16585967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normAutofit fontScale="90000"/>
          </a:bodyPr>
          <a:lstStyle/>
          <a:p>
            <a:r>
              <a:rPr lang="en-US" altLang="en-US" sz="3600" dirty="0" smtClean="0"/>
              <a:t>“Insight into Awareness and Impact of the Bribery Act 2010 (among SMEs)” </a:t>
            </a:r>
          </a:p>
        </p:txBody>
      </p:sp>
      <p:sp>
        <p:nvSpPr>
          <p:cNvPr id="22531" name="Rectangle 3"/>
          <p:cNvSpPr>
            <a:spLocks noGrp="1" noChangeArrowheads="1"/>
          </p:cNvSpPr>
          <p:nvPr>
            <p:ph type="body" idx="1"/>
          </p:nvPr>
        </p:nvSpPr>
        <p:spPr>
          <a:xfrm>
            <a:off x="684213" y="1981200"/>
            <a:ext cx="7773987" cy="4256088"/>
          </a:xfrm>
        </p:spPr>
        <p:txBody>
          <a:bodyPr>
            <a:normAutofit fontScale="92500" lnSpcReduction="10000"/>
          </a:bodyPr>
          <a:lstStyle/>
          <a:p>
            <a:pPr>
              <a:defRPr/>
            </a:pPr>
            <a:r>
              <a:rPr lang="en-US" sz="1700" dirty="0" smtClean="0"/>
              <a:t>Survey by UK Government in 2015 - 500 SMEs that export goods/services </a:t>
            </a:r>
          </a:p>
          <a:p>
            <a:pPr>
              <a:defRPr/>
            </a:pPr>
            <a:r>
              <a:rPr lang="en-US" sz="1700" b="1" dirty="0" smtClean="0"/>
              <a:t>Main findings:</a:t>
            </a:r>
          </a:p>
          <a:p>
            <a:pPr>
              <a:buFont typeface="Wingdings" panose="05000000000000000000" pitchFamily="2" charset="2"/>
              <a:buChar char="ü"/>
              <a:defRPr/>
            </a:pPr>
            <a:r>
              <a:rPr lang="en-US" sz="1700" dirty="0" smtClean="0"/>
              <a:t>Only 66% of SMEs were aware of the Bribery Act.  Of these:</a:t>
            </a:r>
            <a:endParaRPr lang="en-US" sz="1700" dirty="0"/>
          </a:p>
          <a:p>
            <a:pPr>
              <a:buFont typeface="Wingdings" panose="05000000000000000000" pitchFamily="2" charset="2"/>
              <a:buChar char="v"/>
              <a:defRPr/>
            </a:pPr>
            <a:r>
              <a:rPr lang="en-US" sz="1700" dirty="0" smtClean="0"/>
              <a:t>74% were aware of the </a:t>
            </a:r>
            <a:r>
              <a:rPr lang="en-US" sz="1700" dirty="0" err="1" smtClean="0"/>
              <a:t>MoJ</a:t>
            </a:r>
            <a:r>
              <a:rPr lang="en-US" sz="1700" dirty="0" smtClean="0"/>
              <a:t> Guidance</a:t>
            </a:r>
          </a:p>
          <a:p>
            <a:pPr>
              <a:buFont typeface="Wingdings" panose="05000000000000000000" pitchFamily="2" charset="2"/>
              <a:buChar char="v"/>
              <a:defRPr/>
            </a:pPr>
            <a:r>
              <a:rPr lang="en-US" sz="1700" dirty="0" smtClean="0"/>
              <a:t>only 24% had sought professional advice on the Bribery Act or bribery prevention, mostly from lawyers (54%) - mean cost of professional advice was £3,740, median was £1,000</a:t>
            </a:r>
          </a:p>
          <a:p>
            <a:pPr>
              <a:buFont typeface="Wingdings" panose="05000000000000000000" pitchFamily="2" charset="2"/>
              <a:buChar char="ü"/>
              <a:defRPr/>
            </a:pPr>
            <a:r>
              <a:rPr lang="en-US" sz="1700" dirty="0" smtClean="0"/>
              <a:t>Only 33% of SMEs had assessed their bribery risk</a:t>
            </a:r>
          </a:p>
          <a:p>
            <a:pPr>
              <a:buFont typeface="Wingdings" panose="05000000000000000000" pitchFamily="2" charset="2"/>
              <a:buChar char="ü"/>
              <a:defRPr/>
            </a:pPr>
            <a:r>
              <a:rPr lang="en-US" sz="1700" dirty="0" smtClean="0"/>
              <a:t>42% of SMEs said they had put bribery prevention procedures in place (defined as anything they thought helped prevent bribery)</a:t>
            </a:r>
          </a:p>
          <a:p>
            <a:pPr>
              <a:defRPr/>
            </a:pPr>
            <a:r>
              <a:rPr lang="en-US" sz="1700" b="1" dirty="0" smtClean="0"/>
              <a:t>Key messages</a:t>
            </a:r>
            <a:r>
              <a:rPr lang="en-US" sz="1700" dirty="0" smtClean="0"/>
              <a:t>: SMEs are generally taking a proportionate, pragmatic and low cost approach to winning business without bribery.  BUT no room for complacency </a:t>
            </a:r>
          </a:p>
          <a:p>
            <a:pPr>
              <a:defRPr/>
            </a:pPr>
            <a:r>
              <a:rPr lang="en-US" sz="1700" b="1" dirty="0" smtClean="0"/>
              <a:t>Key ideas:</a:t>
            </a:r>
            <a:endParaRPr lang="en-US" sz="1700" dirty="0" smtClean="0"/>
          </a:p>
          <a:p>
            <a:pPr>
              <a:buFont typeface="Wingdings" panose="05000000000000000000" pitchFamily="2" charset="2"/>
              <a:buChar char="ü"/>
              <a:defRPr/>
            </a:pPr>
            <a:r>
              <a:rPr lang="en-US" sz="1700" dirty="0" smtClean="0"/>
              <a:t>The burden  is not so great – adequate (proportionate) procedures needed to mitigate risk</a:t>
            </a:r>
          </a:p>
          <a:p>
            <a:pPr>
              <a:buFont typeface="Wingdings" panose="05000000000000000000" pitchFamily="2" charset="2"/>
              <a:buChar char="ü"/>
              <a:defRPr/>
            </a:pPr>
            <a:r>
              <a:rPr lang="en-US" sz="1700" dirty="0"/>
              <a:t>Costs of protection are minor compared with potential unlimited fines</a:t>
            </a:r>
          </a:p>
          <a:p>
            <a:pPr>
              <a:buFont typeface="Wingdings" panose="05000000000000000000" pitchFamily="2" charset="2"/>
              <a:buChar char="ü"/>
              <a:defRPr/>
            </a:pPr>
            <a:endParaRPr lang="en-US" sz="1700" dirty="0" smtClean="0"/>
          </a:p>
          <a:p>
            <a:pPr marL="0" indent="0">
              <a:buFontTx/>
              <a:buNone/>
              <a:defRPr/>
            </a:pPr>
            <a:endParaRPr lang="en-US" dirty="0" smtClean="0"/>
          </a:p>
          <a:p>
            <a:pPr>
              <a:defRPr/>
            </a:pPr>
            <a:endParaRPr lang="en-US" sz="2400" dirty="0" smtClean="0"/>
          </a:p>
          <a:p>
            <a:pPr>
              <a:defRPr/>
            </a:pPr>
            <a:endParaRPr lang="en-US" sz="2400" dirty="0" smtClean="0"/>
          </a:p>
        </p:txBody>
      </p:sp>
      <p:sp>
        <p:nvSpPr>
          <p:cNvPr id="19460" name="Date Placeholder 1"/>
          <p:cNvSpPr>
            <a:spLocks noGrp="1"/>
          </p:cNvSpPr>
          <p:nvPr>
            <p:ph type="dt" sz="quarter" idx="10"/>
          </p:nvPr>
        </p:nvSpPr>
        <p:spPr>
          <a:noFill/>
        </p:spPr>
        <p:txBody>
          <a:bodyP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FontTx/>
              <a:buNone/>
            </a:pPr>
            <a:r>
              <a:rPr kumimoji="0" lang="en-US" altLang="en-US" sz="1400" smtClean="0"/>
              <a:t>3 February 2016</a:t>
            </a:r>
          </a:p>
        </p:txBody>
      </p:sp>
      <p:sp>
        <p:nvSpPr>
          <p:cNvPr id="19461" name="Footer Placeholder 2"/>
          <p:cNvSpPr>
            <a:spLocks noGrp="1"/>
          </p:cNvSpPr>
          <p:nvPr>
            <p:ph type="ftr" sz="quarter" idx="11"/>
          </p:nvPr>
        </p:nvSpPr>
        <p:spPr>
          <a:noFill/>
        </p:spPr>
        <p:txBody>
          <a:bodyP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FontTx/>
              <a:buNone/>
            </a:pPr>
            <a:r>
              <a:rPr kumimoji="0" lang="en-US" altLang="en-US" sz="1400" smtClean="0"/>
              <a:t>Highview Consultants</a:t>
            </a:r>
            <a:endParaRPr kumimoji="0" lang="en-US" altLang="en-US" sz="1400" dirty="0" smtClean="0"/>
          </a:p>
        </p:txBody>
      </p:sp>
    </p:spTree>
    <p:extLst>
      <p:ext uri="{BB962C8B-B14F-4D97-AF65-F5344CB8AC3E}">
        <p14:creationId xmlns:p14="http://schemas.microsoft.com/office/powerpoint/2010/main" val="31693824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GB" altLang="en-US" sz="3600" dirty="0" smtClean="0"/>
              <a:t>Adequate Procedures – the Essentials </a:t>
            </a:r>
          </a:p>
        </p:txBody>
      </p:sp>
      <p:sp>
        <p:nvSpPr>
          <p:cNvPr id="869379" name="Rectangle 3"/>
          <p:cNvSpPr>
            <a:spLocks noGrp="1" noChangeArrowheads="1"/>
          </p:cNvSpPr>
          <p:nvPr>
            <p:ph type="body" sz="half" idx="1"/>
          </p:nvPr>
        </p:nvSpPr>
        <p:spPr>
          <a:xfrm>
            <a:off x="838200" y="2060575"/>
            <a:ext cx="3998913" cy="4025900"/>
          </a:xfrm>
        </p:spPr>
        <p:txBody>
          <a:bodyPr>
            <a:normAutofit/>
          </a:bodyPr>
          <a:lstStyle/>
          <a:p>
            <a:pPr>
              <a:lnSpc>
                <a:spcPct val="90000"/>
              </a:lnSpc>
              <a:defRPr/>
            </a:pPr>
            <a:r>
              <a:rPr lang="en-GB" sz="1800" dirty="0" smtClean="0"/>
              <a:t>An anti-bribery policy and tone at the top</a:t>
            </a:r>
          </a:p>
          <a:p>
            <a:pPr>
              <a:lnSpc>
                <a:spcPct val="90000"/>
              </a:lnSpc>
              <a:defRPr/>
            </a:pPr>
            <a:r>
              <a:rPr lang="en-GB" sz="1800" dirty="0" smtClean="0"/>
              <a:t>Financial controls – approval of expenditure</a:t>
            </a:r>
            <a:endParaRPr lang="en-GB" sz="1800" dirty="0"/>
          </a:p>
          <a:p>
            <a:pPr>
              <a:lnSpc>
                <a:spcPct val="90000"/>
              </a:lnSpc>
              <a:defRPr/>
            </a:pPr>
            <a:r>
              <a:rPr lang="en-GB" sz="1800" dirty="0" smtClean="0"/>
              <a:t>Continuing bribery risk assessments</a:t>
            </a:r>
          </a:p>
          <a:p>
            <a:pPr>
              <a:lnSpc>
                <a:spcPct val="90000"/>
              </a:lnSpc>
              <a:defRPr/>
            </a:pPr>
            <a:r>
              <a:rPr lang="en-GB" sz="1800" dirty="0" smtClean="0"/>
              <a:t>Training of staff – comprehensive and ongoing</a:t>
            </a:r>
          </a:p>
          <a:p>
            <a:pPr>
              <a:lnSpc>
                <a:spcPct val="90000"/>
              </a:lnSpc>
              <a:defRPr/>
            </a:pPr>
            <a:r>
              <a:rPr lang="en-GB" sz="1800" dirty="0" smtClean="0"/>
              <a:t>Contracts with third parties - to include a commitment to bribery prevention </a:t>
            </a:r>
          </a:p>
          <a:p>
            <a:pPr>
              <a:lnSpc>
                <a:spcPct val="90000"/>
              </a:lnSpc>
              <a:defRPr/>
            </a:pPr>
            <a:r>
              <a:rPr lang="en-GB" sz="1800" dirty="0" smtClean="0"/>
              <a:t>Due diligence on agents and third parties </a:t>
            </a:r>
          </a:p>
          <a:p>
            <a:pPr>
              <a:lnSpc>
                <a:spcPct val="90000"/>
              </a:lnSpc>
              <a:defRPr/>
            </a:pPr>
            <a:endParaRPr lang="en-GB" sz="2000" dirty="0"/>
          </a:p>
          <a:p>
            <a:pPr marL="0" indent="0">
              <a:lnSpc>
                <a:spcPct val="90000"/>
              </a:lnSpc>
              <a:buFontTx/>
              <a:buNone/>
              <a:defRPr/>
            </a:pPr>
            <a:endParaRPr lang="en-GB" dirty="0"/>
          </a:p>
          <a:p>
            <a:pPr>
              <a:lnSpc>
                <a:spcPct val="90000"/>
              </a:lnSpc>
              <a:buFontTx/>
              <a:buNone/>
              <a:defRPr/>
            </a:pPr>
            <a:endParaRPr lang="en-GB" dirty="0"/>
          </a:p>
        </p:txBody>
      </p:sp>
      <p:pic>
        <p:nvPicPr>
          <p:cNvPr id="54276" name="Picture 4" descr="j0289360"/>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905375" y="2492375"/>
            <a:ext cx="3790950" cy="3457575"/>
          </a:xfrm>
        </p:spPr>
      </p:pic>
      <p:sp>
        <p:nvSpPr>
          <p:cNvPr id="2" name="Date Placeholder 1"/>
          <p:cNvSpPr>
            <a:spLocks noGrp="1"/>
          </p:cNvSpPr>
          <p:nvPr>
            <p:ph type="dt" sz="half" idx="10"/>
          </p:nvPr>
        </p:nvSpPr>
        <p:spPr/>
        <p:txBody>
          <a:bodyPr/>
          <a:lstStyle/>
          <a:p>
            <a:pPr>
              <a:defRPr/>
            </a:pPr>
            <a:r>
              <a:rPr lang="en-US" smtClean="0"/>
              <a:t>3 February 2016</a:t>
            </a:r>
            <a:endParaRPr lang="en-US"/>
          </a:p>
        </p:txBody>
      </p:sp>
      <p:sp>
        <p:nvSpPr>
          <p:cNvPr id="3" name="Footer Placeholder 2"/>
          <p:cNvSpPr>
            <a:spLocks noGrp="1"/>
          </p:cNvSpPr>
          <p:nvPr>
            <p:ph type="ftr" sz="quarter" idx="11"/>
          </p:nvPr>
        </p:nvSpPr>
        <p:spPr/>
        <p:txBody>
          <a:bodyPr/>
          <a:lstStyle/>
          <a:p>
            <a:pPr>
              <a:defRPr/>
            </a:pPr>
            <a:r>
              <a:rPr lang="en-US" smtClean="0"/>
              <a:t>Highview Consultants</a:t>
            </a:r>
            <a:endParaRPr lang="en-US"/>
          </a:p>
        </p:txBody>
      </p:sp>
    </p:spTree>
    <p:extLst>
      <p:ext uri="{BB962C8B-B14F-4D97-AF65-F5344CB8AC3E}">
        <p14:creationId xmlns:p14="http://schemas.microsoft.com/office/powerpoint/2010/main" val="306814121"/>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noAutofit/>
          </a:bodyPr>
          <a:lstStyle/>
          <a:p>
            <a:r>
              <a:rPr lang="en-GB" altLang="en-US" sz="3600" dirty="0" smtClean="0"/>
              <a:t>Adequate Procedures - Other Controls </a:t>
            </a:r>
          </a:p>
        </p:txBody>
      </p:sp>
      <p:sp>
        <p:nvSpPr>
          <p:cNvPr id="869379" name="Rectangle 3"/>
          <p:cNvSpPr>
            <a:spLocks noGrp="1" noChangeArrowheads="1"/>
          </p:cNvSpPr>
          <p:nvPr>
            <p:ph type="body" sz="half" idx="1"/>
          </p:nvPr>
        </p:nvSpPr>
        <p:spPr>
          <a:xfrm>
            <a:off x="838200" y="2133600"/>
            <a:ext cx="3933825" cy="3952875"/>
          </a:xfrm>
        </p:spPr>
        <p:txBody>
          <a:bodyPr/>
          <a:lstStyle/>
          <a:p>
            <a:pPr>
              <a:lnSpc>
                <a:spcPct val="90000"/>
              </a:lnSpc>
              <a:defRPr/>
            </a:pPr>
            <a:r>
              <a:rPr lang="en-GB" sz="1800" dirty="0" smtClean="0"/>
              <a:t>Clear policies in areas of high risk e.g. gifts &amp; hospitality, use of agents, political donations </a:t>
            </a:r>
          </a:p>
          <a:p>
            <a:pPr>
              <a:lnSpc>
                <a:spcPct val="90000"/>
              </a:lnSpc>
              <a:defRPr/>
            </a:pPr>
            <a:r>
              <a:rPr lang="en-GB" sz="1800" dirty="0" smtClean="0"/>
              <a:t>“Speak-up” procedures</a:t>
            </a:r>
          </a:p>
          <a:p>
            <a:pPr>
              <a:lnSpc>
                <a:spcPct val="90000"/>
              </a:lnSpc>
              <a:defRPr/>
            </a:pPr>
            <a:r>
              <a:rPr lang="en-GB" sz="1800" dirty="0" smtClean="0"/>
              <a:t>Communication of zero-tolerance of bribery communicated internally (culture) and externally (on website and in contracts)</a:t>
            </a:r>
          </a:p>
          <a:p>
            <a:pPr>
              <a:lnSpc>
                <a:spcPct val="90000"/>
              </a:lnSpc>
              <a:defRPr/>
            </a:pPr>
            <a:r>
              <a:rPr lang="en-GB" sz="1800" dirty="0" smtClean="0"/>
              <a:t>A monitoring and review process</a:t>
            </a:r>
          </a:p>
          <a:p>
            <a:pPr>
              <a:lnSpc>
                <a:spcPct val="90000"/>
              </a:lnSpc>
              <a:defRPr/>
            </a:pPr>
            <a:r>
              <a:rPr lang="en-GB" sz="1800" dirty="0" smtClean="0"/>
              <a:t>Managers and staff understand their individual accountability</a:t>
            </a:r>
          </a:p>
          <a:p>
            <a:pPr>
              <a:lnSpc>
                <a:spcPct val="90000"/>
              </a:lnSpc>
              <a:defRPr/>
            </a:pPr>
            <a:endParaRPr lang="en-GB" dirty="0"/>
          </a:p>
          <a:p>
            <a:pPr marL="0" indent="0">
              <a:lnSpc>
                <a:spcPct val="90000"/>
              </a:lnSpc>
              <a:buFontTx/>
              <a:buNone/>
              <a:defRPr/>
            </a:pPr>
            <a:endParaRPr lang="en-GB" dirty="0"/>
          </a:p>
          <a:p>
            <a:pPr>
              <a:lnSpc>
                <a:spcPct val="90000"/>
              </a:lnSpc>
              <a:buFontTx/>
              <a:buNone/>
              <a:defRPr/>
            </a:pPr>
            <a:endParaRPr lang="en-GB" dirty="0"/>
          </a:p>
        </p:txBody>
      </p:sp>
      <p:pic>
        <p:nvPicPr>
          <p:cNvPr id="55300" name="Picture 4" descr="j0289360"/>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932363" y="2492375"/>
            <a:ext cx="3694112" cy="3168650"/>
          </a:xfrm>
        </p:spPr>
      </p:pic>
      <p:sp>
        <p:nvSpPr>
          <p:cNvPr id="2" name="Date Placeholder 1"/>
          <p:cNvSpPr>
            <a:spLocks noGrp="1"/>
          </p:cNvSpPr>
          <p:nvPr>
            <p:ph type="dt" sz="half" idx="10"/>
          </p:nvPr>
        </p:nvSpPr>
        <p:spPr/>
        <p:txBody>
          <a:bodyPr/>
          <a:lstStyle/>
          <a:p>
            <a:pPr>
              <a:defRPr/>
            </a:pPr>
            <a:r>
              <a:rPr lang="en-US" smtClean="0"/>
              <a:t>3 February 2016</a:t>
            </a:r>
            <a:endParaRPr lang="en-US"/>
          </a:p>
        </p:txBody>
      </p:sp>
      <p:sp>
        <p:nvSpPr>
          <p:cNvPr id="3" name="Footer Placeholder 2"/>
          <p:cNvSpPr>
            <a:spLocks noGrp="1"/>
          </p:cNvSpPr>
          <p:nvPr>
            <p:ph type="ftr" sz="quarter" idx="11"/>
          </p:nvPr>
        </p:nvSpPr>
        <p:spPr/>
        <p:txBody>
          <a:bodyPr/>
          <a:lstStyle/>
          <a:p>
            <a:pPr>
              <a:defRPr/>
            </a:pPr>
            <a:r>
              <a:rPr lang="en-US" smtClean="0"/>
              <a:t>Highview Consultants</a:t>
            </a:r>
            <a:endParaRPr lang="en-US"/>
          </a:p>
        </p:txBody>
      </p:sp>
    </p:spTree>
    <p:extLst>
      <p:ext uri="{BB962C8B-B14F-4D97-AF65-F5344CB8AC3E}">
        <p14:creationId xmlns:p14="http://schemas.microsoft.com/office/powerpoint/2010/main" val="93067315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80" name="Rectangle 4"/>
          <p:cNvSpPr>
            <a:spLocks noGrp="1" noChangeArrowheads="1"/>
          </p:cNvSpPr>
          <p:nvPr>
            <p:ph type="title"/>
          </p:nvPr>
        </p:nvSpPr>
        <p:spPr/>
        <p:txBody>
          <a:bodyPr>
            <a:normAutofit/>
          </a:bodyPr>
          <a:lstStyle/>
          <a:p>
            <a:r>
              <a:rPr lang="en-GB" sz="3600" dirty="0" smtClean="0"/>
              <a:t>Objectives</a:t>
            </a:r>
            <a:endParaRPr lang="en-GB" sz="3600" dirty="0"/>
          </a:p>
        </p:txBody>
      </p:sp>
      <p:sp>
        <p:nvSpPr>
          <p:cNvPr id="280581" name="Rectangle 5"/>
          <p:cNvSpPr>
            <a:spLocks noGrp="1" noChangeArrowheads="1"/>
          </p:cNvSpPr>
          <p:nvPr>
            <p:ph type="body" sz="half" idx="1"/>
          </p:nvPr>
        </p:nvSpPr>
        <p:spPr/>
        <p:txBody>
          <a:bodyPr>
            <a:normAutofit/>
          </a:bodyPr>
          <a:lstStyle/>
          <a:p>
            <a:r>
              <a:rPr lang="en-GB" sz="1600" dirty="0" smtClean="0"/>
              <a:t>Give an overview of the modern approach to managing financial crime </a:t>
            </a:r>
          </a:p>
          <a:p>
            <a:r>
              <a:rPr lang="en-GB" sz="1600" dirty="0" smtClean="0"/>
              <a:t>Highlight some of the issues facing SMEs and OMBs  around  financial crime risk</a:t>
            </a:r>
          </a:p>
          <a:p>
            <a:r>
              <a:rPr lang="en-GB" sz="1600" dirty="0" smtClean="0"/>
              <a:t>Provide an update and refresher</a:t>
            </a:r>
          </a:p>
          <a:p>
            <a:pPr marL="0" indent="0">
              <a:buNone/>
            </a:pPr>
            <a:r>
              <a:rPr lang="en-GB" sz="1800" dirty="0" smtClean="0"/>
              <a:t> </a:t>
            </a:r>
            <a:endParaRPr lang="en-GB" sz="1800" dirty="0"/>
          </a:p>
          <a:p>
            <a:pPr marL="0" indent="0">
              <a:buNone/>
            </a:pPr>
            <a:endParaRPr lang="en-GB" sz="1800" dirty="0"/>
          </a:p>
          <a:p>
            <a:pPr marL="0" indent="0">
              <a:buNone/>
            </a:pPr>
            <a:endParaRPr lang="en-GB" sz="2400" dirty="0"/>
          </a:p>
        </p:txBody>
      </p:sp>
      <p:sp>
        <p:nvSpPr>
          <p:cNvPr id="2" name="Date Placeholder 1"/>
          <p:cNvSpPr>
            <a:spLocks noGrp="1"/>
          </p:cNvSpPr>
          <p:nvPr>
            <p:ph type="dt" sz="half" idx="10"/>
          </p:nvPr>
        </p:nvSpPr>
        <p:spPr/>
        <p:txBody>
          <a:bodyPr/>
          <a:lstStyle/>
          <a:p>
            <a:r>
              <a:rPr lang="en-US" smtClean="0"/>
              <a:t>3 February 2016</a:t>
            </a:r>
            <a:endParaRPr lang="en-US" dirty="0"/>
          </a:p>
        </p:txBody>
      </p:sp>
      <p:sp>
        <p:nvSpPr>
          <p:cNvPr id="3" name="Footer Placeholder 2"/>
          <p:cNvSpPr>
            <a:spLocks noGrp="1"/>
          </p:cNvSpPr>
          <p:nvPr>
            <p:ph type="ftr" sz="quarter" idx="11"/>
          </p:nvPr>
        </p:nvSpPr>
        <p:spPr/>
        <p:txBody>
          <a:bodyPr/>
          <a:lstStyle/>
          <a:p>
            <a:r>
              <a:rPr lang="en-US" smtClean="0"/>
              <a:t>Highview Consultants</a:t>
            </a:r>
            <a:endParaRPr lang="en-US" dirty="0"/>
          </a:p>
        </p:txBody>
      </p:sp>
      <p:pic>
        <p:nvPicPr>
          <p:cNvPr id="9" name="Picture 4" descr="Sunset"/>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648200" y="2609850"/>
            <a:ext cx="3810000" cy="2857500"/>
          </a:xfrm>
        </p:spPr>
      </p:pic>
    </p:spTree>
    <p:extLst>
      <p:ext uri="{BB962C8B-B14F-4D97-AF65-F5344CB8AC3E}">
        <p14:creationId xmlns:p14="http://schemas.microsoft.com/office/powerpoint/2010/main" val="936964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lstStyle/>
          <a:p>
            <a:r>
              <a:rPr lang="en-GB" altLang="en-US" sz="3600" dirty="0" smtClean="0"/>
              <a:t>Aspects of Money Laundering</a:t>
            </a:r>
          </a:p>
        </p:txBody>
      </p:sp>
      <p:sp>
        <p:nvSpPr>
          <p:cNvPr id="10245" name="Rectangle 3"/>
          <p:cNvSpPr>
            <a:spLocks noGrp="1" noChangeArrowheads="1"/>
          </p:cNvSpPr>
          <p:nvPr>
            <p:ph type="body" sz="half" idx="1"/>
          </p:nvPr>
        </p:nvSpPr>
        <p:spPr/>
        <p:txBody>
          <a:bodyPr/>
          <a:lstStyle/>
          <a:p>
            <a:r>
              <a:rPr lang="en-GB" altLang="en-US" sz="1800" dirty="0" smtClean="0"/>
              <a:t>Overview</a:t>
            </a:r>
          </a:p>
          <a:p>
            <a:r>
              <a:rPr lang="en-GB" altLang="en-US" sz="1800" dirty="0" smtClean="0"/>
              <a:t>Analysis of the SARs regime </a:t>
            </a:r>
          </a:p>
          <a:p>
            <a:r>
              <a:rPr lang="en-GB" altLang="en-US" sz="1800" dirty="0" smtClean="0"/>
              <a:t>The UK’s National Risk Assessment</a:t>
            </a:r>
          </a:p>
          <a:p>
            <a:r>
              <a:rPr lang="en-GB" altLang="en-US" sz="1800" dirty="0" smtClean="0"/>
              <a:t>The EU 4</a:t>
            </a:r>
            <a:r>
              <a:rPr lang="en-GB" altLang="en-US" sz="1800" baseline="30000" dirty="0" smtClean="0"/>
              <a:t>th</a:t>
            </a:r>
            <a:r>
              <a:rPr lang="en-GB" altLang="en-US" sz="1800" dirty="0" smtClean="0"/>
              <a:t> Directive</a:t>
            </a:r>
          </a:p>
          <a:p>
            <a:pPr marL="0" indent="0">
              <a:buNone/>
            </a:pPr>
            <a:endParaRPr lang="en-GB" altLang="en-US" sz="2400" dirty="0" smtClean="0"/>
          </a:p>
          <a:p>
            <a:pPr>
              <a:buFontTx/>
              <a:buNone/>
            </a:pPr>
            <a:endParaRPr lang="en-GB" altLang="en-US" sz="2800" dirty="0" smtClean="0"/>
          </a:p>
          <a:p>
            <a:pPr>
              <a:buFontTx/>
              <a:buNone/>
            </a:pPr>
            <a:endParaRPr lang="en-GB" altLang="en-US" sz="2800" dirty="0" smtClean="0"/>
          </a:p>
        </p:txBody>
      </p:sp>
      <p:sp>
        <p:nvSpPr>
          <p:cNvPr id="2" name="Date Placeholder 1"/>
          <p:cNvSpPr>
            <a:spLocks noGrp="1"/>
          </p:cNvSpPr>
          <p:nvPr>
            <p:ph type="dt" sz="half" idx="10"/>
          </p:nvPr>
        </p:nvSpPr>
        <p:spPr/>
        <p:txBody>
          <a:bodyPr/>
          <a:lstStyle/>
          <a:p>
            <a:r>
              <a:rPr lang="en-US" smtClean="0"/>
              <a:t>3 February 2016</a:t>
            </a:r>
            <a:endParaRPr lang="en-US" dirty="0"/>
          </a:p>
        </p:txBody>
      </p:sp>
      <p:sp>
        <p:nvSpPr>
          <p:cNvPr id="3" name="Footer Placeholder 2"/>
          <p:cNvSpPr>
            <a:spLocks noGrp="1"/>
          </p:cNvSpPr>
          <p:nvPr>
            <p:ph type="ftr" sz="quarter" idx="11"/>
          </p:nvPr>
        </p:nvSpPr>
        <p:spPr/>
        <p:txBody>
          <a:bodyPr/>
          <a:lstStyle/>
          <a:p>
            <a:r>
              <a:rPr lang="en-US" smtClean="0"/>
              <a:t>Highview Consultants</a:t>
            </a:r>
            <a:endParaRPr lang="en-US" dirty="0"/>
          </a:p>
        </p:txBody>
      </p:sp>
      <p:pic>
        <p:nvPicPr>
          <p:cNvPr id="8" name="Content Placeholder 2"/>
          <p:cNvPicPr>
            <a:picLocks noGrp="1" noChangeAspect="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029200" y="2647950"/>
            <a:ext cx="3048000" cy="2781300"/>
          </a:xfrm>
        </p:spPr>
      </p:pic>
    </p:spTree>
    <p:extLst>
      <p:ext uri="{BB962C8B-B14F-4D97-AF65-F5344CB8AC3E}">
        <p14:creationId xmlns:p14="http://schemas.microsoft.com/office/powerpoint/2010/main" val="21619646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FontTx/>
              <a:buNone/>
            </a:pPr>
            <a:r>
              <a:rPr kumimoji="0" lang="en-US" altLang="en-US" sz="1400" smtClean="0"/>
              <a:t>Spring &amp; Summer 2015</a:t>
            </a:r>
            <a:endParaRPr kumimoji="0" lang="en-GB" altLang="en-US" sz="1400" smtClean="0"/>
          </a:p>
        </p:txBody>
      </p:sp>
      <p:sp>
        <p:nvSpPr>
          <p:cNvPr id="17411" name="Footer Placeholder 4"/>
          <p:cNvSpPr>
            <a:spLocks noGrp="1"/>
          </p:cNvSpPr>
          <p:nvPr>
            <p:ph type="ftr" sz="quarter" idx="11"/>
          </p:nvPr>
        </p:nvSpPr>
        <p:spPr>
          <a:noFill/>
        </p:spPr>
        <p:txBody>
          <a:bodyP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FontTx/>
              <a:buNone/>
            </a:pPr>
            <a:r>
              <a:rPr kumimoji="0" lang="en-GB" altLang="en-US" sz="1400" smtClean="0"/>
              <a:t>Highview Consultants</a:t>
            </a:r>
          </a:p>
        </p:txBody>
      </p:sp>
      <p:sp>
        <p:nvSpPr>
          <p:cNvPr id="17412" name="Rectangle 2"/>
          <p:cNvSpPr>
            <a:spLocks noGrp="1" noChangeArrowheads="1"/>
          </p:cNvSpPr>
          <p:nvPr>
            <p:ph type="title"/>
          </p:nvPr>
        </p:nvSpPr>
        <p:spPr>
          <a:xfrm>
            <a:off x="611188" y="549275"/>
            <a:ext cx="8153400" cy="998538"/>
          </a:xfrm>
        </p:spPr>
        <p:txBody>
          <a:bodyPr/>
          <a:lstStyle/>
          <a:p>
            <a:r>
              <a:rPr lang="en-US" altLang="en-US" sz="3600" dirty="0" smtClean="0"/>
              <a:t>Money Laundering Framework</a:t>
            </a:r>
          </a:p>
        </p:txBody>
      </p:sp>
      <p:graphicFrame>
        <p:nvGraphicFramePr>
          <p:cNvPr id="146485" name="Group 53"/>
          <p:cNvGraphicFramePr>
            <a:graphicFrameLocks noGrp="1"/>
          </p:cNvGraphicFramePr>
          <p:nvPr>
            <p:ph type="tbl" idx="1"/>
            <p:extLst>
              <p:ext uri="{D42A27DB-BD31-4B8C-83A1-F6EECF244321}">
                <p14:modId xmlns:p14="http://schemas.microsoft.com/office/powerpoint/2010/main" val="3990408122"/>
              </p:ext>
            </p:extLst>
          </p:nvPr>
        </p:nvGraphicFramePr>
        <p:xfrm>
          <a:off x="684213" y="1484313"/>
          <a:ext cx="8154987" cy="5105401"/>
        </p:xfrm>
        <a:graphic>
          <a:graphicData uri="http://schemas.openxmlformats.org/drawingml/2006/table">
            <a:tbl>
              <a:tblPr/>
              <a:tblGrid>
                <a:gridCol w="1630362"/>
                <a:gridCol w="1570038"/>
                <a:gridCol w="1693862"/>
                <a:gridCol w="1630363"/>
                <a:gridCol w="1630362"/>
              </a:tblGrid>
              <a:tr h="1036637">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800" b="1" i="0" u="none" strike="noStrike" cap="none" normalizeH="0" baseline="0" dirty="0" smtClean="0">
                          <a:ln>
                            <a:noFill/>
                          </a:ln>
                          <a:solidFill>
                            <a:schemeClr val="tx1"/>
                          </a:solidFill>
                          <a:effectLst/>
                          <a:latin typeface="Helvetica" pitchFamily="34" charset="0"/>
                        </a:rPr>
                        <a:t>Crime</a:t>
                      </a:r>
                    </a:p>
                  </a:txBody>
                  <a:tcPr anchor="b" anchorCtr="1"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800" b="1" i="0" u="none" strike="noStrike" cap="none" normalizeH="0" baseline="0" dirty="0" smtClean="0">
                          <a:ln>
                            <a:noFill/>
                          </a:ln>
                          <a:solidFill>
                            <a:schemeClr val="tx1"/>
                          </a:solidFill>
                          <a:effectLst/>
                          <a:latin typeface="Helvetica" pitchFamily="34" charset="0"/>
                        </a:rPr>
                        <a:t>Cash</a:t>
                      </a:r>
                    </a:p>
                  </a:txBody>
                  <a:tcPr anchor="b" anchorCtr="1"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800" b="1" i="0" u="none" strike="noStrike" cap="none" normalizeH="0" baseline="0" dirty="0" smtClean="0">
                          <a:ln>
                            <a:noFill/>
                          </a:ln>
                          <a:solidFill>
                            <a:schemeClr val="tx1"/>
                          </a:solidFill>
                          <a:effectLst/>
                          <a:latin typeface="Helvetica" pitchFamily="34" charset="0"/>
                        </a:rPr>
                        <a:t>Scale of Operations</a:t>
                      </a:r>
                    </a:p>
                  </a:txBody>
                  <a:tcPr anchor="b" anchorCtr="1"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800" b="1" i="0" u="none" strike="noStrike" cap="none" normalizeH="0" baseline="0" dirty="0" smtClean="0">
                          <a:ln>
                            <a:noFill/>
                          </a:ln>
                          <a:solidFill>
                            <a:schemeClr val="tx1"/>
                          </a:solidFill>
                          <a:effectLst/>
                          <a:latin typeface="Helvetica" pitchFamily="34" charset="0"/>
                        </a:rPr>
                        <a:t>Severity of harm</a:t>
                      </a:r>
                    </a:p>
                  </a:txBody>
                  <a:tcPr anchor="b" anchorCtr="1"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800" b="1" i="0" u="none" strike="noStrike" cap="none" normalizeH="0" baseline="0" dirty="0" smtClean="0">
                          <a:ln>
                            <a:noFill/>
                          </a:ln>
                          <a:solidFill>
                            <a:schemeClr val="tx1"/>
                          </a:solidFill>
                          <a:effectLst/>
                          <a:latin typeface="Helvetica" pitchFamily="34" charset="0"/>
                        </a:rPr>
                        <a:t>Most affected population</a:t>
                      </a:r>
                    </a:p>
                  </a:txBody>
                  <a:tcPr anchor="b" anchorCtr="1"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87462">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US" sz="1800" b="0" i="0" u="none" strike="noStrike" cap="none" normalizeH="0" baseline="0" dirty="0" smtClean="0">
                        <a:ln>
                          <a:noFill/>
                        </a:ln>
                        <a:solidFill>
                          <a:schemeClr val="tx1"/>
                        </a:solidFill>
                        <a:effectLst/>
                        <a:latin typeface="Helvetica" pitchFamily="34" charset="0"/>
                      </a:endParaRP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800" b="0" i="0" u="none" strike="noStrike" cap="none" normalizeH="0" baseline="0" dirty="0" smtClean="0">
                          <a:ln>
                            <a:noFill/>
                          </a:ln>
                          <a:solidFill>
                            <a:schemeClr val="tx1"/>
                          </a:solidFill>
                          <a:effectLst/>
                          <a:latin typeface="Helvetica" pitchFamily="34" charset="0"/>
                        </a:rPr>
                        <a:t>Drug dealing</a:t>
                      </a:r>
                    </a:p>
                  </a:txBody>
                  <a:tcPr anchor="ctr" anchorCtr="1" horzOverflow="overflow">
                    <a:lnL cap="flat">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US" sz="1800" b="0" i="0" u="none" strike="noStrike" cap="none" normalizeH="0" baseline="0" dirty="0" smtClean="0">
                        <a:ln>
                          <a:noFill/>
                        </a:ln>
                        <a:solidFill>
                          <a:schemeClr val="tx1"/>
                        </a:solidFill>
                        <a:effectLst/>
                        <a:latin typeface="Helvetica" pitchFamily="34" charset="0"/>
                      </a:endParaRP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800" b="0" i="0" u="none" strike="noStrike" cap="none" normalizeH="0" baseline="0" dirty="0" smtClean="0">
                          <a:ln>
                            <a:noFill/>
                          </a:ln>
                          <a:solidFill>
                            <a:schemeClr val="tx1"/>
                          </a:solidFill>
                          <a:effectLst/>
                          <a:latin typeface="Helvetica" pitchFamily="34" charset="0"/>
                        </a:rPr>
                        <a:t>Exclusively</a:t>
                      </a:r>
                    </a:p>
                  </a:txBody>
                  <a:tcPr anchor="ctr" anchorCtr="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US" sz="1800" b="0" i="0" u="none" strike="noStrike" cap="none" normalizeH="0" baseline="0" dirty="0" smtClean="0">
                        <a:ln>
                          <a:noFill/>
                        </a:ln>
                        <a:solidFill>
                          <a:schemeClr val="tx1"/>
                        </a:solidFill>
                        <a:effectLst/>
                        <a:latin typeface="Helvetica" pitchFamily="34" charset="0"/>
                      </a:endParaRP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800" b="0" i="0" u="none" strike="noStrike" cap="none" normalizeH="0" baseline="0" dirty="0" smtClean="0">
                          <a:ln>
                            <a:noFill/>
                          </a:ln>
                          <a:solidFill>
                            <a:schemeClr val="tx1"/>
                          </a:solidFill>
                          <a:effectLst/>
                          <a:latin typeface="Helvetica" pitchFamily="34" charset="0"/>
                        </a:rPr>
                        <a:t>Very large</a:t>
                      </a:r>
                    </a:p>
                  </a:txBody>
                  <a:tcPr anchor="ctr" anchorCtr="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US" sz="1800" b="0" i="0" u="none" strike="noStrike" cap="none" normalizeH="0" baseline="0" dirty="0" smtClean="0">
                        <a:ln>
                          <a:noFill/>
                        </a:ln>
                        <a:solidFill>
                          <a:schemeClr val="tx1"/>
                        </a:solidFill>
                        <a:effectLst/>
                        <a:latin typeface="Helvetica" pitchFamily="34" charset="0"/>
                      </a:endParaRP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800" b="0" i="0" u="none" strike="noStrike" cap="none" normalizeH="0" baseline="0" dirty="0" smtClean="0">
                          <a:ln>
                            <a:noFill/>
                          </a:ln>
                          <a:solidFill>
                            <a:schemeClr val="tx1"/>
                          </a:solidFill>
                          <a:effectLst/>
                          <a:latin typeface="Helvetica" pitchFamily="34" charset="0"/>
                        </a:rPr>
                        <a:t>Severe</a:t>
                      </a:r>
                    </a:p>
                  </a:txBody>
                  <a:tcPr anchor="ctr" anchorCtr="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US" sz="1800" b="0" i="0" u="none" strike="noStrike" cap="none" normalizeH="0" baseline="0" dirty="0" smtClean="0">
                        <a:ln>
                          <a:noFill/>
                        </a:ln>
                        <a:solidFill>
                          <a:schemeClr val="tx1"/>
                        </a:solidFill>
                        <a:effectLst/>
                        <a:latin typeface="Helvetica" pitchFamily="34" charset="0"/>
                      </a:endParaRP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800" b="0" i="0" u="none" strike="noStrike" cap="none" normalizeH="0" baseline="0" dirty="0" smtClean="0">
                          <a:ln>
                            <a:noFill/>
                          </a:ln>
                          <a:solidFill>
                            <a:schemeClr val="tx1"/>
                          </a:solidFill>
                          <a:effectLst/>
                          <a:latin typeface="Helvetica" pitchFamily="34" charset="0"/>
                        </a:rPr>
                        <a:t>Urban minority groups</a:t>
                      </a:r>
                    </a:p>
                  </a:txBody>
                  <a:tcPr anchor="ctr" anchorCtr="1" horzOverflow="overflow">
                    <a:lnL>
                      <a:noFill/>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709613">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800" b="0" i="0" u="none" strike="noStrike" cap="none" normalizeH="0" baseline="0" dirty="0" smtClean="0">
                          <a:ln>
                            <a:noFill/>
                          </a:ln>
                          <a:solidFill>
                            <a:schemeClr val="tx1"/>
                          </a:solidFill>
                          <a:effectLst/>
                          <a:latin typeface="Helvetica" pitchFamily="34" charset="0"/>
                        </a:rPr>
                        <a:t>Terrorism</a:t>
                      </a:r>
                    </a:p>
                  </a:txBody>
                  <a:tcPr anchor="ctr" anchorCtr="1"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800" b="0" i="0" u="none" strike="noStrike" cap="none" normalizeH="0" baseline="0" dirty="0" smtClean="0">
                          <a:ln>
                            <a:noFill/>
                          </a:ln>
                          <a:solidFill>
                            <a:schemeClr val="tx1"/>
                          </a:solidFill>
                          <a:effectLst/>
                          <a:latin typeface="Helvetica" pitchFamily="34" charset="0"/>
                        </a:rPr>
                        <a:t>Mix</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800" b="0" i="0" u="none" strike="noStrike" cap="none" normalizeH="0" baseline="0" dirty="0" smtClean="0">
                          <a:ln>
                            <a:noFill/>
                          </a:ln>
                          <a:solidFill>
                            <a:schemeClr val="tx1"/>
                          </a:solidFill>
                          <a:effectLst/>
                          <a:latin typeface="Helvetica" pitchFamily="34" charset="0"/>
                        </a:rPr>
                        <a:t>Small</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800" b="0" i="0" u="none" strike="noStrike" cap="none" normalizeH="0" baseline="0" dirty="0" smtClean="0">
                          <a:ln>
                            <a:noFill/>
                          </a:ln>
                          <a:solidFill>
                            <a:schemeClr val="tx1"/>
                          </a:solidFill>
                          <a:effectLst/>
                          <a:latin typeface="Helvetica" pitchFamily="34" charset="0"/>
                        </a:rPr>
                        <a:t>Most Severe</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800" b="0" i="0" u="none" strike="noStrike" cap="none" normalizeH="0" baseline="0" dirty="0" smtClean="0">
                          <a:ln>
                            <a:noFill/>
                          </a:ln>
                          <a:solidFill>
                            <a:schemeClr val="tx1"/>
                          </a:solidFill>
                          <a:effectLst/>
                          <a:latin typeface="Helvetica" pitchFamily="34" charset="0"/>
                        </a:rPr>
                        <a:t>Broad</a:t>
                      </a:r>
                    </a:p>
                  </a:txBody>
                  <a:tcPr anchor="ctr" anchorCtr="1" horzOverflow="overflow">
                    <a:lnL>
                      <a:noFill/>
                    </a:lnL>
                    <a:lnR cap="flat">
                      <a:noFill/>
                    </a:lnR>
                    <a:lnT>
                      <a:noFill/>
                    </a:lnT>
                    <a:lnB>
                      <a:noFill/>
                    </a:lnB>
                    <a:lnTlToBr>
                      <a:noFill/>
                    </a:lnTlToBr>
                    <a:lnBlToTr>
                      <a:noFill/>
                    </a:lnBlToTr>
                    <a:noFill/>
                  </a:tcPr>
                </a:tc>
              </a:tr>
              <a:tr h="709613">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800" b="0" i="0" u="none" strike="noStrike" cap="none" normalizeH="0" baseline="0" dirty="0" smtClean="0">
                          <a:ln>
                            <a:noFill/>
                          </a:ln>
                          <a:solidFill>
                            <a:schemeClr val="tx1"/>
                          </a:solidFill>
                          <a:effectLst/>
                          <a:latin typeface="Helvetica" pitchFamily="34" charset="0"/>
                        </a:rPr>
                        <a:t>White collar</a:t>
                      </a:r>
                    </a:p>
                  </a:txBody>
                  <a:tcPr anchor="ctr" anchorCtr="1"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800" b="0" i="0" u="none" strike="noStrike" cap="none" normalizeH="0" baseline="0" dirty="0" smtClean="0">
                          <a:ln>
                            <a:noFill/>
                          </a:ln>
                          <a:solidFill>
                            <a:schemeClr val="tx1"/>
                          </a:solidFill>
                          <a:effectLst/>
                          <a:latin typeface="Helvetica" pitchFamily="34" charset="0"/>
                        </a:rPr>
                        <a:t>Rare</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800" b="0" i="0" u="none" strike="noStrike" cap="none" normalizeH="0" baseline="0" dirty="0" smtClean="0">
                          <a:ln>
                            <a:noFill/>
                          </a:ln>
                          <a:solidFill>
                            <a:schemeClr val="tx1"/>
                          </a:solidFill>
                          <a:effectLst/>
                          <a:latin typeface="Helvetica" pitchFamily="34" charset="0"/>
                        </a:rPr>
                        <a:t>Large</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800" b="0" i="0" u="none" strike="noStrike" cap="none" normalizeH="0" baseline="0" dirty="0" smtClean="0">
                          <a:ln>
                            <a:noFill/>
                          </a:ln>
                          <a:solidFill>
                            <a:schemeClr val="tx1"/>
                          </a:solidFill>
                          <a:effectLst/>
                          <a:latin typeface="Helvetica" pitchFamily="34" charset="0"/>
                        </a:rPr>
                        <a:t>Severe</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800" b="0" i="0" u="none" strike="noStrike" cap="none" normalizeH="0" baseline="0" dirty="0" smtClean="0">
                          <a:ln>
                            <a:noFill/>
                          </a:ln>
                          <a:solidFill>
                            <a:schemeClr val="tx1"/>
                          </a:solidFill>
                          <a:effectLst/>
                          <a:latin typeface="Helvetica" pitchFamily="34" charset="0"/>
                        </a:rPr>
                        <a:t>Broad</a:t>
                      </a:r>
                    </a:p>
                  </a:txBody>
                  <a:tcPr anchor="ctr" anchorCtr="1" horzOverflow="overflow">
                    <a:lnL>
                      <a:noFill/>
                    </a:lnL>
                    <a:lnR cap="flat">
                      <a:noFill/>
                    </a:lnR>
                    <a:lnT>
                      <a:noFill/>
                    </a:lnT>
                    <a:lnB>
                      <a:noFill/>
                    </a:lnB>
                    <a:lnTlToBr>
                      <a:noFill/>
                    </a:lnTlToBr>
                    <a:lnBlToTr>
                      <a:noFill/>
                    </a:lnBlToTr>
                    <a:noFill/>
                  </a:tcPr>
                </a:tc>
              </a:tr>
              <a:tr h="709613">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800" b="0" i="0" u="none" strike="noStrike" cap="none" normalizeH="0" baseline="0" dirty="0" smtClean="0">
                          <a:ln>
                            <a:noFill/>
                          </a:ln>
                          <a:solidFill>
                            <a:schemeClr val="tx1"/>
                          </a:solidFill>
                          <a:effectLst/>
                          <a:latin typeface="Helvetica" pitchFamily="34" charset="0"/>
                        </a:rPr>
                        <a:t>Bribery and corruption</a:t>
                      </a:r>
                    </a:p>
                  </a:txBody>
                  <a:tcPr anchor="ctr" anchorCtr="1"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800" b="0" i="0" u="none" strike="noStrike" cap="none" normalizeH="0" baseline="0" dirty="0" smtClean="0">
                          <a:ln>
                            <a:noFill/>
                          </a:ln>
                          <a:solidFill>
                            <a:schemeClr val="tx1"/>
                          </a:solidFill>
                          <a:effectLst/>
                          <a:latin typeface="Helvetica" pitchFamily="34" charset="0"/>
                        </a:rPr>
                        <a:t>Sometimes</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800" b="0" i="0" u="none" strike="noStrike" cap="none" normalizeH="0" baseline="0" dirty="0" smtClean="0">
                          <a:ln>
                            <a:noFill/>
                          </a:ln>
                          <a:solidFill>
                            <a:schemeClr val="tx1"/>
                          </a:solidFill>
                          <a:effectLst/>
                          <a:latin typeface="Helvetica" pitchFamily="34" charset="0"/>
                        </a:rPr>
                        <a:t>Large</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800" b="0" i="0" u="none" strike="noStrike" cap="none" normalizeH="0" baseline="0" dirty="0" smtClean="0">
                          <a:ln>
                            <a:noFill/>
                          </a:ln>
                          <a:solidFill>
                            <a:schemeClr val="tx1"/>
                          </a:solidFill>
                          <a:effectLst/>
                          <a:latin typeface="Helvetica" pitchFamily="34" charset="0"/>
                        </a:rPr>
                        <a:t>Severe</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800" b="0" i="0" u="none" strike="noStrike" cap="none" normalizeH="0" baseline="0" dirty="0" smtClean="0">
                          <a:ln>
                            <a:noFill/>
                          </a:ln>
                          <a:solidFill>
                            <a:schemeClr val="tx1"/>
                          </a:solidFill>
                          <a:effectLst/>
                          <a:latin typeface="Helvetica" pitchFamily="34" charset="0"/>
                        </a:rPr>
                        <a:t>Developing countries</a:t>
                      </a:r>
                    </a:p>
                  </a:txBody>
                  <a:tcPr anchor="ctr" anchorCtr="1" horzOverflow="overflow">
                    <a:lnL>
                      <a:noFill/>
                    </a:lnL>
                    <a:lnR cap="flat">
                      <a:noFill/>
                    </a:lnR>
                    <a:lnT>
                      <a:noFill/>
                    </a:lnT>
                    <a:lnB>
                      <a:noFill/>
                    </a:lnB>
                    <a:lnTlToBr>
                      <a:noFill/>
                    </a:lnTlToBr>
                    <a:lnBlToTr>
                      <a:noFill/>
                    </a:lnBlToTr>
                    <a:noFill/>
                  </a:tcPr>
                </a:tc>
              </a:tr>
              <a:tr h="652463">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GB" sz="1800" b="0" i="0" u="none" strike="noStrike" cap="none" normalizeH="0" baseline="0" dirty="0" smtClean="0">
                        <a:ln>
                          <a:noFill/>
                        </a:ln>
                        <a:solidFill>
                          <a:schemeClr val="tx1"/>
                        </a:solidFill>
                        <a:effectLst/>
                        <a:latin typeface="Helvetica" pitchFamily="34" charset="0"/>
                      </a:endParaRPr>
                    </a:p>
                  </a:txBody>
                  <a:tcPr anchor="ctr" anchorCtr="1"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GB" sz="1800" b="0" i="0" u="none" strike="noStrike" cap="none" normalizeH="0" baseline="0" dirty="0" smtClean="0">
                        <a:ln>
                          <a:noFill/>
                        </a:ln>
                        <a:solidFill>
                          <a:schemeClr val="tx1"/>
                        </a:solidFill>
                        <a:effectLst/>
                        <a:latin typeface="Helvetica" pitchFamily="34" charset="0"/>
                      </a:endParaRPr>
                    </a:p>
                  </a:txBody>
                  <a:tcPr anchor="ctr" anchorCtr="1"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GB" sz="1800" b="0" i="0" u="none" strike="noStrike" cap="none" normalizeH="0" baseline="0" dirty="0" smtClean="0">
                        <a:ln>
                          <a:noFill/>
                        </a:ln>
                        <a:solidFill>
                          <a:schemeClr val="tx1"/>
                        </a:solidFill>
                        <a:effectLst/>
                        <a:latin typeface="Helvetica" pitchFamily="34" charset="0"/>
                      </a:endParaRPr>
                    </a:p>
                  </a:txBody>
                  <a:tcPr anchor="ctr" anchorCtr="1"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GB" sz="1800" b="0" i="0" u="none" strike="noStrike" cap="none" normalizeH="0" baseline="0" dirty="0" smtClean="0">
                        <a:ln>
                          <a:noFill/>
                        </a:ln>
                        <a:solidFill>
                          <a:schemeClr val="tx1"/>
                        </a:solidFill>
                        <a:effectLst/>
                        <a:latin typeface="Helvetica" pitchFamily="34" charset="0"/>
                      </a:endParaRPr>
                    </a:p>
                  </a:txBody>
                  <a:tcPr anchor="ctr" anchorCtr="1"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GB" sz="1800" b="0" i="0" u="none" strike="noStrike" cap="none" normalizeH="0" baseline="0" dirty="0" smtClean="0">
                        <a:ln>
                          <a:noFill/>
                        </a:ln>
                        <a:solidFill>
                          <a:schemeClr val="tx1"/>
                        </a:solidFill>
                        <a:effectLst/>
                        <a:latin typeface="Helvetica" pitchFamily="34" charset="0"/>
                      </a:endParaRPr>
                    </a:p>
                  </a:txBody>
                  <a:tcPr anchor="ctr" anchorCtr="1" horzOverflow="overflow">
                    <a:lnL>
                      <a:noFill/>
                    </a:lnL>
                    <a:lnR cap="flat">
                      <a:noFill/>
                    </a:lnR>
                    <a:lnT>
                      <a:noFill/>
                    </a:lnT>
                    <a:lnB cap="flat">
                      <a:noFill/>
                    </a:lnB>
                    <a:lnTlToBr>
                      <a:noFill/>
                    </a:lnTlToBr>
                    <a:lnBlToTr>
                      <a:noFill/>
                    </a:lnBlToTr>
                    <a:noFill/>
                  </a:tcPr>
                </a:tc>
              </a:tr>
            </a:tbl>
          </a:graphicData>
        </a:graphic>
      </p:graphicFrame>
    </p:spTree>
    <p:extLst>
      <p:ext uri="{BB962C8B-B14F-4D97-AF65-F5344CB8AC3E}">
        <p14:creationId xmlns:p14="http://schemas.microsoft.com/office/powerpoint/2010/main" val="29686030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2"/>
          <p:cNvSpPr>
            <a:spLocks noGrp="1"/>
          </p:cNvSpPr>
          <p:nvPr>
            <p:ph type="dt" sz="quarter" idx="10"/>
          </p:nvPr>
        </p:nvSpPr>
        <p:spPr>
          <a:noFill/>
        </p:spPr>
        <p:txBody>
          <a:bodyP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FontTx/>
              <a:buNone/>
            </a:pPr>
            <a:r>
              <a:rPr kumimoji="0" lang="en-US" altLang="en-US" sz="1400" smtClean="0"/>
              <a:t>Spring &amp; Summer 2015</a:t>
            </a:r>
          </a:p>
        </p:txBody>
      </p:sp>
      <p:sp>
        <p:nvSpPr>
          <p:cNvPr id="11267" name="Footer Placeholder 3"/>
          <p:cNvSpPr>
            <a:spLocks noGrp="1"/>
          </p:cNvSpPr>
          <p:nvPr>
            <p:ph type="ftr" sz="quarter" idx="11"/>
          </p:nvPr>
        </p:nvSpPr>
        <p:spPr>
          <a:noFill/>
        </p:spPr>
        <p:txBody>
          <a:bodyP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FontTx/>
              <a:buNone/>
            </a:pPr>
            <a:r>
              <a:rPr kumimoji="0" lang="en-US" altLang="en-US" sz="1400" smtClean="0"/>
              <a:t>Highview Consultants</a:t>
            </a:r>
          </a:p>
        </p:txBody>
      </p:sp>
      <p:sp>
        <p:nvSpPr>
          <p:cNvPr id="11268" name="Rectangle 2"/>
          <p:cNvSpPr>
            <a:spLocks noGrp="1" noChangeArrowheads="1"/>
          </p:cNvSpPr>
          <p:nvPr>
            <p:ph type="title"/>
          </p:nvPr>
        </p:nvSpPr>
        <p:spPr>
          <a:xfrm>
            <a:off x="0" y="228600"/>
            <a:ext cx="9144000" cy="611188"/>
          </a:xfrm>
        </p:spPr>
        <p:txBody>
          <a:bodyPr>
            <a:noAutofit/>
          </a:bodyPr>
          <a:lstStyle/>
          <a:p>
            <a:r>
              <a:rPr lang="en-US" altLang="en-US" sz="3600" dirty="0" smtClean="0"/>
              <a:t>Laundered Money - Crime &amp; Terrorism</a:t>
            </a:r>
          </a:p>
        </p:txBody>
      </p:sp>
      <p:grpSp>
        <p:nvGrpSpPr>
          <p:cNvPr id="182275" name="Group 3"/>
          <p:cNvGrpSpPr>
            <a:grpSpLocks/>
          </p:cNvGrpSpPr>
          <p:nvPr/>
        </p:nvGrpSpPr>
        <p:grpSpPr bwMode="auto">
          <a:xfrm>
            <a:off x="179388" y="1196975"/>
            <a:ext cx="8601075" cy="2303463"/>
            <a:chOff x="133" y="788"/>
            <a:chExt cx="5418" cy="1451"/>
          </a:xfrm>
        </p:grpSpPr>
        <p:sp>
          <p:nvSpPr>
            <p:cNvPr id="11282" name="Oval 4"/>
            <p:cNvSpPr>
              <a:spLocks noChangeArrowheads="1"/>
            </p:cNvSpPr>
            <p:nvPr/>
          </p:nvSpPr>
          <p:spPr bwMode="auto">
            <a:xfrm>
              <a:off x="133" y="788"/>
              <a:ext cx="1228" cy="1451"/>
            </a:xfrm>
            <a:prstGeom prst="ellipse">
              <a:avLst/>
            </a:prstGeom>
            <a:solidFill>
              <a:srgbClr val="800000"/>
            </a:solidFill>
            <a:ln w="76200">
              <a:solidFill>
                <a:srgbClr val="FFCC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lgn="ctr">
                <a:spcBef>
                  <a:spcPct val="0"/>
                </a:spcBef>
                <a:buFontTx/>
                <a:buNone/>
              </a:pPr>
              <a:endParaRPr kumimoji="0" lang="en-US" altLang="en-US" sz="2400">
                <a:solidFill>
                  <a:schemeClr val="bg1"/>
                </a:solidFill>
                <a:latin typeface="Arial" charset="0"/>
              </a:endParaRPr>
            </a:p>
            <a:p>
              <a:pPr algn="ctr">
                <a:spcBef>
                  <a:spcPct val="0"/>
                </a:spcBef>
                <a:buFontTx/>
                <a:buNone/>
              </a:pPr>
              <a:endParaRPr kumimoji="0" lang="en-US" altLang="en-US" sz="2400">
                <a:solidFill>
                  <a:schemeClr val="bg1"/>
                </a:solidFill>
                <a:latin typeface="Arial" charset="0"/>
              </a:endParaRPr>
            </a:p>
            <a:p>
              <a:pPr algn="ctr">
                <a:spcBef>
                  <a:spcPct val="0"/>
                </a:spcBef>
                <a:buFontTx/>
                <a:buNone/>
              </a:pPr>
              <a:endParaRPr kumimoji="0" lang="en-US" altLang="en-US" sz="2400">
                <a:solidFill>
                  <a:schemeClr val="bg1"/>
                </a:solidFill>
                <a:latin typeface="Arial" charset="0"/>
              </a:endParaRPr>
            </a:p>
            <a:p>
              <a:pPr algn="ctr">
                <a:spcBef>
                  <a:spcPct val="0"/>
                </a:spcBef>
                <a:buFontTx/>
                <a:buNone/>
              </a:pPr>
              <a:r>
                <a:rPr kumimoji="0" lang="en-US" altLang="en-US" sz="2400">
                  <a:solidFill>
                    <a:schemeClr val="bg1"/>
                  </a:solidFill>
                  <a:latin typeface="Arial" charset="0"/>
                </a:rPr>
                <a:t>from</a:t>
              </a:r>
              <a:br>
                <a:rPr kumimoji="0" lang="en-US" altLang="en-US" sz="2400">
                  <a:solidFill>
                    <a:schemeClr val="bg1"/>
                  </a:solidFill>
                  <a:latin typeface="Arial" charset="0"/>
                </a:rPr>
              </a:br>
              <a:r>
                <a:rPr kumimoji="0" lang="en-US" altLang="en-US" sz="2400">
                  <a:solidFill>
                    <a:schemeClr val="bg1"/>
                  </a:solidFill>
                  <a:latin typeface="Arial" charset="0"/>
                </a:rPr>
                <a:t>crime</a:t>
              </a:r>
            </a:p>
          </p:txBody>
        </p:sp>
        <p:sp>
          <p:nvSpPr>
            <p:cNvPr id="11283" name="Text Box 5"/>
            <p:cNvSpPr txBox="1">
              <a:spLocks noChangeArrowheads="1"/>
            </p:cNvSpPr>
            <p:nvPr/>
          </p:nvSpPr>
          <p:spPr bwMode="auto">
            <a:xfrm>
              <a:off x="508" y="880"/>
              <a:ext cx="486" cy="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0"/>
                </a:spcBef>
                <a:buFontTx/>
                <a:buNone/>
              </a:pPr>
              <a:r>
                <a:rPr kumimoji="0" lang="en-US" altLang="en-US" sz="8000">
                  <a:solidFill>
                    <a:schemeClr val="folHlink"/>
                  </a:solidFill>
                  <a:latin typeface="Arial" charset="0"/>
                </a:rPr>
                <a:t>£</a:t>
              </a:r>
            </a:p>
          </p:txBody>
        </p:sp>
        <p:sp>
          <p:nvSpPr>
            <p:cNvPr id="11284" name="Rectangle 6"/>
            <p:cNvSpPr>
              <a:spLocks noChangeArrowheads="1"/>
            </p:cNvSpPr>
            <p:nvPr/>
          </p:nvSpPr>
          <p:spPr bwMode="auto">
            <a:xfrm>
              <a:off x="4107" y="1054"/>
              <a:ext cx="1444" cy="918"/>
            </a:xfrm>
            <a:prstGeom prst="rect">
              <a:avLst/>
            </a:prstGeom>
            <a:solidFill>
              <a:srgbClr val="800000"/>
            </a:solidFill>
            <a:ln>
              <a:noFill/>
            </a:ln>
            <a:effectLst/>
            <a:extLs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lgn="ctr">
                <a:spcBef>
                  <a:spcPct val="0"/>
                </a:spcBef>
                <a:buFontTx/>
                <a:buNone/>
              </a:pPr>
              <a:endParaRPr kumimoji="0" lang="en-US" altLang="en-US" sz="2400">
                <a:solidFill>
                  <a:schemeClr val="folHlink"/>
                </a:solidFill>
                <a:latin typeface="Arial" charset="0"/>
              </a:endParaRPr>
            </a:p>
            <a:p>
              <a:pPr algn="ctr">
                <a:spcBef>
                  <a:spcPct val="0"/>
                </a:spcBef>
                <a:buFontTx/>
                <a:buNone/>
              </a:pPr>
              <a:r>
                <a:rPr kumimoji="0" lang="en-US" altLang="en-US" sz="2400">
                  <a:solidFill>
                    <a:schemeClr val="folHlink"/>
                  </a:solidFill>
                  <a:latin typeface="Arial" charset="0"/>
                </a:rPr>
                <a:t>…</a:t>
              </a:r>
              <a:r>
                <a:rPr kumimoji="0" lang="en-US" altLang="en-US" sz="2400">
                  <a:solidFill>
                    <a:schemeClr val="bg1"/>
                  </a:solidFill>
                  <a:latin typeface="Arial" charset="0"/>
                </a:rPr>
                <a:t>for use</a:t>
              </a:r>
              <a:r>
                <a:rPr kumimoji="0" lang="en-US" altLang="en-US" sz="2400">
                  <a:solidFill>
                    <a:schemeClr val="folHlink"/>
                  </a:solidFill>
                  <a:latin typeface="Arial" charset="0"/>
                </a:rPr>
                <a:t> </a:t>
              </a:r>
              <a:r>
                <a:rPr kumimoji="0" lang="en-US" altLang="en-US" sz="2400">
                  <a:solidFill>
                    <a:schemeClr val="bg1"/>
                  </a:solidFill>
                  <a:latin typeface="Arial" charset="0"/>
                </a:rPr>
                <a:t>in</a:t>
              </a:r>
              <a:br>
                <a:rPr kumimoji="0" lang="en-US" altLang="en-US" sz="2400">
                  <a:solidFill>
                    <a:schemeClr val="bg1"/>
                  </a:solidFill>
                  <a:latin typeface="Arial" charset="0"/>
                </a:rPr>
              </a:br>
              <a:r>
                <a:rPr kumimoji="0" lang="en-US" altLang="en-US" sz="2400">
                  <a:solidFill>
                    <a:schemeClr val="bg1"/>
                  </a:solidFill>
                  <a:latin typeface="Arial" charset="0"/>
                </a:rPr>
                <a:t>legitimate</a:t>
              </a:r>
              <a:br>
                <a:rPr kumimoji="0" lang="en-US" altLang="en-US" sz="2400">
                  <a:solidFill>
                    <a:schemeClr val="bg1"/>
                  </a:solidFill>
                  <a:latin typeface="Arial" charset="0"/>
                </a:rPr>
              </a:br>
              <a:r>
                <a:rPr kumimoji="0" lang="en-US" altLang="en-US" sz="2400">
                  <a:solidFill>
                    <a:schemeClr val="bg1"/>
                  </a:solidFill>
                  <a:latin typeface="Arial" charset="0"/>
                </a:rPr>
                <a:t>activities</a:t>
              </a:r>
            </a:p>
            <a:p>
              <a:pPr algn="ctr">
                <a:spcBef>
                  <a:spcPct val="0"/>
                </a:spcBef>
                <a:buFontTx/>
                <a:buNone/>
              </a:pPr>
              <a:endParaRPr kumimoji="0" lang="en-US" altLang="en-US" sz="2400">
                <a:solidFill>
                  <a:schemeClr val="bg1"/>
                </a:solidFill>
                <a:latin typeface="Arial" charset="0"/>
              </a:endParaRPr>
            </a:p>
          </p:txBody>
        </p:sp>
        <p:grpSp>
          <p:nvGrpSpPr>
            <p:cNvPr id="11285" name="Group 7"/>
            <p:cNvGrpSpPr>
              <a:grpSpLocks/>
            </p:cNvGrpSpPr>
            <p:nvPr/>
          </p:nvGrpSpPr>
          <p:grpSpPr bwMode="auto">
            <a:xfrm>
              <a:off x="1415" y="1290"/>
              <a:ext cx="559" cy="448"/>
              <a:chOff x="1009" y="2184"/>
              <a:chExt cx="559" cy="448"/>
            </a:xfrm>
          </p:grpSpPr>
          <p:sp>
            <p:nvSpPr>
              <p:cNvPr id="182280" name="AutoShape 8"/>
              <p:cNvSpPr>
                <a:spLocks noChangeArrowheads="1"/>
              </p:cNvSpPr>
              <p:nvPr/>
            </p:nvSpPr>
            <p:spPr bwMode="auto">
              <a:xfrm>
                <a:off x="1009" y="2184"/>
                <a:ext cx="559" cy="448"/>
              </a:xfrm>
              <a:prstGeom prst="rightArrow">
                <a:avLst>
                  <a:gd name="adj1" fmla="val 50000"/>
                  <a:gd name="adj2" fmla="val 31194"/>
                </a:avLst>
              </a:prstGeom>
              <a:gradFill rotWithShape="0">
                <a:gsLst>
                  <a:gs pos="0">
                    <a:schemeClr val="tx2">
                      <a:gamma/>
                      <a:shade val="0"/>
                      <a:invGamma/>
                    </a:schemeClr>
                  </a:gs>
                  <a:gs pos="100000">
                    <a:schemeClr val="tx2"/>
                  </a:gs>
                </a:gsLst>
                <a:lin ang="0" scaled="1"/>
              </a:gradFill>
              <a:ln>
                <a:noFill/>
              </a:ln>
              <a:effectLst/>
              <a:extLs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dirty="0"/>
              </a:p>
            </p:txBody>
          </p:sp>
          <p:sp>
            <p:nvSpPr>
              <p:cNvPr id="11291" name="Text Box 9"/>
              <p:cNvSpPr txBox="1">
                <a:spLocks noChangeArrowheads="1"/>
              </p:cNvSpPr>
              <p:nvPr/>
            </p:nvSpPr>
            <p:spPr bwMode="auto">
              <a:xfrm>
                <a:off x="1061" y="2270"/>
                <a:ext cx="48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0"/>
                  </a:spcBef>
                  <a:buFontTx/>
                  <a:buNone/>
                </a:pPr>
                <a:r>
                  <a:rPr kumimoji="0" lang="en-US" altLang="en-US" sz="2000" b="1">
                    <a:solidFill>
                      <a:schemeClr val="folHlink"/>
                    </a:solidFill>
                    <a:latin typeface="Arial" charset="0"/>
                  </a:rPr>
                  <a:t>£ £ £</a:t>
                </a:r>
              </a:p>
            </p:txBody>
          </p:sp>
        </p:grpSp>
        <p:grpSp>
          <p:nvGrpSpPr>
            <p:cNvPr id="11286" name="Group 10"/>
            <p:cNvGrpSpPr>
              <a:grpSpLocks/>
            </p:cNvGrpSpPr>
            <p:nvPr/>
          </p:nvGrpSpPr>
          <p:grpSpPr bwMode="auto">
            <a:xfrm>
              <a:off x="3502" y="1290"/>
              <a:ext cx="559" cy="448"/>
              <a:chOff x="1009" y="2184"/>
              <a:chExt cx="559" cy="448"/>
            </a:xfrm>
          </p:grpSpPr>
          <p:sp>
            <p:nvSpPr>
              <p:cNvPr id="182283" name="AutoShape 11"/>
              <p:cNvSpPr>
                <a:spLocks noChangeArrowheads="1"/>
              </p:cNvSpPr>
              <p:nvPr/>
            </p:nvSpPr>
            <p:spPr bwMode="auto">
              <a:xfrm>
                <a:off x="1009" y="2184"/>
                <a:ext cx="559" cy="448"/>
              </a:xfrm>
              <a:prstGeom prst="rightArrow">
                <a:avLst>
                  <a:gd name="adj1" fmla="val 50000"/>
                  <a:gd name="adj2" fmla="val 31194"/>
                </a:avLst>
              </a:prstGeom>
              <a:gradFill rotWithShape="0">
                <a:gsLst>
                  <a:gs pos="0">
                    <a:schemeClr val="tx2">
                      <a:gamma/>
                      <a:shade val="0"/>
                      <a:invGamma/>
                    </a:schemeClr>
                  </a:gs>
                  <a:gs pos="100000">
                    <a:schemeClr val="tx2"/>
                  </a:gs>
                </a:gsLst>
                <a:lin ang="0" scaled="1"/>
              </a:gradFill>
              <a:ln>
                <a:noFill/>
              </a:ln>
              <a:effectLst/>
              <a:extLs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dirty="0"/>
              </a:p>
            </p:txBody>
          </p:sp>
          <p:sp>
            <p:nvSpPr>
              <p:cNvPr id="11289" name="Text Box 12"/>
              <p:cNvSpPr txBox="1">
                <a:spLocks noChangeArrowheads="1"/>
              </p:cNvSpPr>
              <p:nvPr/>
            </p:nvSpPr>
            <p:spPr bwMode="auto">
              <a:xfrm>
                <a:off x="1061" y="2270"/>
                <a:ext cx="48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0"/>
                  </a:spcBef>
                  <a:buFontTx/>
                  <a:buNone/>
                </a:pPr>
                <a:r>
                  <a:rPr kumimoji="0" lang="en-US" altLang="en-US" sz="2000" b="1">
                    <a:solidFill>
                      <a:schemeClr val="folHlink"/>
                    </a:solidFill>
                    <a:latin typeface="Arial" charset="0"/>
                  </a:rPr>
                  <a:t>£ £ £</a:t>
                </a:r>
              </a:p>
            </p:txBody>
          </p:sp>
        </p:grpSp>
        <p:sp>
          <p:nvSpPr>
            <p:cNvPr id="11287" name="AutoShape 13"/>
            <p:cNvSpPr>
              <a:spLocks noChangeArrowheads="1"/>
            </p:cNvSpPr>
            <p:nvPr/>
          </p:nvSpPr>
          <p:spPr bwMode="auto">
            <a:xfrm>
              <a:off x="1982" y="937"/>
              <a:ext cx="1466" cy="1154"/>
            </a:xfrm>
            <a:prstGeom prst="hexagon">
              <a:avLst>
                <a:gd name="adj" fmla="val 31759"/>
                <a:gd name="vf" fmla="val 115470"/>
              </a:avLst>
            </a:prstGeom>
            <a:solidFill>
              <a:srgbClr val="800000"/>
            </a:solidFill>
            <a:ln>
              <a:noFill/>
            </a:ln>
            <a:effectLst/>
            <a:extLs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lgn="ctr">
                <a:spcBef>
                  <a:spcPct val="0"/>
                </a:spcBef>
                <a:buFontTx/>
                <a:buNone/>
              </a:pPr>
              <a:r>
                <a:rPr kumimoji="0" lang="en-US" altLang="en-US" sz="2000">
                  <a:solidFill>
                    <a:schemeClr val="bg1"/>
                  </a:solidFill>
                  <a:latin typeface="Arial" charset="0"/>
                </a:rPr>
                <a:t>…laundered</a:t>
              </a:r>
              <a:r>
                <a:rPr kumimoji="0" lang="en-US" altLang="en-US" sz="2000">
                  <a:solidFill>
                    <a:schemeClr val="folHlink"/>
                  </a:solidFill>
                  <a:latin typeface="Arial" charset="0"/>
                </a:rPr>
                <a:t/>
              </a:r>
              <a:br>
                <a:rPr kumimoji="0" lang="en-US" altLang="en-US" sz="2000">
                  <a:solidFill>
                    <a:schemeClr val="folHlink"/>
                  </a:solidFill>
                  <a:latin typeface="Arial" charset="0"/>
                </a:rPr>
              </a:br>
              <a:r>
                <a:rPr kumimoji="0" lang="en-US" altLang="en-US" sz="2000">
                  <a:solidFill>
                    <a:schemeClr val="bg1"/>
                  </a:solidFill>
                  <a:latin typeface="Arial" charset="0"/>
                </a:rPr>
                <a:t>in the</a:t>
              </a:r>
              <a:r>
                <a:rPr kumimoji="0" lang="en-US" altLang="en-US" sz="2000">
                  <a:solidFill>
                    <a:schemeClr val="folHlink"/>
                  </a:solidFill>
                  <a:latin typeface="Arial" charset="0"/>
                </a:rPr>
                <a:t/>
              </a:r>
              <a:br>
                <a:rPr kumimoji="0" lang="en-US" altLang="en-US" sz="2000">
                  <a:solidFill>
                    <a:schemeClr val="folHlink"/>
                  </a:solidFill>
                  <a:latin typeface="Arial" charset="0"/>
                </a:rPr>
              </a:br>
              <a:r>
                <a:rPr kumimoji="0" lang="en-US" altLang="en-US" sz="2000">
                  <a:solidFill>
                    <a:schemeClr val="bg1"/>
                  </a:solidFill>
                  <a:latin typeface="Arial" charset="0"/>
                </a:rPr>
                <a:t>legitimate</a:t>
              </a:r>
              <a:r>
                <a:rPr kumimoji="0" lang="en-US" altLang="en-US" sz="2000">
                  <a:solidFill>
                    <a:schemeClr val="folHlink"/>
                  </a:solidFill>
                  <a:latin typeface="Arial" charset="0"/>
                </a:rPr>
                <a:t/>
              </a:r>
              <a:br>
                <a:rPr kumimoji="0" lang="en-US" altLang="en-US" sz="2000">
                  <a:solidFill>
                    <a:schemeClr val="folHlink"/>
                  </a:solidFill>
                  <a:latin typeface="Arial" charset="0"/>
                </a:rPr>
              </a:br>
              <a:r>
                <a:rPr kumimoji="0" lang="en-US" altLang="en-US" sz="2000">
                  <a:solidFill>
                    <a:schemeClr val="bg1"/>
                  </a:solidFill>
                  <a:latin typeface="Arial" charset="0"/>
                </a:rPr>
                <a:t>financial</a:t>
              </a:r>
            </a:p>
            <a:p>
              <a:pPr algn="ctr">
                <a:lnSpc>
                  <a:spcPct val="90000"/>
                </a:lnSpc>
                <a:spcBef>
                  <a:spcPct val="0"/>
                </a:spcBef>
                <a:buFontTx/>
                <a:buNone/>
              </a:pPr>
              <a:r>
                <a:rPr kumimoji="0" lang="en-US" altLang="en-US" sz="2000">
                  <a:solidFill>
                    <a:schemeClr val="bg1"/>
                  </a:solidFill>
                  <a:latin typeface="Arial" charset="0"/>
                </a:rPr>
                <a:t>system…</a:t>
              </a:r>
            </a:p>
          </p:txBody>
        </p:sp>
      </p:grpSp>
      <p:grpSp>
        <p:nvGrpSpPr>
          <p:cNvPr id="182286" name="Group 14"/>
          <p:cNvGrpSpPr>
            <a:grpSpLocks/>
          </p:cNvGrpSpPr>
          <p:nvPr/>
        </p:nvGrpSpPr>
        <p:grpSpPr bwMode="auto">
          <a:xfrm>
            <a:off x="246063" y="3989388"/>
            <a:ext cx="8566150" cy="2303462"/>
            <a:chOff x="155" y="2513"/>
            <a:chExt cx="5396" cy="1451"/>
          </a:xfrm>
        </p:grpSpPr>
        <p:grpSp>
          <p:nvGrpSpPr>
            <p:cNvPr id="11271" name="Group 15"/>
            <p:cNvGrpSpPr>
              <a:grpSpLocks/>
            </p:cNvGrpSpPr>
            <p:nvPr/>
          </p:nvGrpSpPr>
          <p:grpSpPr bwMode="auto">
            <a:xfrm>
              <a:off x="155" y="2513"/>
              <a:ext cx="1228" cy="1451"/>
              <a:chOff x="527" y="2631"/>
              <a:chExt cx="1228" cy="1451"/>
            </a:xfrm>
          </p:grpSpPr>
          <p:sp>
            <p:nvSpPr>
              <p:cNvPr id="11280" name="Oval 16"/>
              <p:cNvSpPr>
                <a:spLocks noChangeArrowheads="1"/>
              </p:cNvSpPr>
              <p:nvPr/>
            </p:nvSpPr>
            <p:spPr bwMode="auto">
              <a:xfrm>
                <a:off x="527" y="2631"/>
                <a:ext cx="1228" cy="1451"/>
              </a:xfrm>
              <a:prstGeom prst="ellipse">
                <a:avLst/>
              </a:prstGeom>
              <a:solidFill>
                <a:schemeClr val="accent1"/>
              </a:solidFill>
              <a:ln>
                <a:noFill/>
              </a:ln>
              <a:effectLst/>
              <a:extLst>
                <a:ext uri="{91240B29-F687-4F45-9708-019B960494DF}">
                  <a14:hiddenLine xmlns:a14="http://schemas.microsoft.com/office/drawing/2010/main" w="508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lgn="ctr">
                  <a:spcBef>
                    <a:spcPct val="0"/>
                  </a:spcBef>
                  <a:buFontTx/>
                  <a:buNone/>
                </a:pPr>
                <a:endParaRPr kumimoji="0" lang="en-US" altLang="en-US" sz="2400">
                  <a:latin typeface="Arial" charset="0"/>
                </a:endParaRPr>
              </a:p>
              <a:p>
                <a:pPr algn="ctr">
                  <a:spcBef>
                    <a:spcPct val="0"/>
                  </a:spcBef>
                  <a:buFontTx/>
                  <a:buNone/>
                </a:pPr>
                <a:endParaRPr kumimoji="0" lang="en-US" altLang="en-US" sz="2400">
                  <a:latin typeface="Arial" charset="0"/>
                </a:endParaRPr>
              </a:p>
              <a:p>
                <a:pPr algn="ctr">
                  <a:spcBef>
                    <a:spcPct val="0"/>
                  </a:spcBef>
                  <a:buFontTx/>
                  <a:buNone/>
                </a:pPr>
                <a:endParaRPr kumimoji="0" lang="en-US" altLang="en-US" sz="2400">
                  <a:latin typeface="Arial" charset="0"/>
                </a:endParaRPr>
              </a:p>
              <a:p>
                <a:pPr algn="ctr">
                  <a:spcBef>
                    <a:spcPct val="0"/>
                  </a:spcBef>
                  <a:buFontTx/>
                  <a:buNone/>
                </a:pPr>
                <a:r>
                  <a:rPr kumimoji="0" lang="en-US" altLang="en-US" sz="2400">
                    <a:latin typeface="Arial" charset="0"/>
                  </a:rPr>
                  <a:t>from legal</a:t>
                </a:r>
              </a:p>
              <a:p>
                <a:pPr algn="ctr">
                  <a:spcBef>
                    <a:spcPct val="0"/>
                  </a:spcBef>
                  <a:buFontTx/>
                  <a:buNone/>
                </a:pPr>
                <a:r>
                  <a:rPr kumimoji="0" lang="en-US" altLang="en-US" sz="2400">
                    <a:latin typeface="Arial" charset="0"/>
                  </a:rPr>
                  <a:t>sources</a:t>
                </a:r>
              </a:p>
            </p:txBody>
          </p:sp>
          <p:sp>
            <p:nvSpPr>
              <p:cNvPr id="11281" name="Text Box 17"/>
              <p:cNvSpPr txBox="1">
                <a:spLocks noChangeArrowheads="1"/>
              </p:cNvSpPr>
              <p:nvPr/>
            </p:nvSpPr>
            <p:spPr bwMode="auto">
              <a:xfrm>
                <a:off x="902" y="2637"/>
                <a:ext cx="486" cy="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0"/>
                  </a:spcBef>
                  <a:buFontTx/>
                  <a:buNone/>
                </a:pPr>
                <a:r>
                  <a:rPr kumimoji="0" lang="en-US" altLang="en-US" sz="8000">
                    <a:solidFill>
                      <a:schemeClr val="tx2"/>
                    </a:solidFill>
                    <a:latin typeface="Arial" charset="0"/>
                  </a:rPr>
                  <a:t>£</a:t>
                </a:r>
              </a:p>
            </p:txBody>
          </p:sp>
        </p:grpSp>
        <p:sp>
          <p:nvSpPr>
            <p:cNvPr id="11272" name="Rectangle 18"/>
            <p:cNvSpPr>
              <a:spLocks noChangeArrowheads="1"/>
            </p:cNvSpPr>
            <p:nvPr/>
          </p:nvSpPr>
          <p:spPr bwMode="auto">
            <a:xfrm>
              <a:off x="4107" y="2780"/>
              <a:ext cx="1444" cy="918"/>
            </a:xfrm>
            <a:prstGeom prst="rect">
              <a:avLst/>
            </a:prstGeom>
            <a:solidFill>
              <a:schemeClr val="accent1"/>
            </a:solidFill>
            <a:ln w="76200">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lgn="ctr">
                <a:spcBef>
                  <a:spcPct val="0"/>
                </a:spcBef>
                <a:buFontTx/>
                <a:buNone/>
              </a:pPr>
              <a:r>
                <a:rPr kumimoji="0" lang="en-US" altLang="en-US" sz="2400">
                  <a:latin typeface="Arial" charset="0"/>
                </a:rPr>
                <a:t>…for use in</a:t>
              </a:r>
              <a:br>
                <a:rPr kumimoji="0" lang="en-US" altLang="en-US" sz="2400">
                  <a:latin typeface="Arial" charset="0"/>
                </a:rPr>
              </a:br>
              <a:r>
                <a:rPr kumimoji="0" lang="en-US" altLang="en-US" sz="2400">
                  <a:latin typeface="Arial" charset="0"/>
                </a:rPr>
                <a:t>terrorist activity</a:t>
              </a:r>
            </a:p>
          </p:txBody>
        </p:sp>
        <p:grpSp>
          <p:nvGrpSpPr>
            <p:cNvPr id="11273" name="Group 19"/>
            <p:cNvGrpSpPr>
              <a:grpSpLocks/>
            </p:cNvGrpSpPr>
            <p:nvPr/>
          </p:nvGrpSpPr>
          <p:grpSpPr bwMode="auto">
            <a:xfrm>
              <a:off x="1401" y="3015"/>
              <a:ext cx="559" cy="448"/>
              <a:chOff x="1009" y="2184"/>
              <a:chExt cx="559" cy="448"/>
            </a:xfrm>
          </p:grpSpPr>
          <p:sp>
            <p:nvSpPr>
              <p:cNvPr id="182292" name="AutoShape 20"/>
              <p:cNvSpPr>
                <a:spLocks noChangeArrowheads="1"/>
              </p:cNvSpPr>
              <p:nvPr/>
            </p:nvSpPr>
            <p:spPr bwMode="auto">
              <a:xfrm>
                <a:off x="1009" y="2184"/>
                <a:ext cx="559" cy="448"/>
              </a:xfrm>
              <a:prstGeom prst="rightArrow">
                <a:avLst>
                  <a:gd name="adj1" fmla="val 50000"/>
                  <a:gd name="adj2" fmla="val 31194"/>
                </a:avLst>
              </a:prstGeom>
              <a:gradFill rotWithShape="0">
                <a:gsLst>
                  <a:gs pos="0">
                    <a:schemeClr val="tx2">
                      <a:gamma/>
                      <a:shade val="0"/>
                      <a:invGamma/>
                    </a:schemeClr>
                  </a:gs>
                  <a:gs pos="100000">
                    <a:schemeClr val="tx2"/>
                  </a:gs>
                </a:gsLst>
                <a:lin ang="0" scaled="1"/>
              </a:gradFill>
              <a:ln>
                <a:noFill/>
              </a:ln>
              <a:effectLst/>
              <a:extLs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dirty="0"/>
              </a:p>
            </p:txBody>
          </p:sp>
          <p:sp>
            <p:nvSpPr>
              <p:cNvPr id="11279" name="Text Box 21"/>
              <p:cNvSpPr txBox="1">
                <a:spLocks noChangeArrowheads="1"/>
              </p:cNvSpPr>
              <p:nvPr/>
            </p:nvSpPr>
            <p:spPr bwMode="auto">
              <a:xfrm>
                <a:off x="1061" y="2270"/>
                <a:ext cx="48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0"/>
                  </a:spcBef>
                  <a:buFontTx/>
                  <a:buNone/>
                </a:pPr>
                <a:r>
                  <a:rPr kumimoji="0" lang="en-US" altLang="en-US" sz="2000" b="1">
                    <a:solidFill>
                      <a:schemeClr val="bg1"/>
                    </a:solidFill>
                    <a:latin typeface="Arial" charset="0"/>
                  </a:rPr>
                  <a:t>£ £ £</a:t>
                </a:r>
              </a:p>
            </p:txBody>
          </p:sp>
        </p:grpSp>
        <p:grpSp>
          <p:nvGrpSpPr>
            <p:cNvPr id="11274" name="Group 22"/>
            <p:cNvGrpSpPr>
              <a:grpSpLocks/>
            </p:cNvGrpSpPr>
            <p:nvPr/>
          </p:nvGrpSpPr>
          <p:grpSpPr bwMode="auto">
            <a:xfrm>
              <a:off x="3488" y="3015"/>
              <a:ext cx="559" cy="448"/>
              <a:chOff x="1009" y="2184"/>
              <a:chExt cx="559" cy="448"/>
            </a:xfrm>
          </p:grpSpPr>
          <p:sp>
            <p:nvSpPr>
              <p:cNvPr id="182295" name="AutoShape 23"/>
              <p:cNvSpPr>
                <a:spLocks noChangeArrowheads="1"/>
              </p:cNvSpPr>
              <p:nvPr/>
            </p:nvSpPr>
            <p:spPr bwMode="auto">
              <a:xfrm>
                <a:off x="1009" y="2184"/>
                <a:ext cx="559" cy="448"/>
              </a:xfrm>
              <a:prstGeom prst="rightArrow">
                <a:avLst>
                  <a:gd name="adj1" fmla="val 50000"/>
                  <a:gd name="adj2" fmla="val 31194"/>
                </a:avLst>
              </a:prstGeom>
              <a:gradFill rotWithShape="0">
                <a:gsLst>
                  <a:gs pos="0">
                    <a:schemeClr val="tx2">
                      <a:gamma/>
                      <a:shade val="0"/>
                      <a:invGamma/>
                    </a:schemeClr>
                  </a:gs>
                  <a:gs pos="100000">
                    <a:schemeClr val="tx2"/>
                  </a:gs>
                </a:gsLst>
                <a:lin ang="0" scaled="1"/>
              </a:gradFill>
              <a:ln>
                <a:noFill/>
              </a:ln>
              <a:effectLst/>
              <a:extLs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dirty="0"/>
              </a:p>
            </p:txBody>
          </p:sp>
          <p:sp>
            <p:nvSpPr>
              <p:cNvPr id="11277" name="Text Box 24"/>
              <p:cNvSpPr txBox="1">
                <a:spLocks noChangeArrowheads="1"/>
              </p:cNvSpPr>
              <p:nvPr/>
            </p:nvSpPr>
            <p:spPr bwMode="auto">
              <a:xfrm>
                <a:off x="1061" y="2270"/>
                <a:ext cx="48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0"/>
                  </a:spcBef>
                  <a:buFontTx/>
                  <a:buNone/>
                </a:pPr>
                <a:r>
                  <a:rPr kumimoji="0" lang="en-US" altLang="en-US" sz="2000" b="1">
                    <a:solidFill>
                      <a:schemeClr val="bg1"/>
                    </a:solidFill>
                    <a:latin typeface="Arial" charset="0"/>
                  </a:rPr>
                  <a:t>£ £ £</a:t>
                </a:r>
              </a:p>
            </p:txBody>
          </p:sp>
        </p:grpSp>
        <p:sp>
          <p:nvSpPr>
            <p:cNvPr id="11275" name="AutoShape 25"/>
            <p:cNvSpPr>
              <a:spLocks noChangeArrowheads="1"/>
            </p:cNvSpPr>
            <p:nvPr/>
          </p:nvSpPr>
          <p:spPr bwMode="auto">
            <a:xfrm>
              <a:off x="1968" y="2662"/>
              <a:ext cx="1466" cy="1154"/>
            </a:xfrm>
            <a:prstGeom prst="hexagon">
              <a:avLst>
                <a:gd name="adj" fmla="val 31759"/>
                <a:gd name="vf" fmla="val 115470"/>
              </a:avLst>
            </a:prstGeom>
            <a:solidFill>
              <a:schemeClr val="accent1"/>
            </a:solidFill>
            <a:ln>
              <a:noFill/>
            </a:ln>
            <a:effectLst/>
            <a:extLs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lgn="ctr">
                <a:spcBef>
                  <a:spcPct val="0"/>
                </a:spcBef>
                <a:buFontTx/>
                <a:buNone/>
              </a:pPr>
              <a:r>
                <a:rPr kumimoji="0" lang="en-US" altLang="en-US" sz="2000">
                  <a:latin typeface="Arial" charset="0"/>
                </a:rPr>
                <a:t>…laundered</a:t>
              </a:r>
              <a:br>
                <a:rPr kumimoji="0" lang="en-US" altLang="en-US" sz="2000">
                  <a:latin typeface="Arial" charset="0"/>
                </a:rPr>
              </a:br>
              <a:r>
                <a:rPr kumimoji="0" lang="en-US" altLang="en-US" sz="2000">
                  <a:latin typeface="Arial" charset="0"/>
                </a:rPr>
                <a:t>in the</a:t>
              </a:r>
              <a:br>
                <a:rPr kumimoji="0" lang="en-US" altLang="en-US" sz="2000">
                  <a:latin typeface="Arial" charset="0"/>
                </a:rPr>
              </a:br>
              <a:r>
                <a:rPr kumimoji="0" lang="en-US" altLang="en-US" sz="2000">
                  <a:latin typeface="Arial" charset="0"/>
                </a:rPr>
                <a:t>legitimate</a:t>
              </a:r>
              <a:br>
                <a:rPr kumimoji="0" lang="en-US" altLang="en-US" sz="2000">
                  <a:latin typeface="Arial" charset="0"/>
                </a:rPr>
              </a:br>
              <a:r>
                <a:rPr kumimoji="0" lang="en-US" altLang="en-US" sz="2000">
                  <a:latin typeface="Arial" charset="0"/>
                </a:rPr>
                <a:t>financial</a:t>
              </a:r>
            </a:p>
            <a:p>
              <a:pPr algn="ctr">
                <a:lnSpc>
                  <a:spcPct val="80000"/>
                </a:lnSpc>
                <a:spcBef>
                  <a:spcPct val="0"/>
                </a:spcBef>
                <a:buFontTx/>
                <a:buNone/>
              </a:pPr>
              <a:r>
                <a:rPr kumimoji="0" lang="en-US" altLang="en-US" sz="2000">
                  <a:latin typeface="Arial" charset="0"/>
                </a:rPr>
                <a:t>system…</a:t>
              </a:r>
              <a:endParaRPr kumimoji="0" lang="en-US" altLang="en-US" sz="2400">
                <a:latin typeface="Arial" charset="0"/>
              </a:endParaRPr>
            </a:p>
          </p:txBody>
        </p:sp>
      </p:grpSp>
    </p:spTree>
    <p:extLst>
      <p:ext uri="{BB962C8B-B14F-4D97-AF65-F5344CB8AC3E}">
        <p14:creationId xmlns:p14="http://schemas.microsoft.com/office/powerpoint/2010/main" val="25949385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82275"/>
                                        </p:tgtEl>
                                        <p:attrNameLst>
                                          <p:attrName>style.visibility</p:attrName>
                                        </p:attrNameLst>
                                      </p:cBhvr>
                                      <p:to>
                                        <p:strVal val="visible"/>
                                      </p:to>
                                    </p:set>
                                    <p:animEffect transition="in" filter="wipe(left)">
                                      <p:cBhvr>
                                        <p:cTn id="7" dur="500"/>
                                        <p:tgtEl>
                                          <p:spTgt spid="1822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82286"/>
                                        </p:tgtEl>
                                        <p:attrNameLst>
                                          <p:attrName>style.visibility</p:attrName>
                                        </p:attrNameLst>
                                      </p:cBhvr>
                                      <p:to>
                                        <p:strVal val="visible"/>
                                      </p:to>
                                    </p:set>
                                    <p:animEffect transition="in" filter="wipe(left)">
                                      <p:cBhvr>
                                        <p:cTn id="12" dur="500"/>
                                        <p:tgtEl>
                                          <p:spTgt spid="1822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Date Placeholder 3"/>
          <p:cNvSpPr>
            <a:spLocks noGrp="1"/>
          </p:cNvSpPr>
          <p:nvPr>
            <p:ph type="dt" sz="quarter" idx="10"/>
          </p:nvPr>
        </p:nvSpPr>
        <p:spPr>
          <a:noFill/>
        </p:spPr>
        <p:txBody>
          <a:bodyP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FontTx/>
              <a:buNone/>
            </a:pPr>
            <a:r>
              <a:rPr kumimoji="0" lang="en-US" altLang="en-US" sz="1400" smtClean="0"/>
              <a:t>Spring &amp; Summer 2015</a:t>
            </a:r>
          </a:p>
        </p:txBody>
      </p:sp>
      <p:sp>
        <p:nvSpPr>
          <p:cNvPr id="129027" name="Footer Placeholder 4"/>
          <p:cNvSpPr>
            <a:spLocks noGrp="1"/>
          </p:cNvSpPr>
          <p:nvPr>
            <p:ph type="ftr" sz="quarter" idx="11"/>
          </p:nvPr>
        </p:nvSpPr>
        <p:spPr>
          <a:noFill/>
        </p:spPr>
        <p:txBody>
          <a:bodyP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FontTx/>
              <a:buNone/>
            </a:pPr>
            <a:r>
              <a:rPr kumimoji="0" lang="en-US" altLang="en-US" sz="1400" smtClean="0"/>
              <a:t>Highview Consultants</a:t>
            </a:r>
          </a:p>
        </p:txBody>
      </p:sp>
      <p:sp>
        <p:nvSpPr>
          <p:cNvPr id="129028" name="Rectangle 2"/>
          <p:cNvSpPr>
            <a:spLocks noGrp="1" noChangeArrowheads="1"/>
          </p:cNvSpPr>
          <p:nvPr>
            <p:ph type="title"/>
          </p:nvPr>
        </p:nvSpPr>
        <p:spPr/>
        <p:txBody>
          <a:bodyPr>
            <a:normAutofit/>
          </a:bodyPr>
          <a:lstStyle/>
          <a:p>
            <a:r>
              <a:rPr lang="en-GB" altLang="en-US" sz="3600" dirty="0" smtClean="0"/>
              <a:t> The SARs Regime</a:t>
            </a:r>
          </a:p>
        </p:txBody>
      </p:sp>
      <p:sp>
        <p:nvSpPr>
          <p:cNvPr id="99333" name="Rectangle 3"/>
          <p:cNvSpPr>
            <a:spLocks noGrp="1" noChangeArrowheads="1"/>
          </p:cNvSpPr>
          <p:nvPr>
            <p:ph type="body" idx="1"/>
          </p:nvPr>
        </p:nvSpPr>
        <p:spPr/>
        <p:txBody>
          <a:bodyPr>
            <a:normAutofit/>
          </a:bodyPr>
          <a:lstStyle/>
          <a:p>
            <a:pPr>
              <a:lnSpc>
                <a:spcPct val="80000"/>
              </a:lnSpc>
              <a:defRPr/>
            </a:pPr>
            <a:r>
              <a:rPr lang="en-GB" sz="1800" dirty="0" smtClean="0"/>
              <a:t>316, 527 SARs received in 2012-13 – an increase of 13%  on previous year</a:t>
            </a:r>
          </a:p>
          <a:p>
            <a:pPr marL="0" indent="0">
              <a:lnSpc>
                <a:spcPct val="80000"/>
              </a:lnSpc>
              <a:buNone/>
              <a:defRPr/>
            </a:pPr>
            <a:endParaRPr lang="en-GB" sz="1800" dirty="0" smtClean="0"/>
          </a:p>
          <a:p>
            <a:pPr>
              <a:lnSpc>
                <a:spcPct val="80000"/>
              </a:lnSpc>
              <a:defRPr/>
            </a:pPr>
            <a:r>
              <a:rPr lang="en-GB" sz="1800" dirty="0" smtClean="0"/>
              <a:t>Proportion submitted by sector:</a:t>
            </a:r>
          </a:p>
          <a:p>
            <a:pPr>
              <a:lnSpc>
                <a:spcPct val="80000"/>
              </a:lnSpc>
              <a:buFont typeface="Wingdings" panose="05000000000000000000" pitchFamily="2" charset="2"/>
              <a:buChar char="ü"/>
              <a:defRPr/>
            </a:pPr>
            <a:r>
              <a:rPr lang="en-GB" sz="1800" dirty="0" smtClean="0"/>
              <a:t>Banks  			79.41%</a:t>
            </a:r>
          </a:p>
          <a:p>
            <a:pPr>
              <a:lnSpc>
                <a:spcPct val="80000"/>
              </a:lnSpc>
              <a:buFont typeface="Wingdings" panose="05000000000000000000" pitchFamily="2" charset="2"/>
              <a:buChar char="ü"/>
              <a:defRPr/>
            </a:pPr>
            <a:r>
              <a:rPr lang="en-GB" sz="1800" dirty="0" smtClean="0"/>
              <a:t>MSBs 	  		  	  6.74%</a:t>
            </a:r>
          </a:p>
          <a:p>
            <a:pPr>
              <a:lnSpc>
                <a:spcPct val="80000"/>
              </a:lnSpc>
              <a:buFont typeface="Wingdings" panose="05000000000000000000" pitchFamily="2" charset="2"/>
              <a:buChar char="ü"/>
              <a:defRPr/>
            </a:pPr>
            <a:r>
              <a:rPr lang="en-GB" sz="1800" dirty="0" smtClean="0"/>
              <a:t>Financial services  		  4.22% </a:t>
            </a:r>
          </a:p>
          <a:p>
            <a:pPr>
              <a:lnSpc>
                <a:spcPct val="80000"/>
              </a:lnSpc>
              <a:buFont typeface="Wingdings" panose="05000000000000000000" pitchFamily="2" charset="2"/>
              <a:buChar char="ü"/>
              <a:defRPr/>
            </a:pPr>
            <a:r>
              <a:rPr lang="en-GB" sz="1800" dirty="0" smtClean="0"/>
              <a:t>Building societies 		  3.43%	</a:t>
            </a:r>
          </a:p>
          <a:p>
            <a:pPr>
              <a:lnSpc>
                <a:spcPct val="80000"/>
              </a:lnSpc>
              <a:buFont typeface="Wingdings" panose="05000000000000000000" pitchFamily="2" charset="2"/>
              <a:buChar char="ü"/>
              <a:defRPr/>
            </a:pPr>
            <a:r>
              <a:rPr lang="en-GB" sz="1800" dirty="0" smtClean="0"/>
              <a:t>Accountants </a:t>
            </a:r>
            <a:r>
              <a:rPr lang="en-GB" sz="1800" dirty="0"/>
              <a:t>	</a:t>
            </a:r>
            <a:r>
              <a:rPr lang="en-GB" sz="1800" dirty="0" smtClean="0"/>
              <a:t>		  1.71%</a:t>
            </a:r>
          </a:p>
          <a:p>
            <a:pPr>
              <a:lnSpc>
                <a:spcPct val="80000"/>
              </a:lnSpc>
              <a:buFont typeface="Wingdings" panose="05000000000000000000" pitchFamily="2" charset="2"/>
              <a:buChar char="ü"/>
              <a:defRPr/>
            </a:pPr>
            <a:r>
              <a:rPr lang="en-GB" sz="1800" dirty="0" smtClean="0"/>
              <a:t>Lawyers 			  1.24%</a:t>
            </a:r>
          </a:p>
          <a:p>
            <a:pPr>
              <a:lnSpc>
                <a:spcPct val="80000"/>
              </a:lnSpc>
              <a:buFont typeface="Wingdings" panose="05000000000000000000" pitchFamily="2" charset="2"/>
              <a:buChar char="ü"/>
              <a:defRPr/>
            </a:pPr>
            <a:r>
              <a:rPr lang="en-GB" sz="1800" dirty="0" smtClean="0"/>
              <a:t>Other  			  3.25%</a:t>
            </a:r>
          </a:p>
          <a:p>
            <a:pPr>
              <a:lnSpc>
                <a:spcPct val="80000"/>
              </a:lnSpc>
              <a:buFont typeface="Wingdings" panose="05000000000000000000" pitchFamily="2" charset="2"/>
              <a:buChar char="ü"/>
              <a:defRPr/>
            </a:pPr>
            <a:endParaRPr lang="en-GB" sz="1800" dirty="0"/>
          </a:p>
          <a:p>
            <a:pPr>
              <a:lnSpc>
                <a:spcPct val="80000"/>
              </a:lnSpc>
              <a:defRPr/>
            </a:pPr>
            <a:r>
              <a:rPr lang="en-GB" sz="1800" dirty="0" smtClean="0"/>
              <a:t>The Government is reviewing the regime in response to repeated criticism </a:t>
            </a:r>
          </a:p>
          <a:p>
            <a:pPr>
              <a:lnSpc>
                <a:spcPct val="80000"/>
              </a:lnSpc>
              <a:buFont typeface="Wingdings" panose="05000000000000000000" pitchFamily="2" charset="2"/>
              <a:buChar char="ü"/>
              <a:defRPr/>
            </a:pPr>
            <a:r>
              <a:rPr lang="en-GB" sz="1800" dirty="0" smtClean="0"/>
              <a:t>Serious Crime Act 2015 – all those who submit SARs in good faith given statutory immunity from civil liability </a:t>
            </a:r>
          </a:p>
          <a:p>
            <a:pPr marL="0" indent="0">
              <a:lnSpc>
                <a:spcPct val="80000"/>
              </a:lnSpc>
              <a:buNone/>
              <a:defRPr/>
            </a:pPr>
            <a:r>
              <a:rPr lang="en-GB" sz="2000" dirty="0" smtClean="0"/>
              <a:t> </a:t>
            </a:r>
          </a:p>
          <a:p>
            <a:pPr>
              <a:lnSpc>
                <a:spcPct val="80000"/>
              </a:lnSpc>
              <a:buFont typeface="Wingdings" panose="05000000000000000000" pitchFamily="2" charset="2"/>
              <a:buChar char="ü"/>
              <a:defRPr/>
            </a:pPr>
            <a:endParaRPr lang="en-GB" sz="2000" dirty="0" smtClean="0"/>
          </a:p>
        </p:txBody>
      </p:sp>
    </p:spTree>
    <p:extLst>
      <p:ext uri="{BB962C8B-B14F-4D97-AF65-F5344CB8AC3E}">
        <p14:creationId xmlns:p14="http://schemas.microsoft.com/office/powerpoint/2010/main" val="33778505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FontTx/>
              <a:buNone/>
            </a:pPr>
            <a:r>
              <a:rPr kumimoji="0" lang="en-US" altLang="en-US" sz="1400" smtClean="0"/>
              <a:t>Spring &amp; Summer 2015</a:t>
            </a:r>
          </a:p>
        </p:txBody>
      </p:sp>
      <p:sp>
        <p:nvSpPr>
          <p:cNvPr id="21507" name="Footer Placeholder 4"/>
          <p:cNvSpPr>
            <a:spLocks noGrp="1"/>
          </p:cNvSpPr>
          <p:nvPr>
            <p:ph type="ftr" sz="quarter" idx="11"/>
          </p:nvPr>
        </p:nvSpPr>
        <p:spPr>
          <a:noFill/>
        </p:spPr>
        <p:txBody>
          <a:bodyP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FontTx/>
              <a:buNone/>
            </a:pPr>
            <a:r>
              <a:rPr kumimoji="0" lang="en-US" altLang="en-US" sz="1400" smtClean="0"/>
              <a:t>Highview Consultants</a:t>
            </a:r>
          </a:p>
        </p:txBody>
      </p:sp>
      <p:sp>
        <p:nvSpPr>
          <p:cNvPr id="21508" name="Rectangle 2"/>
          <p:cNvSpPr>
            <a:spLocks noGrp="1" noChangeArrowheads="1"/>
          </p:cNvSpPr>
          <p:nvPr>
            <p:ph type="title"/>
          </p:nvPr>
        </p:nvSpPr>
        <p:spPr/>
        <p:txBody>
          <a:bodyPr/>
          <a:lstStyle/>
          <a:p>
            <a:r>
              <a:rPr lang="en-GB" altLang="en-US" sz="3600" dirty="0" smtClean="0"/>
              <a:t>“Necessary and Sufficient”</a:t>
            </a:r>
          </a:p>
        </p:txBody>
      </p:sp>
      <p:sp>
        <p:nvSpPr>
          <p:cNvPr id="21509" name="Rectangle 3"/>
          <p:cNvSpPr>
            <a:spLocks noGrp="1" noChangeArrowheads="1"/>
          </p:cNvSpPr>
          <p:nvPr>
            <p:ph type="body" idx="1"/>
          </p:nvPr>
        </p:nvSpPr>
        <p:spPr/>
        <p:txBody>
          <a:bodyPr/>
          <a:lstStyle/>
          <a:p>
            <a:pPr>
              <a:lnSpc>
                <a:spcPct val="90000"/>
              </a:lnSpc>
              <a:defRPr/>
            </a:pPr>
            <a:r>
              <a:rPr lang="en-GB" altLang="en-US" sz="1800" b="1" dirty="0" smtClean="0"/>
              <a:t>Necessary – the systems and controls that must be in place: </a:t>
            </a:r>
          </a:p>
          <a:p>
            <a:pPr>
              <a:lnSpc>
                <a:spcPct val="90000"/>
              </a:lnSpc>
              <a:buFont typeface="Wingdings" panose="05000000000000000000" pitchFamily="2" charset="2"/>
              <a:buChar char="ü"/>
              <a:defRPr/>
            </a:pPr>
            <a:r>
              <a:rPr lang="en-GB" altLang="en-US" sz="1800" dirty="0" smtClean="0"/>
              <a:t>systems &amp; training to prevent money laundering</a:t>
            </a:r>
          </a:p>
          <a:p>
            <a:pPr>
              <a:lnSpc>
                <a:spcPct val="90000"/>
              </a:lnSpc>
              <a:buFont typeface="Wingdings" panose="05000000000000000000" pitchFamily="2" charset="2"/>
              <a:buChar char="ü"/>
              <a:defRPr/>
            </a:pPr>
            <a:r>
              <a:rPr lang="en-GB" altLang="en-US" sz="1800" dirty="0" smtClean="0"/>
              <a:t>customer identification and due diligence procedures</a:t>
            </a:r>
          </a:p>
          <a:p>
            <a:pPr>
              <a:lnSpc>
                <a:spcPct val="90000"/>
              </a:lnSpc>
              <a:buFont typeface="Wingdings" panose="05000000000000000000" pitchFamily="2" charset="2"/>
              <a:buChar char="ü"/>
              <a:defRPr/>
            </a:pPr>
            <a:r>
              <a:rPr lang="en-GB" altLang="en-US" sz="1800" dirty="0" smtClean="0"/>
              <a:t>record keeping procedures</a:t>
            </a:r>
          </a:p>
          <a:p>
            <a:pPr>
              <a:lnSpc>
                <a:spcPct val="90000"/>
              </a:lnSpc>
              <a:buFont typeface="Wingdings" panose="05000000000000000000" pitchFamily="2" charset="2"/>
              <a:buChar char="ü"/>
              <a:defRPr/>
            </a:pPr>
            <a:r>
              <a:rPr lang="en-GB" altLang="en-US" sz="1800" dirty="0" smtClean="0"/>
              <a:t>reporting procedures (including the identification of a Nominated Officer, normally the MLRO) both internal and external</a:t>
            </a:r>
          </a:p>
          <a:p>
            <a:pPr marL="0" indent="0">
              <a:lnSpc>
                <a:spcPct val="90000"/>
              </a:lnSpc>
              <a:buFontTx/>
              <a:buNone/>
              <a:defRPr/>
            </a:pPr>
            <a:endParaRPr lang="en-GB" altLang="en-US" sz="1800" dirty="0" smtClean="0"/>
          </a:p>
          <a:p>
            <a:pPr>
              <a:lnSpc>
                <a:spcPct val="90000"/>
              </a:lnSpc>
              <a:defRPr/>
            </a:pPr>
            <a:r>
              <a:rPr lang="en-GB" altLang="en-US" sz="1800" b="1" dirty="0" smtClean="0"/>
              <a:t>What is sufficient?  Indicators of sufficiency include:</a:t>
            </a:r>
          </a:p>
          <a:p>
            <a:pPr>
              <a:lnSpc>
                <a:spcPct val="90000"/>
              </a:lnSpc>
              <a:buFont typeface="Wingdings" panose="05000000000000000000" pitchFamily="2" charset="2"/>
              <a:buChar char="ü"/>
              <a:defRPr/>
            </a:pPr>
            <a:r>
              <a:rPr lang="en-GB" altLang="en-US" sz="1800" dirty="0"/>
              <a:t>n</a:t>
            </a:r>
            <a:r>
              <a:rPr lang="en-GB" altLang="en-US" sz="1800" dirty="0" smtClean="0"/>
              <a:t>umber of SARs filed</a:t>
            </a:r>
          </a:p>
          <a:p>
            <a:pPr>
              <a:lnSpc>
                <a:spcPct val="90000"/>
              </a:lnSpc>
              <a:buFont typeface="Wingdings" panose="05000000000000000000" pitchFamily="2" charset="2"/>
              <a:buChar char="ü"/>
              <a:defRPr/>
            </a:pPr>
            <a:r>
              <a:rPr lang="en-GB" altLang="en-US" sz="1800" dirty="0"/>
              <a:t>n</a:t>
            </a:r>
            <a:r>
              <a:rPr lang="en-GB" altLang="en-US" sz="1800" dirty="0" smtClean="0"/>
              <a:t>umber of potential clients the firm has turned down</a:t>
            </a:r>
          </a:p>
          <a:p>
            <a:pPr>
              <a:lnSpc>
                <a:spcPct val="90000"/>
              </a:lnSpc>
              <a:buFont typeface="Wingdings" panose="05000000000000000000" pitchFamily="2" charset="2"/>
              <a:buChar char="ü"/>
              <a:defRPr/>
            </a:pPr>
            <a:r>
              <a:rPr lang="en-GB" altLang="en-US" sz="1800" dirty="0"/>
              <a:t>o</a:t>
            </a:r>
            <a:r>
              <a:rPr lang="en-GB" altLang="en-US" sz="1800" dirty="0" smtClean="0"/>
              <a:t>ngoing commitment of resources (especially regular training)</a:t>
            </a:r>
          </a:p>
          <a:p>
            <a:pPr>
              <a:lnSpc>
                <a:spcPct val="90000"/>
              </a:lnSpc>
              <a:buFont typeface="Wingdings" panose="05000000000000000000" pitchFamily="2" charset="2"/>
              <a:buChar char="ü"/>
              <a:defRPr/>
            </a:pPr>
            <a:r>
              <a:rPr lang="en-GB" altLang="en-US" sz="1800" dirty="0"/>
              <a:t>t</a:t>
            </a:r>
            <a:r>
              <a:rPr lang="en-GB" altLang="en-US" sz="1800" dirty="0" smtClean="0"/>
              <a:t>he position held by the MLRO (any premium paid?)</a:t>
            </a:r>
          </a:p>
          <a:p>
            <a:pPr>
              <a:lnSpc>
                <a:spcPct val="90000"/>
              </a:lnSpc>
              <a:buFont typeface="Wingdings" panose="05000000000000000000" pitchFamily="2" charset="2"/>
              <a:buChar char="ü"/>
              <a:defRPr/>
            </a:pPr>
            <a:r>
              <a:rPr lang="en-GB" altLang="en-US" sz="1800" dirty="0"/>
              <a:t>r</a:t>
            </a:r>
            <a:r>
              <a:rPr lang="en-GB" altLang="en-US" sz="1800" dirty="0" smtClean="0"/>
              <a:t>isk assessment that is evidenced, informed and updated</a:t>
            </a:r>
          </a:p>
          <a:p>
            <a:pPr>
              <a:lnSpc>
                <a:spcPct val="90000"/>
              </a:lnSpc>
              <a:buFont typeface="Wingdings" panose="05000000000000000000" pitchFamily="2" charset="2"/>
              <a:buChar char="ü"/>
              <a:defRPr/>
            </a:pPr>
            <a:endParaRPr lang="en-GB" altLang="en-US" sz="2000" dirty="0" smtClean="0"/>
          </a:p>
          <a:p>
            <a:pPr>
              <a:lnSpc>
                <a:spcPct val="90000"/>
              </a:lnSpc>
              <a:defRPr/>
            </a:pPr>
            <a:endParaRPr lang="en-GB" altLang="en-US" sz="2000" dirty="0" smtClean="0"/>
          </a:p>
          <a:p>
            <a:pPr>
              <a:lnSpc>
                <a:spcPct val="90000"/>
              </a:lnSpc>
              <a:defRPr/>
            </a:pPr>
            <a:endParaRPr lang="en-GB" altLang="en-US" sz="2400" dirty="0" smtClean="0"/>
          </a:p>
        </p:txBody>
      </p:sp>
    </p:spTree>
    <p:extLst>
      <p:ext uri="{BB962C8B-B14F-4D97-AF65-F5344CB8AC3E}">
        <p14:creationId xmlns:p14="http://schemas.microsoft.com/office/powerpoint/2010/main" val="14931776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normAutofit fontScale="90000"/>
          </a:bodyPr>
          <a:lstStyle/>
          <a:p>
            <a:r>
              <a:rPr lang="en-US" altLang="en-US" sz="3600" dirty="0" smtClean="0"/>
              <a:t>UK National Risk Assessment of Money Laundering and Terrorist Financing (2015)</a:t>
            </a:r>
          </a:p>
        </p:txBody>
      </p:sp>
      <p:sp>
        <p:nvSpPr>
          <p:cNvPr id="22531" name="Rectangle 3"/>
          <p:cNvSpPr>
            <a:spLocks noGrp="1" noChangeArrowheads="1"/>
          </p:cNvSpPr>
          <p:nvPr>
            <p:ph type="body" idx="1"/>
          </p:nvPr>
        </p:nvSpPr>
        <p:spPr>
          <a:xfrm>
            <a:off x="684213" y="1676400"/>
            <a:ext cx="7773987" cy="4560888"/>
          </a:xfrm>
        </p:spPr>
        <p:txBody>
          <a:bodyPr>
            <a:normAutofit/>
          </a:bodyPr>
          <a:lstStyle/>
          <a:p>
            <a:pPr>
              <a:defRPr/>
            </a:pPr>
            <a:r>
              <a:rPr lang="en-US" sz="1800" dirty="0" smtClean="0"/>
              <a:t>The first NRA – aim is to identify, understand &amp; assess risk.  ML and the criminality that drives it present a significant risk to the UK  </a:t>
            </a:r>
          </a:p>
          <a:p>
            <a:pPr>
              <a:defRPr/>
            </a:pPr>
            <a:r>
              <a:rPr lang="en-US" sz="1800" b="1" dirty="0"/>
              <a:t>A</a:t>
            </a:r>
            <a:r>
              <a:rPr lang="en-US" sz="1800" b="1" dirty="0" smtClean="0"/>
              <a:t>reas of risk identified include:</a:t>
            </a:r>
          </a:p>
          <a:p>
            <a:pPr>
              <a:buFont typeface="Wingdings" panose="05000000000000000000" pitchFamily="2" charset="2"/>
              <a:buChar char="ü"/>
              <a:defRPr/>
            </a:pPr>
            <a:r>
              <a:rPr lang="en-US" sz="1800" dirty="0" smtClean="0"/>
              <a:t>Intelligence gaps re “high-end” ML (non-cash investments and real estate) </a:t>
            </a:r>
          </a:p>
          <a:p>
            <a:pPr>
              <a:buFont typeface="Wingdings" panose="05000000000000000000" pitchFamily="2" charset="2"/>
              <a:buChar char="ü"/>
              <a:defRPr/>
            </a:pPr>
            <a:r>
              <a:rPr lang="en-US" sz="1800" dirty="0" smtClean="0"/>
              <a:t>Non-compliant or negligent professionals – can facilitate ML (accountancy service providers are graded “high risk”)</a:t>
            </a:r>
          </a:p>
          <a:p>
            <a:pPr>
              <a:buFont typeface="Wingdings" panose="05000000000000000000" pitchFamily="2" charset="2"/>
              <a:buChar char="ü"/>
              <a:defRPr/>
            </a:pPr>
            <a:r>
              <a:rPr lang="en-US" sz="1800" dirty="0" smtClean="0"/>
              <a:t>Terrorist financing risks are assessed as highest within the money service business sector.  Also, medium-high in the charitable sector, where threats include:</a:t>
            </a:r>
          </a:p>
          <a:p>
            <a:pPr>
              <a:buFont typeface="Wingdings" panose="05000000000000000000" pitchFamily="2" charset="2"/>
              <a:buChar char="v"/>
              <a:defRPr/>
            </a:pPr>
            <a:r>
              <a:rPr lang="en-US" sz="1800" dirty="0" smtClean="0"/>
              <a:t>low assurance on end destination of funds in conflict areas (</a:t>
            </a:r>
            <a:r>
              <a:rPr lang="en-US" sz="1800" dirty="0" err="1" smtClean="0"/>
              <a:t>eg</a:t>
            </a:r>
            <a:r>
              <a:rPr lang="en-US" sz="1800" dirty="0" smtClean="0"/>
              <a:t> Syria)</a:t>
            </a:r>
          </a:p>
          <a:p>
            <a:pPr>
              <a:buFont typeface="Wingdings" panose="05000000000000000000" pitchFamily="2" charset="2"/>
              <a:buChar char="v"/>
              <a:defRPr/>
            </a:pPr>
            <a:r>
              <a:rPr lang="en-US" sz="1800" dirty="0"/>
              <a:t>r</a:t>
            </a:r>
            <a:r>
              <a:rPr lang="en-US" sz="1800" dirty="0" smtClean="0"/>
              <a:t>aising funds from the public under the guise of a charity</a:t>
            </a:r>
          </a:p>
          <a:p>
            <a:pPr>
              <a:buFont typeface="Wingdings" panose="05000000000000000000" pitchFamily="2" charset="2"/>
              <a:buChar char="v"/>
              <a:defRPr/>
            </a:pPr>
            <a:r>
              <a:rPr lang="en-US" sz="1800" dirty="0"/>
              <a:t>c</a:t>
            </a:r>
            <a:r>
              <a:rPr lang="en-US" sz="1800" dirty="0" smtClean="0"/>
              <a:t>harities being subject to local extortion by terrorists in de facto control </a:t>
            </a:r>
            <a:endParaRPr lang="en-US" sz="1800" dirty="0"/>
          </a:p>
          <a:p>
            <a:pPr>
              <a:buFont typeface="Wingdings" panose="05000000000000000000" pitchFamily="2" charset="2"/>
              <a:buChar char="ü"/>
              <a:defRPr/>
            </a:pPr>
            <a:endParaRPr lang="en-US" sz="2000" dirty="0" smtClean="0"/>
          </a:p>
          <a:p>
            <a:pPr marL="0" indent="0">
              <a:buFontTx/>
              <a:buNone/>
              <a:defRPr/>
            </a:pPr>
            <a:endParaRPr lang="en-US" dirty="0" smtClean="0"/>
          </a:p>
          <a:p>
            <a:pPr>
              <a:defRPr/>
            </a:pPr>
            <a:endParaRPr lang="en-US" sz="2400" dirty="0" smtClean="0"/>
          </a:p>
          <a:p>
            <a:pPr>
              <a:defRPr/>
            </a:pPr>
            <a:endParaRPr lang="en-US" sz="2400" dirty="0" smtClean="0"/>
          </a:p>
        </p:txBody>
      </p:sp>
      <p:sp>
        <p:nvSpPr>
          <p:cNvPr id="19460" name="Date Placeholder 1"/>
          <p:cNvSpPr>
            <a:spLocks noGrp="1"/>
          </p:cNvSpPr>
          <p:nvPr>
            <p:ph type="dt" sz="quarter" idx="10"/>
          </p:nvPr>
        </p:nvSpPr>
        <p:spPr>
          <a:noFill/>
        </p:spPr>
        <p:txBody>
          <a:bodyP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FontTx/>
              <a:buNone/>
            </a:pPr>
            <a:r>
              <a:rPr kumimoji="0" lang="en-US" altLang="en-US" sz="1400" smtClean="0"/>
              <a:t>3 February 2016</a:t>
            </a:r>
          </a:p>
        </p:txBody>
      </p:sp>
      <p:sp>
        <p:nvSpPr>
          <p:cNvPr id="19461" name="Footer Placeholder 2"/>
          <p:cNvSpPr>
            <a:spLocks noGrp="1"/>
          </p:cNvSpPr>
          <p:nvPr>
            <p:ph type="ftr" sz="quarter" idx="11"/>
          </p:nvPr>
        </p:nvSpPr>
        <p:spPr>
          <a:noFill/>
        </p:spPr>
        <p:txBody>
          <a:bodyP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FontTx/>
              <a:buNone/>
            </a:pPr>
            <a:r>
              <a:rPr kumimoji="0" lang="en-US" altLang="en-US" sz="1400" dirty="0" err="1" smtClean="0"/>
              <a:t>Highview</a:t>
            </a:r>
            <a:r>
              <a:rPr kumimoji="0" lang="en-US" altLang="en-US" sz="1400" dirty="0" smtClean="0"/>
              <a:t> Consultants</a:t>
            </a:r>
          </a:p>
        </p:txBody>
      </p:sp>
    </p:spTree>
    <p:extLst>
      <p:ext uri="{BB962C8B-B14F-4D97-AF65-F5344CB8AC3E}">
        <p14:creationId xmlns:p14="http://schemas.microsoft.com/office/powerpoint/2010/main" val="7586526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noAutofit/>
          </a:bodyPr>
          <a:lstStyle/>
          <a:p>
            <a:r>
              <a:rPr lang="en-GB" altLang="en-US" sz="3600" dirty="0" smtClean="0"/>
              <a:t>Fourth Money Laundering Directive – Five </a:t>
            </a:r>
            <a:r>
              <a:rPr lang="en-GB" altLang="en-US" sz="3600" dirty="0"/>
              <a:t>K</a:t>
            </a:r>
            <a:r>
              <a:rPr lang="en-GB" altLang="en-US" sz="3600" dirty="0" smtClean="0"/>
              <a:t>ey </a:t>
            </a:r>
            <a:r>
              <a:rPr lang="en-GB" altLang="en-US" sz="3600" dirty="0"/>
              <a:t>C</a:t>
            </a:r>
            <a:r>
              <a:rPr lang="en-GB" altLang="en-US" sz="3600" dirty="0" smtClean="0"/>
              <a:t>hanges</a:t>
            </a:r>
          </a:p>
        </p:txBody>
      </p:sp>
      <p:sp>
        <p:nvSpPr>
          <p:cNvPr id="68611" name="Rectangle 3"/>
          <p:cNvSpPr>
            <a:spLocks noGrp="1" noChangeArrowheads="1"/>
          </p:cNvSpPr>
          <p:nvPr>
            <p:ph type="body" idx="1"/>
          </p:nvPr>
        </p:nvSpPr>
        <p:spPr/>
        <p:txBody>
          <a:bodyPr>
            <a:normAutofit/>
          </a:bodyPr>
          <a:lstStyle/>
          <a:p>
            <a:r>
              <a:rPr lang="en-GB" altLang="en-US" sz="1800" b="1" dirty="0" smtClean="0"/>
              <a:t>Risk-based approach</a:t>
            </a:r>
            <a:r>
              <a:rPr lang="en-GB" altLang="en-US" sz="1800" dirty="0" smtClean="0"/>
              <a:t>.  Increased emphasis on and broader application of the RBA: to apply at national level, to supervisors and to FIs and DNFBPs:</a:t>
            </a:r>
          </a:p>
          <a:p>
            <a:pPr>
              <a:buFont typeface="Wingdings" pitchFamily="2" charset="2"/>
              <a:buChar char="ü"/>
            </a:pPr>
            <a:r>
              <a:rPr lang="en-GB" altLang="en-US" sz="1800" dirty="0" smtClean="0"/>
              <a:t>appropriate to the size and nature of the entity</a:t>
            </a:r>
          </a:p>
          <a:p>
            <a:pPr>
              <a:buFont typeface="Wingdings" pitchFamily="2" charset="2"/>
              <a:buChar char="ü"/>
            </a:pPr>
            <a:r>
              <a:rPr lang="en-GB" altLang="en-US" sz="1800" dirty="0" smtClean="0"/>
              <a:t>“have to be documented, updated and available”</a:t>
            </a:r>
          </a:p>
          <a:p>
            <a:r>
              <a:rPr lang="en-GB" altLang="en-US" sz="1800" b="1" dirty="0" smtClean="0"/>
              <a:t>Politically Exposed Persons (PEPs).  </a:t>
            </a:r>
            <a:r>
              <a:rPr lang="en-GB" altLang="en-US" sz="1800" dirty="0" smtClean="0"/>
              <a:t>Enhanced due diligence measures will always be appropriate for PEPs. Definition widened to include domestic individuals occupying prominent public positions  </a:t>
            </a:r>
          </a:p>
          <a:p>
            <a:r>
              <a:rPr lang="en-GB" altLang="en-US" sz="1800" b="1" dirty="0" smtClean="0"/>
              <a:t>Increased scope</a:t>
            </a:r>
            <a:r>
              <a:rPr lang="en-GB" altLang="en-US" sz="1800" dirty="0" smtClean="0"/>
              <a:t>.  Lowering the threshold for one-off transactions in cash requiring CDD from Euro15k to Euro7,500 (high value dealers)</a:t>
            </a:r>
          </a:p>
          <a:p>
            <a:r>
              <a:rPr lang="en-GB" altLang="en-US" sz="1800" b="1" dirty="0" smtClean="0"/>
              <a:t>Beneficial ownership.  </a:t>
            </a:r>
            <a:r>
              <a:rPr lang="en-GB" altLang="en-US" sz="1800" dirty="0" smtClean="0"/>
              <a:t>25% control threshold remains but transparency is increased by requiring companies (and trusts)  to hold information on beneficial ownership and make it available (public registers)</a:t>
            </a:r>
          </a:p>
          <a:p>
            <a:r>
              <a:rPr lang="en-GB" altLang="en-US" sz="1800" b="1" dirty="0" smtClean="0"/>
              <a:t>Tax crimes.  </a:t>
            </a:r>
            <a:r>
              <a:rPr lang="en-GB" altLang="en-US" sz="1800" dirty="0" smtClean="0"/>
              <a:t>Inclusion of tax crimes as predicate offences for the first time in the EU</a:t>
            </a:r>
            <a:endParaRPr lang="en-GB" altLang="en-US" sz="1800" b="1" dirty="0" smtClean="0"/>
          </a:p>
          <a:p>
            <a:endParaRPr lang="en-GB" altLang="en-US" sz="1600" dirty="0" smtClean="0"/>
          </a:p>
        </p:txBody>
      </p:sp>
      <p:sp>
        <p:nvSpPr>
          <p:cNvPr id="68612" name="Date Placeholder 1"/>
          <p:cNvSpPr>
            <a:spLocks noGrp="1"/>
          </p:cNvSpPr>
          <p:nvPr>
            <p:ph type="dt" sz="quarter" idx="10"/>
          </p:nvPr>
        </p:nvSpPr>
        <p:spPr>
          <a:noFill/>
        </p:spPr>
        <p:txBody>
          <a:bodyP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FontTx/>
              <a:buNone/>
            </a:pPr>
            <a:r>
              <a:rPr kumimoji="0" lang="en-US" altLang="en-US" sz="1400" smtClean="0"/>
              <a:t>Spring &amp; Summer 2015</a:t>
            </a:r>
          </a:p>
        </p:txBody>
      </p:sp>
      <p:sp>
        <p:nvSpPr>
          <p:cNvPr id="68613" name="Footer Placeholder 2"/>
          <p:cNvSpPr>
            <a:spLocks noGrp="1"/>
          </p:cNvSpPr>
          <p:nvPr>
            <p:ph type="ftr" sz="quarter" idx="11"/>
          </p:nvPr>
        </p:nvSpPr>
        <p:spPr>
          <a:noFill/>
        </p:spPr>
        <p:txBody>
          <a:bodyP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FontTx/>
              <a:buNone/>
            </a:pPr>
            <a:r>
              <a:rPr kumimoji="0" lang="en-GB" altLang="en-US" sz="1400" smtClean="0"/>
              <a:t>Highview Consultants</a:t>
            </a:r>
            <a:endParaRPr kumimoji="0" lang="en-US" altLang="en-US" sz="1400" smtClean="0"/>
          </a:p>
        </p:txBody>
      </p:sp>
    </p:spTree>
    <p:extLst>
      <p:ext uri="{BB962C8B-B14F-4D97-AF65-F5344CB8AC3E}">
        <p14:creationId xmlns:p14="http://schemas.microsoft.com/office/powerpoint/2010/main" val="20014684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lstStyle/>
          <a:p>
            <a:r>
              <a:rPr lang="en-GB" altLang="en-US" sz="3600" dirty="0" smtClean="0"/>
              <a:t>Aspects of Fraud</a:t>
            </a:r>
          </a:p>
        </p:txBody>
      </p:sp>
      <p:sp>
        <p:nvSpPr>
          <p:cNvPr id="10245" name="Rectangle 3"/>
          <p:cNvSpPr>
            <a:spLocks noGrp="1" noChangeArrowheads="1"/>
          </p:cNvSpPr>
          <p:nvPr>
            <p:ph type="body" sz="half" idx="1"/>
          </p:nvPr>
        </p:nvSpPr>
        <p:spPr/>
        <p:txBody>
          <a:bodyPr/>
          <a:lstStyle/>
          <a:p>
            <a:r>
              <a:rPr lang="en-GB" altLang="en-US" sz="1800" dirty="0" smtClean="0"/>
              <a:t>Fraud risk management framework</a:t>
            </a:r>
          </a:p>
          <a:p>
            <a:r>
              <a:rPr lang="en-GB" altLang="en-US" sz="1800" dirty="0" smtClean="0"/>
              <a:t>Edward Snowden</a:t>
            </a:r>
          </a:p>
          <a:p>
            <a:r>
              <a:rPr lang="en-GB" altLang="en-US" sz="1800" dirty="0"/>
              <a:t>C</a:t>
            </a:r>
            <a:r>
              <a:rPr lang="en-GB" altLang="en-US" sz="1800" dirty="0" smtClean="0"/>
              <a:t>yber security – basic controls for everyone</a:t>
            </a:r>
          </a:p>
          <a:p>
            <a:pPr marL="0" indent="0">
              <a:buNone/>
            </a:pPr>
            <a:endParaRPr lang="en-GB" altLang="en-US" sz="2400" dirty="0" smtClean="0"/>
          </a:p>
          <a:p>
            <a:pPr>
              <a:buFontTx/>
              <a:buNone/>
            </a:pPr>
            <a:endParaRPr lang="en-GB" altLang="en-US" sz="2800" dirty="0" smtClean="0"/>
          </a:p>
          <a:p>
            <a:pPr>
              <a:buFontTx/>
              <a:buNone/>
            </a:pPr>
            <a:endParaRPr lang="en-GB" altLang="en-US" sz="2800" dirty="0" smtClean="0"/>
          </a:p>
        </p:txBody>
      </p:sp>
      <p:sp>
        <p:nvSpPr>
          <p:cNvPr id="2" name="Date Placeholder 1"/>
          <p:cNvSpPr>
            <a:spLocks noGrp="1"/>
          </p:cNvSpPr>
          <p:nvPr>
            <p:ph type="dt" sz="half" idx="10"/>
          </p:nvPr>
        </p:nvSpPr>
        <p:spPr/>
        <p:txBody>
          <a:bodyPr/>
          <a:lstStyle/>
          <a:p>
            <a:r>
              <a:rPr lang="en-US" smtClean="0"/>
              <a:t>3 February 2016</a:t>
            </a:r>
            <a:endParaRPr lang="en-US" dirty="0"/>
          </a:p>
        </p:txBody>
      </p:sp>
      <p:sp>
        <p:nvSpPr>
          <p:cNvPr id="3" name="Footer Placeholder 2"/>
          <p:cNvSpPr>
            <a:spLocks noGrp="1"/>
          </p:cNvSpPr>
          <p:nvPr>
            <p:ph type="ftr" sz="quarter" idx="11"/>
          </p:nvPr>
        </p:nvSpPr>
        <p:spPr/>
        <p:txBody>
          <a:bodyPr/>
          <a:lstStyle/>
          <a:p>
            <a:r>
              <a:rPr lang="en-US" smtClean="0"/>
              <a:t>Highview Consultants</a:t>
            </a:r>
            <a:endParaRPr lang="en-US" dirty="0"/>
          </a:p>
        </p:txBody>
      </p:sp>
      <p:pic>
        <p:nvPicPr>
          <p:cNvPr id="8" name="Content Placeholder 2"/>
          <p:cNvPicPr>
            <a:picLocks noGrp="1" noChangeAspect="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029200" y="2647950"/>
            <a:ext cx="3048000" cy="2781300"/>
          </a:xfrm>
        </p:spPr>
      </p:pic>
    </p:spTree>
    <p:extLst>
      <p:ext uri="{BB962C8B-B14F-4D97-AF65-F5344CB8AC3E}">
        <p14:creationId xmlns:p14="http://schemas.microsoft.com/office/powerpoint/2010/main" val="8188267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15153" y="609600"/>
            <a:ext cx="8928847" cy="1143000"/>
          </a:xfrm>
        </p:spPr>
        <p:txBody>
          <a:bodyPr>
            <a:normAutofit/>
          </a:bodyPr>
          <a:lstStyle/>
          <a:p>
            <a:r>
              <a:rPr lang="en-GB" altLang="en-US" sz="3600" dirty="0" smtClean="0"/>
              <a:t>Fraud Risk Management Framework  </a:t>
            </a:r>
          </a:p>
        </p:txBody>
      </p:sp>
      <p:sp>
        <p:nvSpPr>
          <p:cNvPr id="869379" name="Rectangle 3"/>
          <p:cNvSpPr>
            <a:spLocks noGrp="1" noChangeArrowheads="1"/>
          </p:cNvSpPr>
          <p:nvPr>
            <p:ph type="body" sz="half" idx="1"/>
          </p:nvPr>
        </p:nvSpPr>
        <p:spPr>
          <a:xfrm>
            <a:off x="838200" y="2362200"/>
            <a:ext cx="3998913" cy="3724275"/>
          </a:xfrm>
        </p:spPr>
        <p:txBody>
          <a:bodyPr/>
          <a:lstStyle/>
          <a:p>
            <a:pPr>
              <a:lnSpc>
                <a:spcPct val="90000"/>
              </a:lnSpc>
              <a:defRPr/>
            </a:pPr>
            <a:r>
              <a:rPr lang="en-GB" sz="1800" dirty="0" smtClean="0"/>
              <a:t>Risk-based approach</a:t>
            </a:r>
          </a:p>
          <a:p>
            <a:pPr>
              <a:lnSpc>
                <a:spcPct val="90000"/>
              </a:lnSpc>
              <a:defRPr/>
            </a:pPr>
            <a:r>
              <a:rPr lang="en-GB" sz="1800" dirty="0" smtClean="0"/>
              <a:t>Strong preventative approach </a:t>
            </a:r>
          </a:p>
          <a:p>
            <a:pPr>
              <a:lnSpc>
                <a:spcPct val="90000"/>
              </a:lnSpc>
              <a:defRPr/>
            </a:pPr>
            <a:r>
              <a:rPr lang="en-GB" sz="1800" dirty="0" smtClean="0"/>
              <a:t>Deterrence measures and awareness of the “perception of detection” factor</a:t>
            </a:r>
          </a:p>
          <a:p>
            <a:pPr>
              <a:lnSpc>
                <a:spcPct val="90000"/>
              </a:lnSpc>
              <a:defRPr/>
            </a:pPr>
            <a:r>
              <a:rPr lang="en-GB" sz="1800" dirty="0" smtClean="0"/>
              <a:t>Detective controls that reduce the exposure gap</a:t>
            </a:r>
          </a:p>
          <a:p>
            <a:pPr>
              <a:lnSpc>
                <a:spcPct val="90000"/>
              </a:lnSpc>
              <a:defRPr/>
            </a:pPr>
            <a:r>
              <a:rPr lang="en-GB" sz="1800" dirty="0" smtClean="0"/>
              <a:t>Access to investigative expertise</a:t>
            </a:r>
          </a:p>
          <a:p>
            <a:pPr>
              <a:lnSpc>
                <a:spcPct val="90000"/>
              </a:lnSpc>
              <a:defRPr/>
            </a:pPr>
            <a:r>
              <a:rPr lang="en-GB" sz="1800" dirty="0"/>
              <a:t>The governance dimension – senior management responsibility and reporting lines</a:t>
            </a:r>
          </a:p>
          <a:p>
            <a:pPr>
              <a:lnSpc>
                <a:spcPct val="90000"/>
              </a:lnSpc>
              <a:defRPr/>
            </a:pPr>
            <a:endParaRPr lang="en-GB" sz="2000" dirty="0"/>
          </a:p>
          <a:p>
            <a:pPr marL="0" indent="0">
              <a:lnSpc>
                <a:spcPct val="90000"/>
              </a:lnSpc>
              <a:buFontTx/>
              <a:buNone/>
              <a:defRPr/>
            </a:pPr>
            <a:endParaRPr lang="en-GB" sz="2000" dirty="0"/>
          </a:p>
          <a:p>
            <a:pPr>
              <a:lnSpc>
                <a:spcPct val="90000"/>
              </a:lnSpc>
              <a:buFontTx/>
              <a:buNone/>
              <a:defRPr/>
            </a:pPr>
            <a:endParaRPr lang="en-GB" sz="2000" dirty="0"/>
          </a:p>
        </p:txBody>
      </p:sp>
      <p:pic>
        <p:nvPicPr>
          <p:cNvPr id="14342"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859338" y="1981200"/>
            <a:ext cx="3744912" cy="4114800"/>
          </a:xfrm>
        </p:spPr>
      </p:pic>
      <p:sp>
        <p:nvSpPr>
          <p:cNvPr id="2" name="Date Placeholder 1"/>
          <p:cNvSpPr>
            <a:spLocks noGrp="1"/>
          </p:cNvSpPr>
          <p:nvPr>
            <p:ph type="dt" sz="half" idx="10"/>
          </p:nvPr>
        </p:nvSpPr>
        <p:spPr/>
        <p:txBody>
          <a:bodyPr/>
          <a:lstStyle/>
          <a:p>
            <a:r>
              <a:rPr lang="en-US" smtClean="0"/>
              <a:t>3 February 2016</a:t>
            </a:r>
            <a:endParaRPr lang="en-US" dirty="0"/>
          </a:p>
        </p:txBody>
      </p:sp>
      <p:sp>
        <p:nvSpPr>
          <p:cNvPr id="3" name="Footer Placeholder 2"/>
          <p:cNvSpPr>
            <a:spLocks noGrp="1"/>
          </p:cNvSpPr>
          <p:nvPr>
            <p:ph type="ftr" sz="quarter" idx="11"/>
          </p:nvPr>
        </p:nvSpPr>
        <p:spPr/>
        <p:txBody>
          <a:bodyPr/>
          <a:lstStyle/>
          <a:p>
            <a:r>
              <a:rPr lang="en-US" smtClean="0"/>
              <a:t>Highview Consultants</a:t>
            </a:r>
            <a:endParaRPr lang="en-US" dirty="0"/>
          </a:p>
        </p:txBody>
      </p:sp>
    </p:spTree>
    <p:extLst>
      <p:ext uri="{BB962C8B-B14F-4D97-AF65-F5344CB8AC3E}">
        <p14:creationId xmlns:p14="http://schemas.microsoft.com/office/powerpoint/2010/main" val="2290354794"/>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09600" y="533400"/>
            <a:ext cx="6705600" cy="914400"/>
          </a:xfrm>
        </p:spPr>
        <p:txBody>
          <a:bodyPr>
            <a:normAutofit/>
          </a:bodyPr>
          <a:lstStyle/>
          <a:p>
            <a:pPr eaLnBrk="1" hangingPunct="1"/>
            <a:r>
              <a:rPr lang="en-GB" altLang="en-US" sz="3600" dirty="0"/>
              <a:t>T</a:t>
            </a:r>
            <a:r>
              <a:rPr lang="en-GB" altLang="en-US" sz="3600" dirty="0" smtClean="0"/>
              <a:t>he Edward Snowden Case </a:t>
            </a:r>
          </a:p>
        </p:txBody>
      </p:sp>
      <p:sp>
        <p:nvSpPr>
          <p:cNvPr id="8195" name="Rectangle 3"/>
          <p:cNvSpPr>
            <a:spLocks noGrp="1" noChangeArrowheads="1"/>
          </p:cNvSpPr>
          <p:nvPr>
            <p:ph type="body" sz="half" idx="1"/>
          </p:nvPr>
        </p:nvSpPr>
        <p:spPr>
          <a:xfrm>
            <a:off x="431800" y="1628775"/>
            <a:ext cx="4392613" cy="5580063"/>
          </a:xfrm>
        </p:spPr>
        <p:txBody>
          <a:bodyPr>
            <a:normAutofit fontScale="40000" lnSpcReduction="20000"/>
          </a:bodyPr>
          <a:lstStyle/>
          <a:p>
            <a:pPr eaLnBrk="1" hangingPunct="1">
              <a:defRPr/>
            </a:pPr>
            <a:r>
              <a:rPr lang="en-GB" sz="4500" dirty="0" smtClean="0"/>
              <a:t>Worked in IT at the CIA</a:t>
            </a:r>
          </a:p>
          <a:p>
            <a:pPr eaLnBrk="1" hangingPunct="1">
              <a:defRPr/>
            </a:pPr>
            <a:r>
              <a:rPr lang="en-GB" sz="4500" dirty="0" smtClean="0"/>
              <a:t>Resigned in 2009 – employed by Dell as a contractor at the NSA</a:t>
            </a:r>
          </a:p>
          <a:p>
            <a:pPr eaLnBrk="1" hangingPunct="1">
              <a:defRPr/>
            </a:pPr>
            <a:r>
              <a:rPr lang="en-GB" sz="4500" dirty="0" smtClean="0"/>
              <a:t>Transferred to Hawaii in 2012 – works at the NSA’s regional cryptology centre</a:t>
            </a:r>
          </a:p>
          <a:p>
            <a:pPr eaLnBrk="1" hangingPunct="1">
              <a:defRPr/>
            </a:pPr>
            <a:r>
              <a:rPr lang="en-GB" sz="4500" dirty="0" smtClean="0"/>
              <a:t>March 2013 takes a new job with Booz Allen Hamilton – systems administrator at the NSA </a:t>
            </a:r>
          </a:p>
          <a:p>
            <a:pPr eaLnBrk="1" hangingPunct="1">
              <a:defRPr/>
            </a:pPr>
            <a:r>
              <a:rPr lang="en-GB" sz="4500" dirty="0" smtClean="0"/>
              <a:t>May 2013 disappears – re-surfaces in Hong Kong, then in exile in Russia</a:t>
            </a:r>
          </a:p>
          <a:p>
            <a:pPr eaLnBrk="1" hangingPunct="1">
              <a:defRPr/>
            </a:pPr>
            <a:r>
              <a:rPr lang="en-GB" sz="4500" dirty="0" smtClean="0"/>
              <a:t>Stole thousands of top secret documents from the NSA and made them public via media disclosures</a:t>
            </a:r>
          </a:p>
          <a:p>
            <a:pPr eaLnBrk="1" hangingPunct="1">
              <a:defRPr/>
            </a:pPr>
            <a:r>
              <a:rPr lang="en-GB" sz="4500" dirty="0" smtClean="0"/>
              <a:t>Method – download onto thumbnail drives</a:t>
            </a:r>
          </a:p>
          <a:p>
            <a:pPr eaLnBrk="1" hangingPunct="1">
              <a:defRPr/>
            </a:pPr>
            <a:r>
              <a:rPr lang="en-GB" sz="4500" b="1" dirty="0" smtClean="0"/>
              <a:t>Implications:</a:t>
            </a:r>
          </a:p>
          <a:p>
            <a:pPr eaLnBrk="1" hangingPunct="1">
              <a:buFont typeface="Wingdings" panose="05000000000000000000" pitchFamily="2" charset="2"/>
              <a:buChar char="ü"/>
              <a:defRPr/>
            </a:pPr>
            <a:r>
              <a:rPr lang="en-GB" sz="4500" dirty="0" smtClean="0"/>
              <a:t>Security threats</a:t>
            </a:r>
          </a:p>
          <a:p>
            <a:pPr eaLnBrk="1" hangingPunct="1">
              <a:buFont typeface="Wingdings" panose="05000000000000000000" pitchFamily="2" charset="2"/>
              <a:buChar char="ü"/>
              <a:defRPr/>
            </a:pPr>
            <a:r>
              <a:rPr lang="en-GB" sz="4500" dirty="0" smtClean="0"/>
              <a:t>Ethical risks </a:t>
            </a:r>
          </a:p>
          <a:p>
            <a:pPr marL="0" indent="0" eaLnBrk="1" hangingPunct="1">
              <a:buFontTx/>
              <a:buNone/>
              <a:defRPr/>
            </a:pPr>
            <a:r>
              <a:rPr lang="en-GB" sz="5600" dirty="0" smtClean="0"/>
              <a:t> </a:t>
            </a:r>
          </a:p>
          <a:p>
            <a:pPr marL="0" indent="0" eaLnBrk="1" hangingPunct="1">
              <a:buFontTx/>
              <a:buNone/>
              <a:defRPr/>
            </a:pPr>
            <a:endParaRPr lang="en-GB" sz="1600" dirty="0" smtClean="0"/>
          </a:p>
          <a:p>
            <a:pPr eaLnBrk="1" hangingPunct="1">
              <a:defRPr/>
            </a:pPr>
            <a:endParaRPr lang="en-GB" sz="1600" dirty="0" smtClean="0"/>
          </a:p>
          <a:p>
            <a:pPr eaLnBrk="1" hangingPunct="1">
              <a:buFontTx/>
              <a:buNone/>
              <a:defRPr/>
            </a:pPr>
            <a:endParaRPr lang="en-GB" sz="1600" dirty="0" smtClean="0"/>
          </a:p>
        </p:txBody>
      </p:sp>
      <p:pic>
        <p:nvPicPr>
          <p:cNvPr id="19460"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008563" y="1981200"/>
            <a:ext cx="3089275" cy="4114800"/>
          </a:xfrm>
        </p:spPr>
      </p:pic>
      <p:sp>
        <p:nvSpPr>
          <p:cNvPr id="90117" name="Date Placeholder 1"/>
          <p:cNvSpPr>
            <a:spLocks noGrp="1"/>
          </p:cNvSpPr>
          <p:nvPr>
            <p:ph type="dt" sz="quarter" idx="10"/>
          </p:nvPr>
        </p:nvSpPr>
        <p:spPr/>
        <p:txBody>
          <a:bodyP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FontTx/>
              <a:buNone/>
              <a:defRPr/>
            </a:pPr>
            <a:r>
              <a:rPr kumimoji="0" lang="en-US" altLang="en-US" sz="1400" smtClean="0"/>
              <a:t>30/9 &amp; 1/10 2015</a:t>
            </a:r>
          </a:p>
        </p:txBody>
      </p:sp>
      <p:sp>
        <p:nvSpPr>
          <p:cNvPr id="90118" name="Footer Placeholder 2"/>
          <p:cNvSpPr>
            <a:spLocks noGrp="1"/>
          </p:cNvSpPr>
          <p:nvPr>
            <p:ph type="ftr" sz="quarter" idx="11"/>
          </p:nvPr>
        </p:nvSpPr>
        <p:spPr/>
        <p:txBody>
          <a:bodyP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FontTx/>
              <a:buNone/>
              <a:defRPr/>
            </a:pPr>
            <a:r>
              <a:rPr kumimoji="0" lang="en-US" altLang="en-US" sz="1400" smtClean="0"/>
              <a:t>Landmark Seminars</a:t>
            </a:r>
            <a:endParaRPr kumimoji="0" lang="en-US" altLang="en-US" sz="1400"/>
          </a:p>
        </p:txBody>
      </p:sp>
    </p:spTree>
    <p:extLst>
      <p:ext uri="{BB962C8B-B14F-4D97-AF65-F5344CB8AC3E}">
        <p14:creationId xmlns:p14="http://schemas.microsoft.com/office/powerpoint/2010/main" val="296302607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p:txBody>
          <a:bodyPr>
            <a:normAutofit/>
          </a:bodyPr>
          <a:lstStyle/>
          <a:p>
            <a:r>
              <a:rPr lang="en-GB" sz="3600" dirty="0" smtClean="0"/>
              <a:t>Agenda</a:t>
            </a:r>
            <a:endParaRPr lang="en-GB" sz="3600" dirty="0"/>
          </a:p>
        </p:txBody>
      </p:sp>
      <p:sp>
        <p:nvSpPr>
          <p:cNvPr id="277507" name="Rectangle 3"/>
          <p:cNvSpPr>
            <a:spLocks noGrp="1" noChangeArrowheads="1"/>
          </p:cNvSpPr>
          <p:nvPr>
            <p:ph type="body" sz="half" idx="1"/>
          </p:nvPr>
        </p:nvSpPr>
        <p:spPr/>
        <p:txBody>
          <a:bodyPr>
            <a:normAutofit/>
          </a:bodyPr>
          <a:lstStyle/>
          <a:p>
            <a:pPr>
              <a:lnSpc>
                <a:spcPct val="90000"/>
              </a:lnSpc>
              <a:buFontTx/>
              <a:buNone/>
            </a:pPr>
            <a:endParaRPr lang="en-GB" sz="1600" dirty="0"/>
          </a:p>
          <a:p>
            <a:pPr>
              <a:lnSpc>
                <a:spcPct val="90000"/>
              </a:lnSpc>
            </a:pPr>
            <a:r>
              <a:rPr lang="en-GB" sz="1600" b="1" dirty="0" smtClean="0"/>
              <a:t>Introductions</a:t>
            </a:r>
          </a:p>
          <a:p>
            <a:pPr>
              <a:lnSpc>
                <a:spcPct val="90000"/>
              </a:lnSpc>
            </a:pPr>
            <a:r>
              <a:rPr lang="en-GB" sz="1600" b="1" dirty="0" smtClean="0"/>
              <a:t>The modern risk landscape</a:t>
            </a:r>
          </a:p>
          <a:p>
            <a:pPr>
              <a:lnSpc>
                <a:spcPct val="90000"/>
              </a:lnSpc>
              <a:buFont typeface="Wingdings" panose="05000000000000000000" pitchFamily="2" charset="2"/>
              <a:buChar char="ü"/>
            </a:pPr>
            <a:r>
              <a:rPr lang="en-GB" sz="1600" dirty="0" smtClean="0"/>
              <a:t>Threats to SMEs and OMBs</a:t>
            </a:r>
          </a:p>
          <a:p>
            <a:pPr>
              <a:lnSpc>
                <a:spcPct val="90000"/>
              </a:lnSpc>
              <a:buFont typeface="Wingdings" panose="05000000000000000000" pitchFamily="2" charset="2"/>
              <a:buChar char="ü"/>
            </a:pPr>
            <a:r>
              <a:rPr lang="en-GB" sz="1600" dirty="0" smtClean="0"/>
              <a:t>Attitude of authorities</a:t>
            </a:r>
            <a:endParaRPr lang="en-GB" sz="1600" dirty="0"/>
          </a:p>
          <a:p>
            <a:pPr>
              <a:lnSpc>
                <a:spcPct val="90000"/>
              </a:lnSpc>
            </a:pPr>
            <a:r>
              <a:rPr lang="en-GB" sz="1600" b="1" dirty="0" smtClean="0"/>
              <a:t>Bribery &amp; corruption</a:t>
            </a:r>
          </a:p>
          <a:p>
            <a:pPr>
              <a:lnSpc>
                <a:spcPct val="90000"/>
              </a:lnSpc>
              <a:buFont typeface="Wingdings" panose="05000000000000000000" pitchFamily="2" charset="2"/>
              <a:buChar char="ü"/>
            </a:pPr>
            <a:r>
              <a:rPr lang="en-GB" sz="1600" dirty="0" smtClean="0"/>
              <a:t>Update and recent cases</a:t>
            </a:r>
          </a:p>
          <a:p>
            <a:pPr>
              <a:lnSpc>
                <a:spcPct val="90000"/>
              </a:lnSpc>
              <a:buFont typeface="Wingdings" panose="05000000000000000000" pitchFamily="2" charset="2"/>
              <a:buChar char="ü"/>
            </a:pPr>
            <a:r>
              <a:rPr lang="en-GB" sz="1600" dirty="0" smtClean="0"/>
              <a:t>Adequate procedures in practice</a:t>
            </a:r>
          </a:p>
          <a:p>
            <a:pPr>
              <a:lnSpc>
                <a:spcPct val="90000"/>
              </a:lnSpc>
            </a:pPr>
            <a:r>
              <a:rPr lang="en-GB" sz="1600" b="1" dirty="0" smtClean="0"/>
              <a:t>Money laundering</a:t>
            </a:r>
          </a:p>
          <a:p>
            <a:pPr>
              <a:lnSpc>
                <a:spcPct val="90000"/>
              </a:lnSpc>
              <a:buFont typeface="Wingdings" panose="05000000000000000000" pitchFamily="2" charset="2"/>
              <a:buChar char="ü"/>
            </a:pPr>
            <a:r>
              <a:rPr lang="en-GB" sz="1600" dirty="0" smtClean="0"/>
              <a:t>Changing perspectives </a:t>
            </a:r>
          </a:p>
          <a:p>
            <a:pPr>
              <a:lnSpc>
                <a:spcPct val="90000"/>
              </a:lnSpc>
            </a:pPr>
            <a:r>
              <a:rPr lang="en-GB" sz="1600" b="1" dirty="0" smtClean="0"/>
              <a:t>Fraud</a:t>
            </a:r>
            <a:endParaRPr lang="en-GB" sz="1600" b="1" dirty="0"/>
          </a:p>
          <a:p>
            <a:pPr>
              <a:lnSpc>
                <a:spcPct val="90000"/>
              </a:lnSpc>
              <a:buFont typeface="Wingdings" panose="05000000000000000000" pitchFamily="2" charset="2"/>
              <a:buChar char="ü"/>
            </a:pPr>
            <a:r>
              <a:rPr lang="en-GB" sz="1600" dirty="0" smtClean="0"/>
              <a:t>Robust frameworks and new threats </a:t>
            </a:r>
          </a:p>
          <a:p>
            <a:pPr>
              <a:lnSpc>
                <a:spcPct val="90000"/>
              </a:lnSpc>
            </a:pPr>
            <a:r>
              <a:rPr lang="en-GB" sz="1600" b="1" dirty="0" smtClean="0"/>
              <a:t>Financial Crime Quiz</a:t>
            </a:r>
          </a:p>
          <a:p>
            <a:pPr>
              <a:lnSpc>
                <a:spcPct val="90000"/>
              </a:lnSpc>
            </a:pPr>
            <a:r>
              <a:rPr lang="en-GB" sz="1600" b="1" dirty="0" smtClean="0"/>
              <a:t>Questions  &amp; answers </a:t>
            </a:r>
            <a:endParaRPr lang="en-GB" sz="1600" b="1" dirty="0"/>
          </a:p>
        </p:txBody>
      </p:sp>
      <p:sp>
        <p:nvSpPr>
          <p:cNvPr id="5" name="Date Placeholder 4"/>
          <p:cNvSpPr>
            <a:spLocks noGrp="1"/>
          </p:cNvSpPr>
          <p:nvPr>
            <p:ph type="dt" sz="half" idx="10"/>
          </p:nvPr>
        </p:nvSpPr>
        <p:spPr/>
        <p:txBody>
          <a:bodyPr/>
          <a:lstStyle/>
          <a:p>
            <a:r>
              <a:rPr lang="en-US" smtClean="0"/>
              <a:t>3 February 2016</a:t>
            </a:r>
            <a:endParaRPr lang="en-US" dirty="0"/>
          </a:p>
        </p:txBody>
      </p:sp>
      <p:sp>
        <p:nvSpPr>
          <p:cNvPr id="6" name="Footer Placeholder 5"/>
          <p:cNvSpPr>
            <a:spLocks noGrp="1"/>
          </p:cNvSpPr>
          <p:nvPr>
            <p:ph type="ftr" sz="quarter" idx="11"/>
          </p:nvPr>
        </p:nvSpPr>
        <p:spPr/>
        <p:txBody>
          <a:bodyPr/>
          <a:lstStyle/>
          <a:p>
            <a:r>
              <a:rPr lang="en-US" smtClean="0"/>
              <a:t>Highview Consultants</a:t>
            </a:r>
            <a:endParaRPr lang="en-US" dirty="0"/>
          </a:p>
        </p:txBody>
      </p:sp>
      <p:pic>
        <p:nvPicPr>
          <p:cNvPr id="3" name="Content Placeholder 2"/>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4648200" y="2133600"/>
            <a:ext cx="3810000" cy="3810000"/>
          </a:xfrm>
        </p:spPr>
      </p:pic>
    </p:spTree>
    <p:extLst>
      <p:ext uri="{BB962C8B-B14F-4D97-AF65-F5344CB8AC3E}">
        <p14:creationId xmlns:p14="http://schemas.microsoft.com/office/powerpoint/2010/main" val="30413697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lstStyle/>
          <a:p>
            <a:r>
              <a:rPr lang="en-GB" altLang="en-US" sz="3600" dirty="0" smtClean="0"/>
              <a:t>Cyber Security – Basic Hygiene</a:t>
            </a:r>
          </a:p>
        </p:txBody>
      </p:sp>
      <p:sp>
        <p:nvSpPr>
          <p:cNvPr id="10245" name="Rectangle 3"/>
          <p:cNvSpPr>
            <a:spLocks noGrp="1" noChangeArrowheads="1"/>
          </p:cNvSpPr>
          <p:nvPr>
            <p:ph type="body" sz="half" idx="1"/>
          </p:nvPr>
        </p:nvSpPr>
        <p:spPr>
          <a:xfrm>
            <a:off x="685800" y="1752600"/>
            <a:ext cx="3810000" cy="4648200"/>
          </a:xfrm>
        </p:spPr>
        <p:txBody>
          <a:bodyPr>
            <a:normAutofit fontScale="55000" lnSpcReduction="20000"/>
          </a:bodyPr>
          <a:lstStyle/>
          <a:p>
            <a:r>
              <a:rPr lang="en-GB" altLang="en-US" sz="2900" b="1" dirty="0" smtClean="0"/>
              <a:t>Install appropriate and up to date security </a:t>
            </a:r>
            <a:r>
              <a:rPr lang="en-GB" altLang="en-US" sz="2900" dirty="0" smtClean="0"/>
              <a:t>– anti-virus software, malware protection etc.</a:t>
            </a:r>
            <a:endParaRPr lang="en-GB" altLang="en-US" sz="2900" b="1" dirty="0" smtClean="0"/>
          </a:p>
          <a:p>
            <a:r>
              <a:rPr lang="en-GB" altLang="en-US" sz="2900" b="1" dirty="0" smtClean="0"/>
              <a:t>Create effective passwords </a:t>
            </a:r>
            <a:r>
              <a:rPr lang="en-GB" altLang="en-US" sz="2900" dirty="0" smtClean="0"/>
              <a:t>– unique, strong (8 characters - numbers, symbols, mixed-case letters), secure, changed regularly</a:t>
            </a:r>
          </a:p>
          <a:p>
            <a:r>
              <a:rPr lang="en-GB" altLang="en-US" sz="2900" b="1" dirty="0" smtClean="0"/>
              <a:t>Have security protocols for mobile devices and memory sticks  </a:t>
            </a:r>
          </a:p>
          <a:p>
            <a:r>
              <a:rPr lang="en-GB" altLang="en-US" sz="2900" b="1" dirty="0" smtClean="0"/>
              <a:t>Train staff in safe downloads </a:t>
            </a:r>
            <a:r>
              <a:rPr lang="en-GB" altLang="en-US" sz="2900" dirty="0" smtClean="0"/>
              <a:t>– do not open or click on anything that looks suspect </a:t>
            </a:r>
          </a:p>
          <a:p>
            <a:r>
              <a:rPr lang="en-GB" altLang="en-US" sz="2900" b="1" dirty="0" smtClean="0"/>
              <a:t>Be vigilant for fraudulent emails </a:t>
            </a:r>
            <a:r>
              <a:rPr lang="en-GB" altLang="en-US" sz="2900" dirty="0" smtClean="0"/>
              <a:t>– never disclose personal or bank account information</a:t>
            </a:r>
          </a:p>
          <a:p>
            <a:r>
              <a:rPr lang="en-GB" altLang="en-US" sz="2900" b="1" dirty="0" smtClean="0"/>
              <a:t>Manage user privileges and monitor user activity </a:t>
            </a:r>
          </a:p>
          <a:p>
            <a:r>
              <a:rPr lang="en-GB" altLang="en-US" sz="2900" b="1" dirty="0" smtClean="0"/>
              <a:t>Have incident or crisis management plans </a:t>
            </a:r>
            <a:r>
              <a:rPr lang="en-GB" altLang="en-US" sz="2900" dirty="0" smtClean="0"/>
              <a:t>– if data is accidentally exposed or intentionally stolen</a:t>
            </a:r>
          </a:p>
          <a:p>
            <a:endParaRPr lang="en-GB" altLang="en-US" sz="1600" b="1" dirty="0" smtClean="0"/>
          </a:p>
          <a:p>
            <a:pPr marL="0" indent="0">
              <a:buNone/>
            </a:pPr>
            <a:r>
              <a:rPr lang="en-GB" altLang="en-US" sz="2400" dirty="0" smtClean="0"/>
              <a:t> </a:t>
            </a:r>
          </a:p>
          <a:p>
            <a:pPr>
              <a:buFontTx/>
              <a:buNone/>
            </a:pPr>
            <a:endParaRPr lang="en-GB" altLang="en-US" sz="2800" dirty="0" smtClean="0"/>
          </a:p>
          <a:p>
            <a:pPr>
              <a:buFontTx/>
              <a:buNone/>
            </a:pPr>
            <a:endParaRPr lang="en-GB" altLang="en-US" sz="2800" dirty="0" smtClean="0"/>
          </a:p>
        </p:txBody>
      </p:sp>
      <p:sp>
        <p:nvSpPr>
          <p:cNvPr id="2" name="Date Placeholder 1"/>
          <p:cNvSpPr>
            <a:spLocks noGrp="1"/>
          </p:cNvSpPr>
          <p:nvPr>
            <p:ph type="dt" sz="half" idx="10"/>
          </p:nvPr>
        </p:nvSpPr>
        <p:spPr/>
        <p:txBody>
          <a:bodyPr/>
          <a:lstStyle/>
          <a:p>
            <a:r>
              <a:rPr lang="en-US" smtClean="0"/>
              <a:t>3 February 2016</a:t>
            </a:r>
            <a:endParaRPr lang="en-US" dirty="0"/>
          </a:p>
        </p:txBody>
      </p:sp>
      <p:sp>
        <p:nvSpPr>
          <p:cNvPr id="3" name="Footer Placeholder 2"/>
          <p:cNvSpPr>
            <a:spLocks noGrp="1"/>
          </p:cNvSpPr>
          <p:nvPr>
            <p:ph type="ftr" sz="quarter" idx="11"/>
          </p:nvPr>
        </p:nvSpPr>
        <p:spPr/>
        <p:txBody>
          <a:bodyPr/>
          <a:lstStyle/>
          <a:p>
            <a:r>
              <a:rPr lang="en-US" smtClean="0"/>
              <a:t>Highview Consultants</a:t>
            </a:r>
            <a:endParaRPr lang="en-US" dirty="0"/>
          </a:p>
        </p:txBody>
      </p:sp>
      <p:sp>
        <p:nvSpPr>
          <p:cNvPr id="5" name="Content Placeholder 4"/>
          <p:cNvSpPr>
            <a:spLocks noGrp="1"/>
          </p:cNvSpPr>
          <p:nvPr>
            <p:ph sz="half" idx="2"/>
          </p:nvPr>
        </p:nvSpPr>
        <p:spPr/>
        <p:txBody>
          <a:bodyPr/>
          <a:lstStyle/>
          <a:p>
            <a:endParaRPr lang="en-GB" dirty="0"/>
          </a:p>
        </p:txBody>
      </p:sp>
      <p:pic>
        <p:nvPicPr>
          <p:cNvPr id="22530" name="Picture 2" descr="F:\cybercrim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2133600"/>
            <a:ext cx="3810000" cy="2438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54772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7554" name="Rectangle 2"/>
          <p:cNvSpPr>
            <a:spLocks noGrp="1" noChangeArrowheads="1"/>
          </p:cNvSpPr>
          <p:nvPr>
            <p:ph type="title"/>
          </p:nvPr>
        </p:nvSpPr>
        <p:spPr/>
        <p:txBody>
          <a:bodyPr>
            <a:normAutofit/>
          </a:bodyPr>
          <a:lstStyle/>
          <a:p>
            <a:r>
              <a:rPr lang="en-GB" sz="3600" dirty="0"/>
              <a:t>Thank You!</a:t>
            </a:r>
          </a:p>
        </p:txBody>
      </p:sp>
      <p:sp>
        <p:nvSpPr>
          <p:cNvPr id="1047555" name="Rectangle 3"/>
          <p:cNvSpPr>
            <a:spLocks noGrp="1" noChangeArrowheads="1"/>
          </p:cNvSpPr>
          <p:nvPr>
            <p:ph type="body" sz="half" idx="1"/>
          </p:nvPr>
        </p:nvSpPr>
        <p:spPr/>
        <p:txBody>
          <a:bodyPr>
            <a:normAutofit/>
          </a:bodyPr>
          <a:lstStyle/>
          <a:p>
            <a:r>
              <a:rPr lang="en-GB" sz="1800" dirty="0"/>
              <a:t>It has been a pleasure meeting you</a:t>
            </a:r>
          </a:p>
          <a:p>
            <a:r>
              <a:rPr lang="en-GB" sz="1800" dirty="0" smtClean="0"/>
              <a:t>Thank you for </a:t>
            </a:r>
            <a:r>
              <a:rPr lang="en-GB" sz="1800" dirty="0"/>
              <a:t>your participation </a:t>
            </a:r>
          </a:p>
          <a:p>
            <a:r>
              <a:rPr lang="en-GB" sz="1800" dirty="0"/>
              <a:t>Good luck in the future</a:t>
            </a:r>
          </a:p>
        </p:txBody>
      </p:sp>
      <p:graphicFrame>
        <p:nvGraphicFramePr>
          <p:cNvPr id="1047556" name="Object 4"/>
          <p:cNvGraphicFramePr>
            <a:graphicFrameLocks noGrp="1" noChangeAspect="1"/>
          </p:cNvGraphicFramePr>
          <p:nvPr>
            <p:ph type="clipArt" sz="half" idx="2"/>
          </p:nvPr>
        </p:nvGraphicFramePr>
        <p:xfrm>
          <a:off x="4648200" y="2133600"/>
          <a:ext cx="3810000" cy="3810000"/>
        </p:xfrm>
        <a:graphic>
          <a:graphicData uri="http://schemas.openxmlformats.org/presentationml/2006/ole">
            <mc:AlternateContent xmlns:mc="http://schemas.openxmlformats.org/markup-compatibility/2006">
              <mc:Choice xmlns:v="urn:schemas-microsoft-com:vml" Requires="v">
                <p:oleObj spid="_x0000_s20711" name="Clip" r:id="rId3" imgW="3473280" imgH="3473280" progId="MS_ClipArt_Gallery.5">
                  <p:embed/>
                </p:oleObj>
              </mc:Choice>
              <mc:Fallback>
                <p:oleObj name="Clip" r:id="rId3" imgW="3473280" imgH="3473280" progId="MS_ClipArt_Gallery.5">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2133600"/>
                        <a:ext cx="3810000" cy="3810000"/>
                      </a:xfrm>
                      <a:prstGeom prst="rect">
                        <a:avLst/>
                      </a:prstGeom>
                    </p:spPr>
                  </p:pic>
                </p:oleObj>
              </mc:Fallback>
            </mc:AlternateContent>
          </a:graphicData>
        </a:graphic>
      </p:graphicFrame>
      <p:sp>
        <p:nvSpPr>
          <p:cNvPr id="3" name="Date Placeholder 2"/>
          <p:cNvSpPr>
            <a:spLocks noGrp="1"/>
          </p:cNvSpPr>
          <p:nvPr>
            <p:ph type="dt" sz="half" idx="10"/>
          </p:nvPr>
        </p:nvSpPr>
        <p:spPr/>
        <p:txBody>
          <a:bodyPr/>
          <a:lstStyle/>
          <a:p>
            <a:r>
              <a:rPr lang="en-US" smtClean="0"/>
              <a:t>3 February 2016</a:t>
            </a:r>
            <a:endParaRPr lang="en-US" dirty="0"/>
          </a:p>
        </p:txBody>
      </p:sp>
      <p:sp>
        <p:nvSpPr>
          <p:cNvPr id="4" name="Footer Placeholder 3"/>
          <p:cNvSpPr>
            <a:spLocks noGrp="1"/>
          </p:cNvSpPr>
          <p:nvPr>
            <p:ph type="ftr" sz="quarter" idx="11"/>
          </p:nvPr>
        </p:nvSpPr>
        <p:spPr/>
        <p:txBody>
          <a:bodyPr/>
          <a:lstStyle/>
          <a:p>
            <a:r>
              <a:rPr lang="en-US" smtClean="0"/>
              <a:t>Highview Consultants</a:t>
            </a:r>
            <a:endParaRPr lang="en-US" dirty="0"/>
          </a:p>
        </p:txBody>
      </p:sp>
    </p:spTree>
    <p:extLst>
      <p:ext uri="{BB962C8B-B14F-4D97-AF65-F5344CB8AC3E}">
        <p14:creationId xmlns:p14="http://schemas.microsoft.com/office/powerpoint/2010/main" val="78426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81000" y="609600"/>
            <a:ext cx="8382000" cy="1143000"/>
          </a:xfrm>
        </p:spPr>
        <p:txBody>
          <a:bodyPr>
            <a:noAutofit/>
          </a:bodyPr>
          <a:lstStyle/>
          <a:p>
            <a:r>
              <a:rPr lang="en-GB" altLang="en-US" sz="3200" dirty="0" smtClean="0"/>
              <a:t>Financial Crime Example: the Polly Peck Case</a:t>
            </a:r>
          </a:p>
        </p:txBody>
      </p:sp>
      <p:sp>
        <p:nvSpPr>
          <p:cNvPr id="22531" name="Rectangle 3"/>
          <p:cNvSpPr>
            <a:spLocks noGrp="1" noChangeArrowheads="1"/>
          </p:cNvSpPr>
          <p:nvPr>
            <p:ph type="body" sz="half" idx="1"/>
          </p:nvPr>
        </p:nvSpPr>
        <p:spPr>
          <a:xfrm>
            <a:off x="685800" y="1981200"/>
            <a:ext cx="3811588" cy="4114800"/>
          </a:xfrm>
        </p:spPr>
        <p:txBody>
          <a:bodyPr>
            <a:normAutofit fontScale="92500" lnSpcReduction="10000"/>
          </a:bodyPr>
          <a:lstStyle/>
          <a:p>
            <a:r>
              <a:rPr lang="en-GB" altLang="en-US" sz="1700" dirty="0" smtClean="0"/>
              <a:t>Small textile company, grown by </a:t>
            </a:r>
            <a:r>
              <a:rPr lang="en-GB" altLang="en-US" sz="1700" dirty="0" err="1" smtClean="0"/>
              <a:t>Asil</a:t>
            </a:r>
            <a:r>
              <a:rPr lang="en-GB" altLang="en-US" sz="1700" dirty="0" smtClean="0"/>
              <a:t> Nadir into an international conglomerate</a:t>
            </a:r>
          </a:p>
          <a:p>
            <a:r>
              <a:rPr lang="en-GB" altLang="en-US" sz="1700" dirty="0" smtClean="0"/>
              <a:t>Sudden collapse in October 1990</a:t>
            </a:r>
          </a:p>
          <a:p>
            <a:r>
              <a:rPr lang="en-GB" altLang="en-US" sz="1700" dirty="0" smtClean="0"/>
              <a:t>Nadir jailed for 10 years in 2012 for theft of £29m</a:t>
            </a:r>
          </a:p>
          <a:p>
            <a:r>
              <a:rPr lang="en-GB" altLang="en-US" sz="1700" b="1" dirty="0" smtClean="0"/>
              <a:t>Financial crime red flags:</a:t>
            </a:r>
          </a:p>
          <a:p>
            <a:pPr>
              <a:buFont typeface="Wingdings" pitchFamily="2" charset="2"/>
              <a:buChar char="ü"/>
            </a:pPr>
            <a:r>
              <a:rPr lang="en-GB" altLang="en-US" sz="1700" dirty="0"/>
              <a:t>w</a:t>
            </a:r>
            <a:r>
              <a:rPr lang="en-GB" altLang="en-US" sz="1700" dirty="0" smtClean="0"/>
              <a:t>eak controls</a:t>
            </a:r>
          </a:p>
          <a:p>
            <a:pPr>
              <a:buFont typeface="Wingdings" pitchFamily="2" charset="2"/>
              <a:buChar char="ü"/>
            </a:pPr>
            <a:r>
              <a:rPr lang="en-GB" altLang="en-US" sz="1700" dirty="0" smtClean="0"/>
              <a:t>high net worth individual &amp; dominant CEO</a:t>
            </a:r>
          </a:p>
          <a:p>
            <a:pPr>
              <a:buFont typeface="Wingdings" pitchFamily="2" charset="2"/>
              <a:buChar char="ü"/>
            </a:pPr>
            <a:r>
              <a:rPr lang="en-GB" altLang="en-US" sz="1700" dirty="0"/>
              <a:t>l</a:t>
            </a:r>
            <a:r>
              <a:rPr lang="en-GB" altLang="en-US" sz="1700" dirty="0" smtClean="0"/>
              <a:t>arge cash transfers to risky jurisdictions</a:t>
            </a:r>
          </a:p>
          <a:p>
            <a:pPr>
              <a:buFont typeface="Wingdings" pitchFamily="2" charset="2"/>
              <a:buChar char="ü"/>
            </a:pPr>
            <a:r>
              <a:rPr lang="en-GB" altLang="en-US" sz="1700" dirty="0"/>
              <a:t>s</a:t>
            </a:r>
            <a:r>
              <a:rPr lang="en-GB" altLang="en-US" sz="1700" dirty="0" smtClean="0"/>
              <a:t>uspicious transactions</a:t>
            </a:r>
          </a:p>
          <a:p>
            <a:r>
              <a:rPr lang="en-GB" altLang="en-US" sz="1700" b="1" dirty="0" smtClean="0"/>
              <a:t>BUT the legal &amp; regulatory framework at the time did not facilitate prosecution</a:t>
            </a:r>
          </a:p>
          <a:p>
            <a:pPr>
              <a:buFontTx/>
              <a:buNone/>
            </a:pPr>
            <a:endParaRPr lang="en-GB" altLang="en-US" sz="2400" dirty="0" smtClean="0"/>
          </a:p>
          <a:p>
            <a:pPr>
              <a:buFontTx/>
              <a:buNone/>
            </a:pPr>
            <a:endParaRPr lang="en-GB" altLang="en-US" sz="2400" dirty="0" smtClean="0"/>
          </a:p>
          <a:p>
            <a:pPr>
              <a:buFontTx/>
              <a:buNone/>
            </a:pPr>
            <a:endParaRPr lang="en-GB" altLang="en-US" sz="2400" dirty="0" smtClean="0"/>
          </a:p>
          <a:p>
            <a:pPr>
              <a:buFontTx/>
              <a:buNone/>
            </a:pPr>
            <a:endParaRPr lang="en-GB" altLang="en-US" sz="2400" dirty="0" smtClean="0"/>
          </a:p>
        </p:txBody>
      </p:sp>
      <p:pic>
        <p:nvPicPr>
          <p:cNvPr id="22532" name="Content Placeholder 2"/>
          <p:cNvPicPr>
            <a:picLocks noGrp="1" noChangeAspect="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716463" y="2976563"/>
            <a:ext cx="2808287" cy="1743075"/>
          </a:xfrm>
        </p:spPr>
      </p:pic>
      <p:sp>
        <p:nvSpPr>
          <p:cNvPr id="2" name="Date Placeholder 1"/>
          <p:cNvSpPr>
            <a:spLocks noGrp="1"/>
          </p:cNvSpPr>
          <p:nvPr>
            <p:ph type="dt" sz="quarter" idx="10"/>
          </p:nvPr>
        </p:nvSpPr>
        <p:spPr/>
        <p:txBody>
          <a:bodyPr/>
          <a:lstStyle/>
          <a:p>
            <a:pPr>
              <a:defRPr/>
            </a:pPr>
            <a:r>
              <a:rPr lang="en-US" smtClean="0"/>
              <a:t>3 February 2016</a:t>
            </a:r>
            <a:endParaRPr lang="en-US"/>
          </a:p>
        </p:txBody>
      </p:sp>
      <p:sp>
        <p:nvSpPr>
          <p:cNvPr id="4" name="Footer Placeholder 3"/>
          <p:cNvSpPr>
            <a:spLocks noGrp="1"/>
          </p:cNvSpPr>
          <p:nvPr>
            <p:ph type="ftr" sz="quarter" idx="11"/>
          </p:nvPr>
        </p:nvSpPr>
        <p:spPr/>
        <p:txBody>
          <a:bodyPr/>
          <a:lstStyle/>
          <a:p>
            <a:pPr>
              <a:defRPr/>
            </a:pPr>
            <a:r>
              <a:rPr lang="en-US" smtClean="0"/>
              <a:t>Highview Consultants</a:t>
            </a:r>
            <a:endParaRPr lang="en-US"/>
          </a:p>
        </p:txBody>
      </p:sp>
    </p:spTree>
    <p:extLst>
      <p:ext uri="{BB962C8B-B14F-4D97-AF65-F5344CB8AC3E}">
        <p14:creationId xmlns:p14="http://schemas.microsoft.com/office/powerpoint/2010/main" val="115396359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title"/>
          </p:nvPr>
        </p:nvSpPr>
        <p:spPr/>
        <p:txBody>
          <a:bodyPr>
            <a:normAutofit/>
          </a:bodyPr>
          <a:lstStyle/>
          <a:p>
            <a:r>
              <a:rPr lang="en-US" sz="3600" dirty="0" smtClean="0"/>
              <a:t>International Response </a:t>
            </a:r>
          </a:p>
        </p:txBody>
      </p:sp>
      <p:sp>
        <p:nvSpPr>
          <p:cNvPr id="13315" name="Rectangle 3"/>
          <p:cNvSpPr>
            <a:spLocks noGrp="1" noChangeArrowheads="1"/>
          </p:cNvSpPr>
          <p:nvPr>
            <p:ph type="body" idx="1"/>
          </p:nvPr>
        </p:nvSpPr>
        <p:spPr>
          <a:xfrm>
            <a:off x="457200" y="1371600"/>
            <a:ext cx="8229600" cy="4724400"/>
          </a:xfrm>
        </p:spPr>
        <p:txBody>
          <a:bodyPr>
            <a:normAutofit fontScale="70000" lnSpcReduction="20000"/>
          </a:bodyPr>
          <a:lstStyle/>
          <a:p>
            <a:pPr>
              <a:lnSpc>
                <a:spcPct val="90000"/>
              </a:lnSpc>
              <a:defRPr/>
            </a:pPr>
            <a:r>
              <a:rPr lang="en-US" sz="2300" b="1" dirty="0" smtClean="0"/>
              <a:t>Worldwide action against corrupt business practices: </a:t>
            </a:r>
          </a:p>
          <a:p>
            <a:pPr>
              <a:lnSpc>
                <a:spcPct val="90000"/>
              </a:lnSpc>
              <a:buFont typeface="Wingdings" panose="05000000000000000000" pitchFamily="2" charset="2"/>
              <a:buChar char="ü"/>
              <a:defRPr/>
            </a:pPr>
            <a:r>
              <a:rPr lang="en-US" sz="2300" dirty="0"/>
              <a:t>m</a:t>
            </a:r>
            <a:r>
              <a:rPr lang="en-US" sz="2300" dirty="0" smtClean="0"/>
              <a:t>oney laundering; </a:t>
            </a:r>
            <a:r>
              <a:rPr lang="en-US" sz="2300" dirty="0"/>
              <a:t>terrorist </a:t>
            </a:r>
            <a:r>
              <a:rPr lang="en-US" sz="2300" dirty="0" smtClean="0"/>
              <a:t>financing; sanctions evasion</a:t>
            </a:r>
          </a:p>
          <a:p>
            <a:pPr>
              <a:lnSpc>
                <a:spcPct val="90000"/>
              </a:lnSpc>
              <a:buFont typeface="Wingdings" panose="05000000000000000000" pitchFamily="2" charset="2"/>
              <a:buChar char="ü"/>
              <a:defRPr/>
            </a:pPr>
            <a:r>
              <a:rPr lang="en-US" sz="2300" dirty="0"/>
              <a:t>b</a:t>
            </a:r>
            <a:r>
              <a:rPr lang="en-US" sz="2300" dirty="0" smtClean="0"/>
              <a:t>ribery &amp; corruption; fraud; tax evasion; insider dealing; cartels; people smuggling</a:t>
            </a:r>
          </a:p>
          <a:p>
            <a:pPr>
              <a:lnSpc>
                <a:spcPct val="90000"/>
              </a:lnSpc>
              <a:buFont typeface="Wingdings" pitchFamily="2" charset="2"/>
              <a:buNone/>
              <a:defRPr/>
            </a:pPr>
            <a:endParaRPr lang="en-US" sz="2300" b="1" dirty="0"/>
          </a:p>
          <a:p>
            <a:pPr>
              <a:lnSpc>
                <a:spcPct val="90000"/>
              </a:lnSpc>
              <a:defRPr/>
            </a:pPr>
            <a:r>
              <a:rPr lang="en-US" sz="2300" b="1" dirty="0" smtClean="0"/>
              <a:t>Examples of action taken and </a:t>
            </a:r>
            <a:r>
              <a:rPr lang="en-US" sz="2300" b="1" dirty="0"/>
              <a:t>d</a:t>
            </a:r>
            <a:r>
              <a:rPr lang="en-US" sz="2300" b="1" dirty="0" smtClean="0"/>
              <a:t>eveloping legislation:</a:t>
            </a:r>
          </a:p>
          <a:p>
            <a:pPr>
              <a:lnSpc>
                <a:spcPct val="90000"/>
              </a:lnSpc>
              <a:buFont typeface="Wingdings" panose="05000000000000000000" pitchFamily="2" charset="2"/>
              <a:buChar char="ü"/>
              <a:defRPr/>
            </a:pPr>
            <a:r>
              <a:rPr lang="en-US" sz="2300" dirty="0" smtClean="0"/>
              <a:t>US Foreign Corrupt Practices Act 1977</a:t>
            </a:r>
          </a:p>
          <a:p>
            <a:pPr>
              <a:lnSpc>
                <a:spcPct val="90000"/>
              </a:lnSpc>
              <a:buFont typeface="Wingdings" panose="05000000000000000000" pitchFamily="2" charset="2"/>
              <a:buChar char="ü"/>
              <a:defRPr/>
            </a:pPr>
            <a:r>
              <a:rPr lang="en-US" sz="2300" dirty="0" smtClean="0"/>
              <a:t>Financial Action Task Force formed 1989 (international AML standards developed)</a:t>
            </a:r>
          </a:p>
          <a:p>
            <a:pPr>
              <a:lnSpc>
                <a:spcPct val="90000"/>
              </a:lnSpc>
              <a:buFont typeface="Wingdings" panose="05000000000000000000" pitchFamily="2" charset="2"/>
              <a:buChar char="ü"/>
              <a:defRPr/>
            </a:pPr>
            <a:r>
              <a:rPr lang="en-US" sz="2300" dirty="0" smtClean="0"/>
              <a:t>US PATRIOT Act 2001</a:t>
            </a:r>
          </a:p>
          <a:p>
            <a:pPr>
              <a:lnSpc>
                <a:spcPct val="90000"/>
              </a:lnSpc>
              <a:buFont typeface="Wingdings" panose="05000000000000000000" pitchFamily="2" charset="2"/>
              <a:buChar char="ü"/>
              <a:defRPr/>
            </a:pPr>
            <a:r>
              <a:rPr lang="en-US" sz="2300" dirty="0" smtClean="0"/>
              <a:t>EU Anti-Money Laundering Directives  </a:t>
            </a:r>
          </a:p>
          <a:p>
            <a:pPr>
              <a:lnSpc>
                <a:spcPct val="90000"/>
              </a:lnSpc>
              <a:buFont typeface="Wingdings" panose="05000000000000000000" pitchFamily="2" charset="2"/>
              <a:buChar char="ü"/>
              <a:defRPr/>
            </a:pPr>
            <a:r>
              <a:rPr lang="en-US" sz="2300" dirty="0" smtClean="0"/>
              <a:t>Proceeds of Crime Act 2002 &amp; Terrorism Act 2000</a:t>
            </a:r>
          </a:p>
          <a:p>
            <a:pPr>
              <a:lnSpc>
                <a:spcPct val="90000"/>
              </a:lnSpc>
              <a:buFont typeface="Wingdings" panose="05000000000000000000" pitchFamily="2" charset="2"/>
              <a:buChar char="ü"/>
              <a:defRPr/>
            </a:pPr>
            <a:r>
              <a:rPr lang="en-US" sz="2300" dirty="0" smtClean="0"/>
              <a:t>Fraud Act 2006</a:t>
            </a:r>
          </a:p>
          <a:p>
            <a:pPr>
              <a:lnSpc>
                <a:spcPct val="90000"/>
              </a:lnSpc>
              <a:buFont typeface="Wingdings" panose="05000000000000000000" pitchFamily="2" charset="2"/>
              <a:buChar char="ü"/>
              <a:defRPr/>
            </a:pPr>
            <a:r>
              <a:rPr lang="en-US" sz="2300" dirty="0" smtClean="0"/>
              <a:t>Anti-Money Laundering Regulations 2007</a:t>
            </a:r>
          </a:p>
          <a:p>
            <a:pPr>
              <a:lnSpc>
                <a:spcPct val="90000"/>
              </a:lnSpc>
              <a:buFont typeface="Wingdings" panose="05000000000000000000" pitchFamily="2" charset="2"/>
              <a:buChar char="ü"/>
              <a:defRPr/>
            </a:pPr>
            <a:r>
              <a:rPr lang="en-US" sz="2300" dirty="0" smtClean="0"/>
              <a:t>Bribery Act 2010</a:t>
            </a:r>
          </a:p>
          <a:p>
            <a:pPr>
              <a:lnSpc>
                <a:spcPct val="90000"/>
              </a:lnSpc>
              <a:buFont typeface="Wingdings" panose="05000000000000000000" pitchFamily="2" charset="2"/>
              <a:buChar char="ü"/>
              <a:defRPr/>
            </a:pPr>
            <a:r>
              <a:rPr lang="en-US" sz="2300" dirty="0" smtClean="0"/>
              <a:t>Modern Slavery Act 2015</a:t>
            </a:r>
          </a:p>
          <a:p>
            <a:pPr>
              <a:lnSpc>
                <a:spcPct val="90000"/>
              </a:lnSpc>
              <a:buFont typeface="Wingdings" panose="05000000000000000000" pitchFamily="2" charset="2"/>
              <a:buChar char="ü"/>
              <a:defRPr/>
            </a:pPr>
            <a:endParaRPr lang="en-US" sz="2300" dirty="0"/>
          </a:p>
          <a:p>
            <a:pPr>
              <a:lnSpc>
                <a:spcPct val="90000"/>
              </a:lnSpc>
              <a:defRPr/>
            </a:pPr>
            <a:r>
              <a:rPr lang="en-US" sz="2300" b="1" dirty="0" smtClean="0"/>
              <a:t>Development of minimum standards – financial hygiene: </a:t>
            </a:r>
          </a:p>
          <a:p>
            <a:pPr>
              <a:lnSpc>
                <a:spcPct val="90000"/>
              </a:lnSpc>
              <a:buFont typeface="Wingdings" panose="05000000000000000000" pitchFamily="2" charset="2"/>
              <a:buChar char="ü"/>
              <a:defRPr/>
            </a:pPr>
            <a:r>
              <a:rPr lang="en-US" sz="2300" dirty="0" smtClean="0"/>
              <a:t>policies; risk-assessment; due diligence; training; reporting to authorities; evidence &amp; record-keeping; monitoring; individual accountability</a:t>
            </a:r>
          </a:p>
          <a:p>
            <a:pPr marL="0" indent="0">
              <a:lnSpc>
                <a:spcPct val="90000"/>
              </a:lnSpc>
              <a:buFont typeface="Wingdings" pitchFamily="2" charset="2"/>
              <a:buNone/>
              <a:defRPr/>
            </a:pPr>
            <a:r>
              <a:rPr lang="en-US" dirty="0"/>
              <a:t> </a:t>
            </a:r>
            <a:r>
              <a:rPr lang="en-US" dirty="0" smtClean="0"/>
              <a:t> </a:t>
            </a:r>
          </a:p>
        </p:txBody>
      </p:sp>
      <p:sp>
        <p:nvSpPr>
          <p:cNvPr id="2" name="Date Placeholder 1"/>
          <p:cNvSpPr>
            <a:spLocks noGrp="1"/>
          </p:cNvSpPr>
          <p:nvPr>
            <p:ph type="dt" sz="half" idx="10"/>
          </p:nvPr>
        </p:nvSpPr>
        <p:spPr/>
        <p:txBody>
          <a:bodyPr/>
          <a:lstStyle/>
          <a:p>
            <a:r>
              <a:rPr lang="en-US" smtClean="0"/>
              <a:t>3 February 2016</a:t>
            </a:r>
            <a:endParaRPr lang="en-US" dirty="0"/>
          </a:p>
        </p:txBody>
      </p:sp>
      <p:sp>
        <p:nvSpPr>
          <p:cNvPr id="3" name="Footer Placeholder 2"/>
          <p:cNvSpPr>
            <a:spLocks noGrp="1"/>
          </p:cNvSpPr>
          <p:nvPr>
            <p:ph type="ftr" sz="quarter" idx="11"/>
          </p:nvPr>
        </p:nvSpPr>
        <p:spPr/>
        <p:txBody>
          <a:bodyPr/>
          <a:lstStyle/>
          <a:p>
            <a:r>
              <a:rPr lang="en-US" smtClean="0"/>
              <a:t>Highview Consultants</a:t>
            </a:r>
            <a:endParaRPr lang="en-US" dirty="0"/>
          </a:p>
        </p:txBody>
      </p:sp>
    </p:spTree>
    <p:extLst>
      <p:ext uri="{BB962C8B-B14F-4D97-AF65-F5344CB8AC3E}">
        <p14:creationId xmlns:p14="http://schemas.microsoft.com/office/powerpoint/2010/main" val="3543076365"/>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8458200" cy="1143000"/>
          </a:xfrm>
        </p:spPr>
        <p:txBody>
          <a:bodyPr>
            <a:noAutofit/>
          </a:bodyPr>
          <a:lstStyle/>
          <a:p>
            <a:r>
              <a:rPr lang="en-GB" altLang="en-US" sz="3200" dirty="0" smtClean="0"/>
              <a:t>Serious and Organised Crime Strategy (2013)</a:t>
            </a:r>
          </a:p>
        </p:txBody>
      </p:sp>
      <p:sp>
        <p:nvSpPr>
          <p:cNvPr id="879619" name="Rectangle 3"/>
          <p:cNvSpPr>
            <a:spLocks noGrp="1" noChangeArrowheads="1"/>
          </p:cNvSpPr>
          <p:nvPr>
            <p:ph type="body" idx="1"/>
          </p:nvPr>
        </p:nvSpPr>
        <p:spPr/>
        <p:txBody>
          <a:bodyPr/>
          <a:lstStyle/>
          <a:p>
            <a:pPr>
              <a:lnSpc>
                <a:spcPct val="80000"/>
              </a:lnSpc>
              <a:defRPr/>
            </a:pPr>
            <a:r>
              <a:rPr lang="en-GB" sz="1800" dirty="0"/>
              <a:t>N</a:t>
            </a:r>
            <a:r>
              <a:rPr lang="en-GB" sz="1800" dirty="0" smtClean="0"/>
              <a:t>ew Government strategy launched - aim to reduce substantially serious and organised crime through a co-ordinated approach focussing on public protection and pursuing criminals </a:t>
            </a:r>
          </a:p>
          <a:p>
            <a:pPr>
              <a:lnSpc>
                <a:spcPct val="80000"/>
              </a:lnSpc>
              <a:defRPr/>
            </a:pPr>
            <a:r>
              <a:rPr lang="en-GB" sz="1800" dirty="0" smtClean="0"/>
              <a:t>Organised crime is: “serious crime, planned co-ordinated and conducted by people working together on a continuing basis”</a:t>
            </a:r>
          </a:p>
          <a:p>
            <a:pPr>
              <a:lnSpc>
                <a:spcPct val="80000"/>
              </a:lnSpc>
              <a:defRPr/>
            </a:pPr>
            <a:r>
              <a:rPr lang="en-GB" sz="1800" b="1" dirty="0" smtClean="0"/>
              <a:t>Organised crime is: “characterised by violence or the threat of violence and by the use of bribery and corruption: organised criminals very often depend on the assistance of corrupt, complicit or negligent professionals, notably lawyers, accountants and bankers”</a:t>
            </a:r>
          </a:p>
          <a:p>
            <a:pPr>
              <a:lnSpc>
                <a:spcPct val="80000"/>
              </a:lnSpc>
              <a:defRPr/>
            </a:pPr>
            <a:r>
              <a:rPr lang="en-GB" sz="1800" dirty="0" smtClean="0"/>
              <a:t>It uses sophisticated technology to conduct operations and evade justice</a:t>
            </a:r>
          </a:p>
          <a:p>
            <a:pPr>
              <a:lnSpc>
                <a:spcPct val="80000"/>
              </a:lnSpc>
              <a:defRPr/>
            </a:pPr>
            <a:r>
              <a:rPr lang="en-GB" sz="1800" dirty="0" smtClean="0"/>
              <a:t>The strategy is based around four pillars to reduce threats and vulnerabilities from serious and organised crime:</a:t>
            </a:r>
          </a:p>
          <a:p>
            <a:pPr>
              <a:lnSpc>
                <a:spcPct val="80000"/>
              </a:lnSpc>
              <a:buFont typeface="Wingdings" panose="05000000000000000000" pitchFamily="2" charset="2"/>
              <a:buChar char="ü"/>
              <a:defRPr/>
            </a:pPr>
            <a:r>
              <a:rPr lang="en-GB" sz="1800" dirty="0"/>
              <a:t>p</a:t>
            </a:r>
            <a:r>
              <a:rPr lang="en-GB" sz="1800" dirty="0" smtClean="0"/>
              <a:t>ursue – prosecuting and disrupting</a:t>
            </a:r>
          </a:p>
          <a:p>
            <a:pPr>
              <a:lnSpc>
                <a:spcPct val="80000"/>
              </a:lnSpc>
              <a:buFont typeface="Wingdings" panose="05000000000000000000" pitchFamily="2" charset="2"/>
              <a:buChar char="ü"/>
              <a:defRPr/>
            </a:pPr>
            <a:r>
              <a:rPr lang="en-GB" sz="1800" dirty="0"/>
              <a:t>p</a:t>
            </a:r>
            <a:r>
              <a:rPr lang="en-GB" sz="1800" dirty="0" smtClean="0"/>
              <a:t>revent – people from engaging in</a:t>
            </a:r>
          </a:p>
          <a:p>
            <a:pPr>
              <a:lnSpc>
                <a:spcPct val="80000"/>
              </a:lnSpc>
              <a:buFont typeface="Wingdings" panose="05000000000000000000" pitchFamily="2" charset="2"/>
              <a:buChar char="ü"/>
              <a:defRPr/>
            </a:pPr>
            <a:r>
              <a:rPr lang="en-GB" sz="1800" dirty="0"/>
              <a:t>p</a:t>
            </a:r>
            <a:r>
              <a:rPr lang="en-GB" sz="1800" dirty="0" smtClean="0"/>
              <a:t>rotect – increasing protection</a:t>
            </a:r>
          </a:p>
          <a:p>
            <a:pPr>
              <a:lnSpc>
                <a:spcPct val="80000"/>
              </a:lnSpc>
              <a:buFont typeface="Wingdings" panose="05000000000000000000" pitchFamily="2" charset="2"/>
              <a:buChar char="ü"/>
              <a:defRPr/>
            </a:pPr>
            <a:r>
              <a:rPr lang="en-GB" sz="1800" dirty="0"/>
              <a:t>p</a:t>
            </a:r>
            <a:r>
              <a:rPr lang="en-GB" sz="1800" dirty="0" smtClean="0"/>
              <a:t>repare – reducing the impact</a:t>
            </a:r>
          </a:p>
          <a:p>
            <a:pPr marL="0" indent="0">
              <a:lnSpc>
                <a:spcPct val="80000"/>
              </a:lnSpc>
              <a:buFontTx/>
              <a:buNone/>
              <a:defRPr/>
            </a:pPr>
            <a:endParaRPr lang="en-GB" sz="1800" dirty="0" smtClean="0"/>
          </a:p>
          <a:p>
            <a:pPr>
              <a:lnSpc>
                <a:spcPct val="80000"/>
              </a:lnSpc>
              <a:buFont typeface="Wingdings" pitchFamily="2" charset="2"/>
              <a:buChar char="ü"/>
              <a:defRPr/>
            </a:pPr>
            <a:endParaRPr lang="en-GB" sz="1600" dirty="0" smtClean="0"/>
          </a:p>
          <a:p>
            <a:pPr marL="0" indent="0">
              <a:lnSpc>
                <a:spcPct val="80000"/>
              </a:lnSpc>
              <a:buFontTx/>
              <a:buNone/>
              <a:defRPr/>
            </a:pPr>
            <a:endParaRPr lang="en-GB" sz="1600" dirty="0"/>
          </a:p>
          <a:p>
            <a:pPr>
              <a:lnSpc>
                <a:spcPct val="80000"/>
              </a:lnSpc>
              <a:buFontTx/>
              <a:buNone/>
              <a:defRPr/>
            </a:pPr>
            <a:endParaRPr lang="en-GB" sz="2400" dirty="0"/>
          </a:p>
        </p:txBody>
      </p:sp>
      <p:sp>
        <p:nvSpPr>
          <p:cNvPr id="10244" name="Date Placeholder 1"/>
          <p:cNvSpPr>
            <a:spLocks noGrp="1"/>
          </p:cNvSpPr>
          <p:nvPr>
            <p:ph type="dt" sz="quarter" idx="10"/>
          </p:nvPr>
        </p:nvSpPr>
        <p:spPr>
          <a:noFill/>
        </p:spPr>
        <p:txBody>
          <a:bodyP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FontTx/>
              <a:buNone/>
            </a:pPr>
            <a:r>
              <a:rPr kumimoji="0" lang="en-US" altLang="en-US" sz="1400" smtClean="0"/>
              <a:t>3 February 2016</a:t>
            </a:r>
          </a:p>
        </p:txBody>
      </p:sp>
      <p:sp>
        <p:nvSpPr>
          <p:cNvPr id="10245" name="Footer Placeholder 2"/>
          <p:cNvSpPr>
            <a:spLocks noGrp="1"/>
          </p:cNvSpPr>
          <p:nvPr>
            <p:ph type="ftr" sz="quarter" idx="11"/>
          </p:nvPr>
        </p:nvSpPr>
        <p:spPr>
          <a:noFill/>
        </p:spPr>
        <p:txBody>
          <a:bodyP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FontTx/>
              <a:buNone/>
            </a:pPr>
            <a:r>
              <a:rPr kumimoji="0" lang="en-US" altLang="en-US" sz="1400" smtClean="0"/>
              <a:t>Highview Consultants</a:t>
            </a:r>
          </a:p>
        </p:txBody>
      </p:sp>
    </p:spTree>
    <p:extLst>
      <p:ext uri="{BB962C8B-B14F-4D97-AF65-F5344CB8AC3E}">
        <p14:creationId xmlns:p14="http://schemas.microsoft.com/office/powerpoint/2010/main" val="35072501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GB" altLang="en-US" sz="3200" dirty="0" smtClean="0"/>
              <a:t>National Strategic Assessment (NCA 2014)</a:t>
            </a:r>
          </a:p>
        </p:txBody>
      </p:sp>
      <p:sp>
        <p:nvSpPr>
          <p:cNvPr id="879619" name="Rectangle 3"/>
          <p:cNvSpPr>
            <a:spLocks noGrp="1" noChangeArrowheads="1"/>
          </p:cNvSpPr>
          <p:nvPr>
            <p:ph type="body" idx="1"/>
          </p:nvPr>
        </p:nvSpPr>
        <p:spPr/>
        <p:txBody>
          <a:bodyPr>
            <a:normAutofit/>
          </a:bodyPr>
          <a:lstStyle/>
          <a:p>
            <a:pPr>
              <a:lnSpc>
                <a:spcPct val="80000"/>
              </a:lnSpc>
              <a:buFont typeface="Arial" panose="020B0604020202020204" pitchFamily="34" charset="0"/>
              <a:buChar char="•"/>
              <a:defRPr/>
            </a:pPr>
            <a:r>
              <a:rPr lang="en-GB" sz="1800" dirty="0" smtClean="0"/>
              <a:t>Presents a single, comprehensive picture of serious and organised crime affecting the UK– not just a threat, a reality.  Costs £24bn pa</a:t>
            </a:r>
          </a:p>
          <a:p>
            <a:pPr>
              <a:lnSpc>
                <a:spcPct val="80000"/>
              </a:lnSpc>
              <a:buFont typeface="Arial" panose="020B0604020202020204" pitchFamily="34" charset="0"/>
              <a:buChar char="•"/>
              <a:defRPr/>
            </a:pPr>
            <a:r>
              <a:rPr lang="en-GB" sz="1800" dirty="0" smtClean="0"/>
              <a:t>36,600 organised criminals in 5,300 groups</a:t>
            </a:r>
          </a:p>
          <a:p>
            <a:pPr>
              <a:lnSpc>
                <a:spcPct val="80000"/>
              </a:lnSpc>
              <a:buFont typeface="Arial" panose="020B0604020202020204" pitchFamily="34" charset="0"/>
              <a:buChar char="•"/>
              <a:defRPr/>
            </a:pPr>
            <a:r>
              <a:rPr lang="en-GB" sz="1800" b="1" dirty="0" smtClean="0"/>
              <a:t>5 cross-cutting issues </a:t>
            </a:r>
            <a:r>
              <a:rPr lang="en-GB" sz="1800" dirty="0" smtClean="0"/>
              <a:t>– key vulnerabilities that criminals exploit:</a:t>
            </a:r>
          </a:p>
          <a:p>
            <a:pPr>
              <a:lnSpc>
                <a:spcPct val="80000"/>
              </a:lnSpc>
              <a:buFont typeface="Wingdings" pitchFamily="2" charset="2"/>
              <a:buChar char="ü"/>
              <a:defRPr/>
            </a:pPr>
            <a:r>
              <a:rPr lang="en-GB" sz="1800" b="1" dirty="0" smtClean="0"/>
              <a:t>Cyber</a:t>
            </a:r>
            <a:r>
              <a:rPr lang="en-GB" sz="1800" dirty="0"/>
              <a:t> </a:t>
            </a:r>
            <a:r>
              <a:rPr lang="en-GB" sz="1800" dirty="0" smtClean="0"/>
              <a:t>- growth in scale &amp; speed of internet communication technologies</a:t>
            </a:r>
          </a:p>
          <a:p>
            <a:pPr>
              <a:lnSpc>
                <a:spcPct val="80000"/>
              </a:lnSpc>
              <a:buFont typeface="Wingdings" pitchFamily="2" charset="2"/>
              <a:buChar char="ü"/>
              <a:defRPr/>
            </a:pPr>
            <a:r>
              <a:rPr lang="en-GB" sz="1800" b="1" dirty="0" smtClean="0"/>
              <a:t>Corruption </a:t>
            </a:r>
            <a:r>
              <a:rPr lang="en-GB" sz="1800" dirty="0" smtClean="0"/>
              <a:t>– undermines trust, impact is disproportionate to frequency. A means of managing risk for the criminals</a:t>
            </a:r>
          </a:p>
          <a:p>
            <a:pPr>
              <a:lnSpc>
                <a:spcPct val="80000"/>
              </a:lnSpc>
              <a:buFont typeface="Wingdings" pitchFamily="2" charset="2"/>
              <a:buChar char="ü"/>
              <a:defRPr/>
            </a:pPr>
            <a:r>
              <a:rPr lang="en-GB" sz="1800" b="1" dirty="0" smtClean="0"/>
              <a:t>Money laundering</a:t>
            </a:r>
            <a:r>
              <a:rPr lang="en-GB" sz="1800" dirty="0" smtClean="0"/>
              <a:t> – scale is a threat to UK’s economy and reputation</a:t>
            </a:r>
          </a:p>
          <a:p>
            <a:pPr>
              <a:lnSpc>
                <a:spcPct val="80000"/>
              </a:lnSpc>
              <a:buFont typeface="Wingdings" pitchFamily="2" charset="2"/>
              <a:buChar char="ü"/>
              <a:defRPr/>
            </a:pPr>
            <a:r>
              <a:rPr lang="en-GB" sz="1800" b="1" dirty="0" smtClean="0"/>
              <a:t>Borders </a:t>
            </a:r>
            <a:r>
              <a:rPr lang="en-GB" sz="1800" dirty="0" smtClean="0"/>
              <a:t>– importance of transnational crime</a:t>
            </a:r>
          </a:p>
          <a:p>
            <a:pPr>
              <a:lnSpc>
                <a:spcPct val="80000"/>
              </a:lnSpc>
              <a:buFont typeface="Wingdings" pitchFamily="2" charset="2"/>
              <a:buChar char="ü"/>
              <a:defRPr/>
            </a:pPr>
            <a:r>
              <a:rPr lang="en-GB" sz="1800" b="1" dirty="0" smtClean="0"/>
              <a:t>Identity</a:t>
            </a:r>
            <a:r>
              <a:rPr lang="en-GB" sz="1800" dirty="0" smtClean="0"/>
              <a:t> – both a commodity to be traded and needed to disguise true identity</a:t>
            </a:r>
          </a:p>
          <a:p>
            <a:pPr>
              <a:lnSpc>
                <a:spcPct val="80000"/>
              </a:lnSpc>
              <a:buFont typeface="Arial" panose="020B0604020202020204" pitchFamily="34" charset="0"/>
              <a:buChar char="•"/>
              <a:defRPr/>
            </a:pPr>
            <a:r>
              <a:rPr lang="en-GB" sz="1800" dirty="0" smtClean="0"/>
              <a:t>Key threats:</a:t>
            </a:r>
          </a:p>
          <a:p>
            <a:pPr>
              <a:lnSpc>
                <a:spcPct val="80000"/>
              </a:lnSpc>
              <a:buFont typeface="Wingdings" pitchFamily="2" charset="2"/>
              <a:buChar char="ü"/>
              <a:defRPr/>
            </a:pPr>
            <a:r>
              <a:rPr lang="en-GB" sz="1800" dirty="0" smtClean="0"/>
              <a:t>Child sexual exploitation &amp; abuse; criminal </a:t>
            </a:r>
            <a:r>
              <a:rPr lang="en-GB" sz="1800" dirty="0"/>
              <a:t>u</a:t>
            </a:r>
            <a:r>
              <a:rPr lang="en-GB" sz="1800" dirty="0" smtClean="0"/>
              <a:t>se of firearms; cyber crime; drugs; economic crime; organised acquisitive crime; organised immigration crime &amp; human trafficking; serious and organised criminals in prison and under lifetime management   </a:t>
            </a:r>
          </a:p>
          <a:p>
            <a:pPr>
              <a:lnSpc>
                <a:spcPct val="80000"/>
              </a:lnSpc>
              <a:buFont typeface="Wingdings" pitchFamily="2" charset="2"/>
              <a:buChar char="ü"/>
              <a:defRPr/>
            </a:pPr>
            <a:endParaRPr lang="en-GB" sz="1600" dirty="0" smtClean="0"/>
          </a:p>
          <a:p>
            <a:pPr marL="0" indent="0">
              <a:lnSpc>
                <a:spcPct val="80000"/>
              </a:lnSpc>
              <a:buFontTx/>
              <a:buNone/>
              <a:defRPr/>
            </a:pPr>
            <a:endParaRPr lang="en-GB" sz="1600" dirty="0"/>
          </a:p>
          <a:p>
            <a:pPr>
              <a:lnSpc>
                <a:spcPct val="80000"/>
              </a:lnSpc>
              <a:buFontTx/>
              <a:buNone/>
              <a:defRPr/>
            </a:pPr>
            <a:endParaRPr lang="en-GB" sz="2400" dirty="0"/>
          </a:p>
        </p:txBody>
      </p:sp>
      <p:sp>
        <p:nvSpPr>
          <p:cNvPr id="13316" name="Date Placeholder 1"/>
          <p:cNvSpPr>
            <a:spLocks noGrp="1"/>
          </p:cNvSpPr>
          <p:nvPr>
            <p:ph type="dt" sz="quarter" idx="10"/>
          </p:nvPr>
        </p:nvSpPr>
        <p:spPr>
          <a:noFill/>
        </p:spPr>
        <p:txBody>
          <a:bodyP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FontTx/>
              <a:buNone/>
            </a:pPr>
            <a:r>
              <a:rPr kumimoji="0" lang="en-US" altLang="en-US" sz="1400" smtClean="0"/>
              <a:t>3 February 2016</a:t>
            </a:r>
          </a:p>
        </p:txBody>
      </p:sp>
      <p:sp>
        <p:nvSpPr>
          <p:cNvPr id="13317" name="Footer Placeholder 2"/>
          <p:cNvSpPr>
            <a:spLocks noGrp="1"/>
          </p:cNvSpPr>
          <p:nvPr>
            <p:ph type="ftr" sz="quarter" idx="11"/>
          </p:nvPr>
        </p:nvSpPr>
        <p:spPr>
          <a:noFill/>
        </p:spPr>
        <p:txBody>
          <a:bodyP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FontTx/>
              <a:buNone/>
            </a:pPr>
            <a:r>
              <a:rPr kumimoji="0" lang="en-US" altLang="en-US" sz="1400" smtClean="0"/>
              <a:t>Highview Consultants</a:t>
            </a:r>
          </a:p>
        </p:txBody>
      </p:sp>
    </p:spTree>
    <p:extLst>
      <p:ext uri="{BB962C8B-B14F-4D97-AF65-F5344CB8AC3E}">
        <p14:creationId xmlns:p14="http://schemas.microsoft.com/office/powerpoint/2010/main" val="1937123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ext Box 4"/>
          <p:cNvSpPr txBox="1">
            <a:spLocks noChangeArrowheads="1"/>
          </p:cNvSpPr>
          <p:nvPr/>
        </p:nvSpPr>
        <p:spPr bwMode="auto">
          <a:xfrm>
            <a:off x="900113" y="525463"/>
            <a:ext cx="7866062" cy="1143000"/>
          </a:xfrm>
          <a:prstGeom prst="rect">
            <a:avLst/>
          </a:prstGeom>
          <a:noFill/>
          <a:ln w="9525">
            <a:noFill/>
            <a:miter lim="800000"/>
            <a:headEnd/>
            <a:tailEnd/>
          </a:ln>
        </p:spPr>
        <p:txBody>
          <a:bodyPr anchor="ctr"/>
          <a:lstStyle/>
          <a:p>
            <a:pPr>
              <a:defRPr/>
            </a:pPr>
            <a:r>
              <a:rPr lang="en-GB" sz="3600" kern="0" dirty="0">
                <a:latin typeface="+mj-lt"/>
                <a:ea typeface="Verdana" panose="020B0604030504040204" pitchFamily="34" charset="0"/>
                <a:cs typeface="Verdana" panose="020B0604030504040204" pitchFamily="34" charset="0"/>
              </a:rPr>
              <a:t>Financial Crime Threat Landscape</a:t>
            </a:r>
          </a:p>
        </p:txBody>
      </p:sp>
      <p:sp>
        <p:nvSpPr>
          <p:cNvPr id="53" name="Line 7"/>
          <p:cNvSpPr>
            <a:spLocks noChangeShapeType="1"/>
          </p:cNvSpPr>
          <p:nvPr/>
        </p:nvSpPr>
        <p:spPr bwMode="auto">
          <a:xfrm flipV="1">
            <a:off x="3276600" y="4221163"/>
            <a:ext cx="1150938" cy="1439862"/>
          </a:xfrm>
          <a:prstGeom prst="line">
            <a:avLst/>
          </a:prstGeom>
          <a:ln>
            <a:solidFill>
              <a:schemeClr val="bg1">
                <a:lumMod val="65000"/>
              </a:schemeClr>
            </a:solidFill>
            <a:headEnd/>
            <a:tailEnd/>
          </a:ln>
        </p:spPr>
        <p:style>
          <a:lnRef idx="3">
            <a:schemeClr val="accent5"/>
          </a:lnRef>
          <a:fillRef idx="0">
            <a:schemeClr val="accent5"/>
          </a:fillRef>
          <a:effectRef idx="2">
            <a:schemeClr val="accent5"/>
          </a:effectRef>
          <a:fontRef idx="minor">
            <a:schemeClr val="tx1"/>
          </a:fontRef>
        </p:style>
        <p:txBody>
          <a:bodyPr wrap="none" anchor="ctr"/>
          <a:lstStyle/>
          <a:p>
            <a:pPr algn="ctr">
              <a:spcBef>
                <a:spcPct val="50000"/>
              </a:spcBef>
              <a:defRPr/>
            </a:pPr>
            <a:endParaRPr lang="en-GB">
              <a:solidFill>
                <a:srgbClr val="000000"/>
              </a:solidFill>
              <a:cs typeface="Arial" pitchFamily="34" charset="0"/>
            </a:endParaRPr>
          </a:p>
        </p:txBody>
      </p:sp>
      <p:sp>
        <p:nvSpPr>
          <p:cNvPr id="54" name="Line 8"/>
          <p:cNvSpPr>
            <a:spLocks noChangeShapeType="1"/>
          </p:cNvSpPr>
          <p:nvPr/>
        </p:nvSpPr>
        <p:spPr bwMode="auto">
          <a:xfrm rot="11902288" flipH="1">
            <a:off x="4884738" y="2300288"/>
            <a:ext cx="1390650" cy="1752600"/>
          </a:xfrm>
          <a:prstGeom prst="line">
            <a:avLst/>
          </a:prstGeom>
          <a:ln>
            <a:solidFill>
              <a:schemeClr val="bg1">
                <a:lumMod val="65000"/>
              </a:schemeClr>
            </a:solidFill>
            <a:headEnd/>
            <a:tailEnd/>
          </a:ln>
        </p:spPr>
        <p:style>
          <a:lnRef idx="3">
            <a:schemeClr val="accent5"/>
          </a:lnRef>
          <a:fillRef idx="0">
            <a:schemeClr val="accent5"/>
          </a:fillRef>
          <a:effectRef idx="2">
            <a:schemeClr val="accent5"/>
          </a:effectRef>
          <a:fontRef idx="minor">
            <a:schemeClr val="tx1"/>
          </a:fontRef>
        </p:style>
        <p:txBody>
          <a:bodyPr wrap="none" anchor="ctr"/>
          <a:lstStyle/>
          <a:p>
            <a:pPr algn="ctr">
              <a:spcBef>
                <a:spcPct val="50000"/>
              </a:spcBef>
              <a:defRPr/>
            </a:pPr>
            <a:endParaRPr lang="en-GB">
              <a:solidFill>
                <a:srgbClr val="000000"/>
              </a:solidFill>
              <a:cs typeface="Arial" pitchFamily="34" charset="0"/>
            </a:endParaRPr>
          </a:p>
        </p:txBody>
      </p:sp>
      <p:sp>
        <p:nvSpPr>
          <p:cNvPr id="55" name="Line 9"/>
          <p:cNvSpPr>
            <a:spLocks noChangeShapeType="1"/>
          </p:cNvSpPr>
          <p:nvPr/>
        </p:nvSpPr>
        <p:spPr bwMode="auto">
          <a:xfrm rot="21261270" flipV="1">
            <a:off x="2740025" y="4156075"/>
            <a:ext cx="1647825" cy="561975"/>
          </a:xfrm>
          <a:prstGeom prst="line">
            <a:avLst/>
          </a:prstGeom>
          <a:ln>
            <a:solidFill>
              <a:schemeClr val="bg1">
                <a:lumMod val="65000"/>
              </a:schemeClr>
            </a:solidFill>
            <a:headEnd/>
            <a:tailEnd/>
          </a:ln>
        </p:spPr>
        <p:style>
          <a:lnRef idx="3">
            <a:schemeClr val="accent5"/>
          </a:lnRef>
          <a:fillRef idx="0">
            <a:schemeClr val="accent5"/>
          </a:fillRef>
          <a:effectRef idx="2">
            <a:schemeClr val="accent5"/>
          </a:effectRef>
          <a:fontRef idx="minor">
            <a:schemeClr val="tx1"/>
          </a:fontRef>
        </p:style>
        <p:txBody>
          <a:bodyPr wrap="none" anchor="ctr"/>
          <a:lstStyle/>
          <a:p>
            <a:pPr algn="ctr">
              <a:spcBef>
                <a:spcPct val="50000"/>
              </a:spcBef>
              <a:defRPr/>
            </a:pPr>
            <a:endParaRPr lang="en-GB">
              <a:solidFill>
                <a:srgbClr val="000000"/>
              </a:solidFill>
              <a:cs typeface="Arial" pitchFamily="34" charset="0"/>
            </a:endParaRPr>
          </a:p>
        </p:txBody>
      </p:sp>
      <p:sp>
        <p:nvSpPr>
          <p:cNvPr id="58" name="Text Box 14"/>
          <p:cNvSpPr txBox="1">
            <a:spLocks noChangeArrowheads="1"/>
          </p:cNvSpPr>
          <p:nvPr/>
        </p:nvSpPr>
        <p:spPr bwMode="auto">
          <a:xfrm>
            <a:off x="6270625" y="1989138"/>
            <a:ext cx="2652713" cy="369887"/>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spAutoFit/>
          </a:bodyPr>
          <a:lstStyle/>
          <a:p>
            <a:pPr algn="ctr">
              <a:spcBef>
                <a:spcPct val="50000"/>
              </a:spcBef>
              <a:defRPr/>
            </a:pPr>
            <a:r>
              <a:rPr lang="en-GB" sz="1800" dirty="0">
                <a:solidFill>
                  <a:srgbClr val="000000"/>
                </a:solidFill>
                <a:cs typeface="Arial" pitchFamily="34" charset="0"/>
              </a:rPr>
              <a:t>  Terrorist financing</a:t>
            </a:r>
          </a:p>
        </p:txBody>
      </p:sp>
      <p:sp>
        <p:nvSpPr>
          <p:cNvPr id="59" name="Line 15"/>
          <p:cNvSpPr>
            <a:spLocks noChangeShapeType="1"/>
          </p:cNvSpPr>
          <p:nvPr/>
        </p:nvSpPr>
        <p:spPr bwMode="auto">
          <a:xfrm flipH="1" flipV="1">
            <a:off x="4500563" y="4221163"/>
            <a:ext cx="576262" cy="1584325"/>
          </a:xfrm>
          <a:prstGeom prst="line">
            <a:avLst/>
          </a:prstGeom>
          <a:ln>
            <a:solidFill>
              <a:schemeClr val="bg1">
                <a:lumMod val="65000"/>
              </a:schemeClr>
            </a:solidFill>
            <a:headEnd/>
            <a:tailEnd/>
          </a:ln>
        </p:spPr>
        <p:style>
          <a:lnRef idx="3">
            <a:schemeClr val="accent5"/>
          </a:lnRef>
          <a:fillRef idx="0">
            <a:schemeClr val="accent5"/>
          </a:fillRef>
          <a:effectRef idx="2">
            <a:schemeClr val="accent5"/>
          </a:effectRef>
          <a:fontRef idx="minor">
            <a:schemeClr val="tx1"/>
          </a:fontRef>
        </p:style>
        <p:txBody>
          <a:bodyPr wrap="none" anchor="ctr"/>
          <a:lstStyle/>
          <a:p>
            <a:pPr algn="ctr">
              <a:spcBef>
                <a:spcPct val="50000"/>
              </a:spcBef>
              <a:defRPr/>
            </a:pPr>
            <a:endParaRPr lang="en-GB">
              <a:solidFill>
                <a:srgbClr val="000000"/>
              </a:solidFill>
              <a:cs typeface="Arial" pitchFamily="34" charset="0"/>
            </a:endParaRPr>
          </a:p>
        </p:txBody>
      </p:sp>
      <p:sp>
        <p:nvSpPr>
          <p:cNvPr id="60" name="Line 16"/>
          <p:cNvSpPr>
            <a:spLocks noChangeShapeType="1"/>
          </p:cNvSpPr>
          <p:nvPr/>
        </p:nvSpPr>
        <p:spPr bwMode="auto">
          <a:xfrm flipH="1" flipV="1">
            <a:off x="2268538" y="3500438"/>
            <a:ext cx="2232025" cy="504825"/>
          </a:xfrm>
          <a:prstGeom prst="line">
            <a:avLst/>
          </a:prstGeom>
          <a:ln>
            <a:solidFill>
              <a:schemeClr val="bg1">
                <a:lumMod val="65000"/>
              </a:schemeClr>
            </a:solidFill>
            <a:headEnd/>
            <a:tailEnd/>
          </a:ln>
        </p:spPr>
        <p:style>
          <a:lnRef idx="3">
            <a:schemeClr val="accent5"/>
          </a:lnRef>
          <a:fillRef idx="0">
            <a:schemeClr val="accent5"/>
          </a:fillRef>
          <a:effectRef idx="2">
            <a:schemeClr val="accent5"/>
          </a:effectRef>
          <a:fontRef idx="minor">
            <a:schemeClr val="tx1"/>
          </a:fontRef>
        </p:style>
        <p:txBody>
          <a:bodyPr wrap="none" anchor="ctr"/>
          <a:lstStyle/>
          <a:p>
            <a:pPr algn="ctr">
              <a:spcBef>
                <a:spcPct val="50000"/>
              </a:spcBef>
              <a:defRPr/>
            </a:pPr>
            <a:endParaRPr lang="en-GB">
              <a:solidFill>
                <a:srgbClr val="000000"/>
              </a:solidFill>
              <a:cs typeface="Arial" pitchFamily="34" charset="0"/>
            </a:endParaRPr>
          </a:p>
        </p:txBody>
      </p:sp>
      <p:sp>
        <p:nvSpPr>
          <p:cNvPr id="61" name="Line 17"/>
          <p:cNvSpPr>
            <a:spLocks noChangeShapeType="1"/>
          </p:cNvSpPr>
          <p:nvPr/>
        </p:nvSpPr>
        <p:spPr bwMode="auto">
          <a:xfrm>
            <a:off x="3276600" y="2420938"/>
            <a:ext cx="1001713" cy="1541462"/>
          </a:xfrm>
          <a:prstGeom prst="line">
            <a:avLst/>
          </a:prstGeom>
          <a:ln>
            <a:solidFill>
              <a:schemeClr val="bg1">
                <a:lumMod val="65000"/>
              </a:schemeClr>
            </a:solidFill>
            <a:headEnd/>
            <a:tailEnd/>
          </a:ln>
        </p:spPr>
        <p:style>
          <a:lnRef idx="3">
            <a:schemeClr val="accent5"/>
          </a:lnRef>
          <a:fillRef idx="0">
            <a:schemeClr val="accent5"/>
          </a:fillRef>
          <a:effectRef idx="2">
            <a:schemeClr val="accent5"/>
          </a:effectRef>
          <a:fontRef idx="minor">
            <a:schemeClr val="tx1"/>
          </a:fontRef>
        </p:style>
        <p:txBody>
          <a:bodyPr wrap="none" lIns="0" tIns="46038" rIns="0" bIns="46038" anchor="ctr"/>
          <a:lstStyle/>
          <a:p>
            <a:pPr algn="ctr">
              <a:spcBef>
                <a:spcPct val="50000"/>
              </a:spcBef>
              <a:defRPr/>
            </a:pPr>
            <a:endParaRPr lang="en-GB">
              <a:solidFill>
                <a:srgbClr val="000000"/>
              </a:solidFill>
              <a:cs typeface="Arial" pitchFamily="34" charset="0"/>
            </a:endParaRPr>
          </a:p>
        </p:txBody>
      </p:sp>
      <p:sp>
        <p:nvSpPr>
          <p:cNvPr id="10250" name="Text Box 22"/>
          <p:cNvSpPr txBox="1">
            <a:spLocks noChangeArrowheads="1"/>
          </p:cNvSpPr>
          <p:nvPr/>
        </p:nvSpPr>
        <p:spPr bwMode="auto">
          <a:xfrm>
            <a:off x="3546475" y="5624513"/>
            <a:ext cx="26844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itchFamily="18" charset="0"/>
              </a:defRPr>
            </a:lvl1pPr>
            <a:lvl2pPr marL="742950" indent="-285750">
              <a:spcBef>
                <a:spcPct val="20000"/>
              </a:spcBef>
              <a:buChar char="–"/>
              <a:defRPr kumimoji="1" sz="2800">
                <a:solidFill>
                  <a:schemeClr val="tx1"/>
                </a:solidFill>
                <a:latin typeface="Times New Roman" pitchFamily="18" charset="0"/>
              </a:defRPr>
            </a:lvl2pPr>
            <a:lvl3pPr marL="1143000" indent="-228600">
              <a:spcBef>
                <a:spcPct val="20000"/>
              </a:spcBef>
              <a:buChar char="•"/>
              <a:defRPr kumimoji="1" sz="2400">
                <a:solidFill>
                  <a:schemeClr val="tx1"/>
                </a:solidFill>
                <a:latin typeface="Times New Roman" pitchFamily="18" charset="0"/>
              </a:defRPr>
            </a:lvl3pPr>
            <a:lvl4pPr marL="1600200" indent="-228600">
              <a:spcBef>
                <a:spcPct val="20000"/>
              </a:spcBef>
              <a:buChar char="–"/>
              <a:defRPr kumimoji="1" sz="2000">
                <a:solidFill>
                  <a:schemeClr val="tx1"/>
                </a:solidFill>
                <a:latin typeface="Times New Roman" pitchFamily="18" charset="0"/>
              </a:defRPr>
            </a:lvl4pPr>
            <a:lvl5pPr marL="2057400" indent="-228600">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lgn="ctr" eaLnBrk="1" hangingPunct="1">
              <a:spcBef>
                <a:spcPct val="50000"/>
              </a:spcBef>
              <a:buFontTx/>
              <a:buNone/>
            </a:pPr>
            <a:r>
              <a:rPr kumimoji="0" lang="en-GB" altLang="en-US" sz="2000">
                <a:solidFill>
                  <a:srgbClr val="000000"/>
                </a:solidFill>
                <a:latin typeface="Arial" pitchFamily="34" charset="0"/>
              </a:rPr>
              <a:t>      </a:t>
            </a:r>
          </a:p>
        </p:txBody>
      </p:sp>
      <p:sp>
        <p:nvSpPr>
          <p:cNvPr id="63" name="Text Box 23"/>
          <p:cNvSpPr txBox="1">
            <a:spLocks noChangeArrowheads="1"/>
          </p:cNvSpPr>
          <p:nvPr/>
        </p:nvSpPr>
        <p:spPr bwMode="auto">
          <a:xfrm>
            <a:off x="4140200" y="5732463"/>
            <a:ext cx="2376488" cy="369887"/>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spAutoFit/>
          </a:bodyPr>
          <a:lstStyle/>
          <a:p>
            <a:pPr algn="ctr">
              <a:spcBef>
                <a:spcPct val="50000"/>
              </a:spcBef>
              <a:defRPr/>
            </a:pPr>
            <a:r>
              <a:rPr lang="en-GB" sz="1800" dirty="0">
                <a:solidFill>
                  <a:srgbClr val="000000"/>
                </a:solidFill>
                <a:cs typeface="Arial" pitchFamily="34" charset="0"/>
              </a:rPr>
              <a:t>Procurement fraud</a:t>
            </a:r>
          </a:p>
        </p:txBody>
      </p:sp>
      <p:sp>
        <p:nvSpPr>
          <p:cNvPr id="64" name="Text Box 28"/>
          <p:cNvSpPr txBox="1">
            <a:spLocks noChangeArrowheads="1"/>
          </p:cNvSpPr>
          <p:nvPr/>
        </p:nvSpPr>
        <p:spPr bwMode="auto">
          <a:xfrm>
            <a:off x="1222375" y="2133600"/>
            <a:ext cx="2413000" cy="369888"/>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spAutoFit/>
          </a:bodyPr>
          <a:lstStyle/>
          <a:p>
            <a:pPr algn="ctr">
              <a:spcBef>
                <a:spcPct val="50000"/>
              </a:spcBef>
              <a:defRPr/>
            </a:pPr>
            <a:r>
              <a:rPr lang="en-GB" sz="1800" dirty="0">
                <a:solidFill>
                  <a:srgbClr val="000000"/>
                </a:solidFill>
                <a:cs typeface="Arial" pitchFamily="34" charset="0"/>
              </a:rPr>
              <a:t>Cartels &amp; collusion </a:t>
            </a:r>
          </a:p>
        </p:txBody>
      </p:sp>
      <p:sp>
        <p:nvSpPr>
          <p:cNvPr id="65" name="Text Box 29"/>
          <p:cNvSpPr txBox="1">
            <a:spLocks noChangeArrowheads="1"/>
          </p:cNvSpPr>
          <p:nvPr/>
        </p:nvSpPr>
        <p:spPr bwMode="auto">
          <a:xfrm>
            <a:off x="539750" y="4508500"/>
            <a:ext cx="2498725" cy="369888"/>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spAutoFit/>
          </a:bodyPr>
          <a:lstStyle/>
          <a:p>
            <a:pPr algn="ctr">
              <a:spcBef>
                <a:spcPct val="50000"/>
              </a:spcBef>
              <a:defRPr/>
            </a:pPr>
            <a:r>
              <a:rPr lang="en-GB" sz="1800" dirty="0">
                <a:solidFill>
                  <a:srgbClr val="000000"/>
                </a:solidFill>
                <a:cs typeface="Arial" pitchFamily="34" charset="0"/>
              </a:rPr>
              <a:t>Asset misappropriation</a:t>
            </a:r>
            <a:endParaRPr lang="en-GB" sz="1800" dirty="0">
              <a:solidFill>
                <a:srgbClr val="808080"/>
              </a:solidFill>
              <a:cs typeface="Arial" pitchFamily="34" charset="0"/>
            </a:endParaRPr>
          </a:p>
        </p:txBody>
      </p:sp>
      <p:sp>
        <p:nvSpPr>
          <p:cNvPr id="66" name="Text Box 30"/>
          <p:cNvSpPr txBox="1">
            <a:spLocks noChangeArrowheads="1"/>
          </p:cNvSpPr>
          <p:nvPr/>
        </p:nvSpPr>
        <p:spPr bwMode="auto">
          <a:xfrm>
            <a:off x="1979613" y="5589588"/>
            <a:ext cx="1871662" cy="369887"/>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spAutoFit/>
          </a:bodyPr>
          <a:lstStyle/>
          <a:p>
            <a:pPr algn="ctr">
              <a:spcBef>
                <a:spcPct val="50000"/>
              </a:spcBef>
              <a:defRPr/>
            </a:pPr>
            <a:r>
              <a:rPr lang="en-GB" sz="1800" dirty="0">
                <a:solidFill>
                  <a:srgbClr val="000000"/>
                </a:solidFill>
                <a:cs typeface="Arial" pitchFamily="34" charset="0"/>
              </a:rPr>
              <a:t> Insider dealing</a:t>
            </a:r>
          </a:p>
        </p:txBody>
      </p:sp>
      <p:sp>
        <p:nvSpPr>
          <p:cNvPr id="67" name="Line 31"/>
          <p:cNvSpPr>
            <a:spLocks noChangeShapeType="1"/>
          </p:cNvSpPr>
          <p:nvPr/>
        </p:nvSpPr>
        <p:spPr bwMode="auto">
          <a:xfrm rot="11902288">
            <a:off x="4229100" y="2184400"/>
            <a:ext cx="588963" cy="1625600"/>
          </a:xfrm>
          <a:prstGeom prst="line">
            <a:avLst/>
          </a:prstGeom>
          <a:ln>
            <a:solidFill>
              <a:schemeClr val="bg1">
                <a:lumMod val="65000"/>
              </a:schemeClr>
            </a:solidFill>
            <a:headEnd/>
            <a:tailEnd/>
          </a:ln>
        </p:spPr>
        <p:style>
          <a:lnRef idx="3">
            <a:schemeClr val="accent5"/>
          </a:lnRef>
          <a:fillRef idx="0">
            <a:schemeClr val="accent5"/>
          </a:fillRef>
          <a:effectRef idx="2">
            <a:schemeClr val="accent5"/>
          </a:effectRef>
          <a:fontRef idx="minor">
            <a:schemeClr val="tx1"/>
          </a:fontRef>
        </p:style>
        <p:txBody>
          <a:bodyPr wrap="none" anchor="ctr"/>
          <a:lstStyle/>
          <a:p>
            <a:pPr algn="ctr">
              <a:spcBef>
                <a:spcPct val="50000"/>
              </a:spcBef>
              <a:defRPr/>
            </a:pPr>
            <a:endParaRPr lang="en-GB">
              <a:solidFill>
                <a:srgbClr val="000000"/>
              </a:solidFill>
              <a:cs typeface="Arial" pitchFamily="34" charset="0"/>
            </a:endParaRPr>
          </a:p>
        </p:txBody>
      </p:sp>
      <p:sp>
        <p:nvSpPr>
          <p:cNvPr id="68" name="Line 8"/>
          <p:cNvSpPr>
            <a:spLocks noChangeShapeType="1"/>
          </p:cNvSpPr>
          <p:nvPr/>
        </p:nvSpPr>
        <p:spPr bwMode="auto">
          <a:xfrm rot="11902288" flipH="1">
            <a:off x="4638675" y="3151188"/>
            <a:ext cx="2027238" cy="1204912"/>
          </a:xfrm>
          <a:prstGeom prst="line">
            <a:avLst/>
          </a:prstGeom>
          <a:ln>
            <a:solidFill>
              <a:schemeClr val="bg1">
                <a:lumMod val="65000"/>
              </a:schemeClr>
            </a:solidFill>
            <a:headEnd/>
            <a:tailEnd/>
          </a:ln>
        </p:spPr>
        <p:style>
          <a:lnRef idx="3">
            <a:schemeClr val="accent5"/>
          </a:lnRef>
          <a:fillRef idx="0">
            <a:schemeClr val="accent5"/>
          </a:fillRef>
          <a:effectRef idx="2">
            <a:schemeClr val="accent5"/>
          </a:effectRef>
          <a:fontRef idx="minor">
            <a:schemeClr val="tx1"/>
          </a:fontRef>
        </p:style>
        <p:txBody>
          <a:bodyPr wrap="none" anchor="ctr"/>
          <a:lstStyle/>
          <a:p>
            <a:pPr algn="ctr">
              <a:spcBef>
                <a:spcPct val="50000"/>
              </a:spcBef>
              <a:defRPr/>
            </a:pPr>
            <a:endParaRPr lang="en-GB">
              <a:solidFill>
                <a:srgbClr val="000000"/>
              </a:solidFill>
              <a:cs typeface="Arial" pitchFamily="34" charset="0"/>
            </a:endParaRPr>
          </a:p>
        </p:txBody>
      </p:sp>
      <p:sp>
        <p:nvSpPr>
          <p:cNvPr id="69" name="Line 8"/>
          <p:cNvSpPr>
            <a:spLocks noChangeShapeType="1"/>
          </p:cNvSpPr>
          <p:nvPr/>
        </p:nvSpPr>
        <p:spPr bwMode="auto">
          <a:xfrm rot="11902288" flipH="1">
            <a:off x="4645025" y="4206875"/>
            <a:ext cx="1879600" cy="254000"/>
          </a:xfrm>
          <a:prstGeom prst="line">
            <a:avLst/>
          </a:prstGeom>
          <a:ln>
            <a:solidFill>
              <a:schemeClr val="bg1">
                <a:lumMod val="65000"/>
              </a:schemeClr>
            </a:solidFill>
            <a:headEnd/>
            <a:tailEnd/>
          </a:ln>
        </p:spPr>
        <p:style>
          <a:lnRef idx="3">
            <a:schemeClr val="accent5"/>
          </a:lnRef>
          <a:fillRef idx="0">
            <a:schemeClr val="accent5"/>
          </a:fillRef>
          <a:effectRef idx="2">
            <a:schemeClr val="accent5"/>
          </a:effectRef>
          <a:fontRef idx="minor">
            <a:schemeClr val="tx1"/>
          </a:fontRef>
        </p:style>
        <p:txBody>
          <a:bodyPr wrap="none" anchor="ctr"/>
          <a:lstStyle/>
          <a:p>
            <a:pPr algn="ctr">
              <a:spcBef>
                <a:spcPct val="50000"/>
              </a:spcBef>
              <a:defRPr/>
            </a:pPr>
            <a:endParaRPr lang="en-GB">
              <a:solidFill>
                <a:srgbClr val="000000"/>
              </a:solidFill>
              <a:cs typeface="Arial" pitchFamily="34" charset="0"/>
            </a:endParaRPr>
          </a:p>
        </p:txBody>
      </p:sp>
      <p:sp>
        <p:nvSpPr>
          <p:cNvPr id="70" name="Line 8"/>
          <p:cNvSpPr>
            <a:spLocks noChangeShapeType="1"/>
          </p:cNvSpPr>
          <p:nvPr/>
        </p:nvSpPr>
        <p:spPr bwMode="auto">
          <a:xfrm rot="11902288" flipH="1" flipV="1">
            <a:off x="4394200" y="4578350"/>
            <a:ext cx="1866900" cy="366713"/>
          </a:xfrm>
          <a:prstGeom prst="line">
            <a:avLst/>
          </a:prstGeom>
          <a:ln>
            <a:solidFill>
              <a:schemeClr val="bg1">
                <a:lumMod val="65000"/>
              </a:schemeClr>
            </a:solidFill>
            <a:headEnd/>
            <a:tailEnd/>
          </a:ln>
        </p:spPr>
        <p:style>
          <a:lnRef idx="3">
            <a:schemeClr val="accent5"/>
          </a:lnRef>
          <a:fillRef idx="0">
            <a:schemeClr val="accent5"/>
          </a:fillRef>
          <a:effectRef idx="2">
            <a:schemeClr val="accent5"/>
          </a:effectRef>
          <a:fontRef idx="minor">
            <a:schemeClr val="tx1"/>
          </a:fontRef>
        </p:style>
        <p:txBody>
          <a:bodyPr wrap="none" anchor="ctr"/>
          <a:lstStyle/>
          <a:p>
            <a:pPr algn="ctr">
              <a:spcBef>
                <a:spcPct val="50000"/>
              </a:spcBef>
              <a:defRPr/>
            </a:pPr>
            <a:endParaRPr lang="en-GB">
              <a:solidFill>
                <a:srgbClr val="000000"/>
              </a:solidFill>
              <a:cs typeface="Arial" pitchFamily="34" charset="0"/>
            </a:endParaRPr>
          </a:p>
        </p:txBody>
      </p:sp>
      <p:sp>
        <p:nvSpPr>
          <p:cNvPr id="72" name="Oval 26"/>
          <p:cNvSpPr>
            <a:spLocks noChangeArrowheads="1"/>
          </p:cNvSpPr>
          <p:nvPr/>
        </p:nvSpPr>
        <p:spPr bwMode="auto">
          <a:xfrm>
            <a:off x="3851921" y="3429000"/>
            <a:ext cx="1224136" cy="1152128"/>
          </a:xfrm>
          <a:prstGeom prst="ellipse">
            <a:avLst/>
          </a:prstGeom>
          <a:ln>
            <a:headEnd/>
            <a:tailEnd/>
          </a:ln>
        </p:spPr>
        <p:style>
          <a:lnRef idx="0">
            <a:schemeClr val="dk1"/>
          </a:lnRef>
          <a:fillRef idx="3">
            <a:schemeClr val="dk1"/>
          </a:fillRef>
          <a:effectRef idx="3">
            <a:schemeClr val="dk1"/>
          </a:effectRef>
          <a:fontRef idx="minor">
            <a:schemeClr val="lt1"/>
          </a:fontRef>
        </p:style>
        <p:txBody>
          <a:bodyPr wrap="none" anchor="ctr">
            <a:sp3d extrusionH="57150">
              <a:bevelT w="38100" h="38100"/>
            </a:sp3d>
          </a:bodyPr>
          <a:lstStyle/>
          <a:p>
            <a:pPr algn="ctr">
              <a:spcBef>
                <a:spcPct val="50000"/>
              </a:spcBef>
              <a:defRPr/>
            </a:pPr>
            <a:endParaRPr lang="en-US">
              <a:solidFill>
                <a:srgbClr val="FFFFFF"/>
              </a:solidFill>
              <a:cs typeface="Arial" pitchFamily="34" charset="0"/>
            </a:endParaRPr>
          </a:p>
        </p:txBody>
      </p:sp>
      <p:sp>
        <p:nvSpPr>
          <p:cNvPr id="74" name="Text Box 12"/>
          <p:cNvSpPr txBox="1">
            <a:spLocks noChangeArrowheads="1"/>
          </p:cNvSpPr>
          <p:nvPr/>
        </p:nvSpPr>
        <p:spPr bwMode="auto">
          <a:xfrm>
            <a:off x="5867400" y="5084763"/>
            <a:ext cx="2524125" cy="369887"/>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spAutoFit/>
          </a:bodyPr>
          <a:lstStyle/>
          <a:p>
            <a:pPr algn="ctr">
              <a:spcBef>
                <a:spcPct val="50000"/>
              </a:spcBef>
              <a:defRPr/>
            </a:pPr>
            <a:r>
              <a:rPr lang="en-GB" sz="1800" dirty="0">
                <a:solidFill>
                  <a:srgbClr val="000000"/>
                </a:solidFill>
                <a:cs typeface="Arial" pitchFamily="34" charset="0"/>
              </a:rPr>
              <a:t>Tax evasion</a:t>
            </a:r>
          </a:p>
        </p:txBody>
      </p:sp>
      <p:sp>
        <p:nvSpPr>
          <p:cNvPr id="75" name="Text Box 27"/>
          <p:cNvSpPr txBox="1">
            <a:spLocks noChangeArrowheads="1"/>
          </p:cNvSpPr>
          <p:nvPr/>
        </p:nvSpPr>
        <p:spPr bwMode="auto">
          <a:xfrm>
            <a:off x="6156325" y="4286250"/>
            <a:ext cx="2319338" cy="369888"/>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spAutoFit/>
          </a:bodyPr>
          <a:lstStyle/>
          <a:p>
            <a:pPr algn="ctr">
              <a:spcBef>
                <a:spcPct val="50000"/>
              </a:spcBef>
              <a:defRPr/>
            </a:pPr>
            <a:r>
              <a:rPr lang="en-GB" sz="1800" dirty="0">
                <a:solidFill>
                  <a:srgbClr val="000000"/>
                </a:solidFill>
                <a:cs typeface="Arial" pitchFamily="34" charset="0"/>
              </a:rPr>
              <a:t> Accounting fraud</a:t>
            </a:r>
          </a:p>
        </p:txBody>
      </p:sp>
      <p:sp>
        <p:nvSpPr>
          <p:cNvPr id="76" name="Text Box 21"/>
          <p:cNvSpPr txBox="1">
            <a:spLocks noChangeArrowheads="1"/>
          </p:cNvSpPr>
          <p:nvPr/>
        </p:nvSpPr>
        <p:spPr bwMode="auto">
          <a:xfrm>
            <a:off x="3987800" y="1835150"/>
            <a:ext cx="2168525" cy="369888"/>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lIns="0" tIns="46038" rIns="0" bIns="46038">
            <a:spAutoFit/>
          </a:bodyPr>
          <a:lstStyle/>
          <a:p>
            <a:pPr algn="ctr">
              <a:spcBef>
                <a:spcPct val="100000"/>
              </a:spcBef>
              <a:buClr>
                <a:srgbClr val="000000"/>
              </a:buClr>
              <a:buSzPct val="58000"/>
              <a:buFont typeface="Wingdings" pitchFamily="2" charset="2"/>
              <a:buNone/>
              <a:defRPr/>
            </a:pPr>
            <a:r>
              <a:rPr lang="en-GB" sz="1800" dirty="0">
                <a:solidFill>
                  <a:srgbClr val="000000"/>
                </a:solidFill>
                <a:cs typeface="Arial" pitchFamily="34" charset="0"/>
              </a:rPr>
              <a:t>Money laundering</a:t>
            </a:r>
            <a:endParaRPr lang="en-GB" sz="1800" dirty="0">
              <a:solidFill>
                <a:srgbClr val="FFFFFF"/>
              </a:solidFill>
              <a:cs typeface="Arial" pitchFamily="34" charset="0"/>
            </a:endParaRPr>
          </a:p>
        </p:txBody>
      </p:sp>
      <p:sp>
        <p:nvSpPr>
          <p:cNvPr id="56" name="Text Box 10"/>
          <p:cNvSpPr txBox="1">
            <a:spLocks noChangeArrowheads="1"/>
          </p:cNvSpPr>
          <p:nvPr/>
        </p:nvSpPr>
        <p:spPr bwMode="auto">
          <a:xfrm>
            <a:off x="971550" y="3141663"/>
            <a:ext cx="2087563" cy="646112"/>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defRPr/>
            </a:pPr>
            <a:r>
              <a:rPr lang="en-GB" sz="1800" dirty="0" smtClean="0">
                <a:solidFill>
                  <a:srgbClr val="000000"/>
                </a:solidFill>
                <a:latin typeface="+mn-lt"/>
                <a:cs typeface="Arial" charset="0"/>
              </a:rPr>
              <a:t>Data theft &amp; cyber crime</a:t>
            </a:r>
            <a:endParaRPr lang="en-GB" sz="1800" dirty="0">
              <a:solidFill>
                <a:srgbClr val="000000"/>
              </a:solidFill>
              <a:latin typeface="+mn-lt"/>
              <a:cs typeface="Arial" charset="0"/>
            </a:endParaRPr>
          </a:p>
        </p:txBody>
      </p:sp>
      <p:sp>
        <p:nvSpPr>
          <p:cNvPr id="57" name="Text Box 11"/>
          <p:cNvSpPr txBox="1">
            <a:spLocks noChangeArrowheads="1"/>
          </p:cNvSpPr>
          <p:nvPr/>
        </p:nvSpPr>
        <p:spPr bwMode="auto">
          <a:xfrm>
            <a:off x="6659563" y="3141663"/>
            <a:ext cx="2135187" cy="369887"/>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spAutoFit/>
          </a:bodyPr>
          <a:lstStyle/>
          <a:p>
            <a:pPr algn="ctr">
              <a:spcBef>
                <a:spcPct val="50000"/>
              </a:spcBef>
              <a:defRPr/>
            </a:pPr>
            <a:r>
              <a:rPr lang="en-GB" sz="1800" dirty="0">
                <a:solidFill>
                  <a:srgbClr val="000000"/>
                </a:solidFill>
                <a:cs typeface="Arial" pitchFamily="34" charset="0"/>
              </a:rPr>
              <a:t>Bribery &amp; corruption</a:t>
            </a:r>
          </a:p>
        </p:txBody>
      </p:sp>
      <p:sp>
        <p:nvSpPr>
          <p:cNvPr id="2" name="Date Placeholder 1"/>
          <p:cNvSpPr>
            <a:spLocks noGrp="1"/>
          </p:cNvSpPr>
          <p:nvPr>
            <p:ph type="dt" sz="half" idx="10"/>
          </p:nvPr>
        </p:nvSpPr>
        <p:spPr/>
        <p:txBody>
          <a:bodyPr/>
          <a:lstStyle/>
          <a:p>
            <a:r>
              <a:rPr lang="en-US" smtClean="0"/>
              <a:t>3 February 2016</a:t>
            </a:r>
            <a:endParaRPr lang="en-US" dirty="0"/>
          </a:p>
        </p:txBody>
      </p:sp>
      <p:sp>
        <p:nvSpPr>
          <p:cNvPr id="3" name="Footer Placeholder 2"/>
          <p:cNvSpPr>
            <a:spLocks noGrp="1"/>
          </p:cNvSpPr>
          <p:nvPr>
            <p:ph type="ftr" sz="quarter" idx="11"/>
          </p:nvPr>
        </p:nvSpPr>
        <p:spPr/>
        <p:txBody>
          <a:bodyPr/>
          <a:lstStyle/>
          <a:p>
            <a:r>
              <a:rPr lang="en-US" smtClean="0"/>
              <a:t>Highview Consultants</a:t>
            </a:r>
            <a:endParaRPr lang="en-US" dirty="0"/>
          </a:p>
        </p:txBody>
      </p:sp>
    </p:spTree>
    <p:custDataLst>
      <p:tags r:id="rId1"/>
    </p:custDataLst>
    <p:extLst>
      <p:ext uri="{BB962C8B-B14F-4D97-AF65-F5344CB8AC3E}">
        <p14:creationId xmlns:p14="http://schemas.microsoft.com/office/powerpoint/2010/main" val="42778673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GB" altLang="en-US" sz="3600" dirty="0" smtClean="0"/>
              <a:t>Attitude of the Authorities</a:t>
            </a:r>
          </a:p>
        </p:txBody>
      </p:sp>
      <p:sp>
        <p:nvSpPr>
          <p:cNvPr id="22533" name="Rectangle 3"/>
          <p:cNvSpPr>
            <a:spLocks noGrp="1" noChangeArrowheads="1"/>
          </p:cNvSpPr>
          <p:nvPr>
            <p:ph type="body" sz="half" idx="1"/>
          </p:nvPr>
        </p:nvSpPr>
        <p:spPr>
          <a:xfrm>
            <a:off x="685800" y="1844824"/>
            <a:ext cx="3810000" cy="4463901"/>
          </a:xfrm>
        </p:spPr>
        <p:txBody>
          <a:bodyPr>
            <a:normAutofit fontScale="92500" lnSpcReduction="10000"/>
          </a:bodyPr>
          <a:lstStyle/>
          <a:p>
            <a:pPr>
              <a:defRPr/>
            </a:pPr>
            <a:r>
              <a:rPr lang="en-GB" sz="1700" b="1" dirty="0"/>
              <a:t>A</a:t>
            </a:r>
            <a:r>
              <a:rPr lang="en-GB" sz="1700" b="1" dirty="0" smtClean="0"/>
              <a:t>ppetite for criminal convictions:</a:t>
            </a:r>
          </a:p>
          <a:p>
            <a:pPr>
              <a:buFont typeface="Wingdings" panose="05000000000000000000" pitchFamily="2" charset="2"/>
              <a:buChar char="ü"/>
              <a:defRPr/>
            </a:pPr>
            <a:r>
              <a:rPr lang="en-GB" sz="1700" dirty="0" smtClean="0"/>
              <a:t>Individuals (Tom Hayes – 14 years for manipulating Libor)</a:t>
            </a:r>
          </a:p>
          <a:p>
            <a:pPr>
              <a:buFont typeface="Wingdings" panose="05000000000000000000" pitchFamily="2" charset="2"/>
              <a:buChar char="ü"/>
              <a:defRPr/>
            </a:pPr>
            <a:r>
              <a:rPr lang="en-GB" sz="1700" dirty="0" smtClean="0"/>
              <a:t>Companies (Credit Suisse – $2.6bn fines for helping US clients to evade taxes)</a:t>
            </a:r>
          </a:p>
          <a:p>
            <a:pPr>
              <a:defRPr/>
            </a:pPr>
            <a:r>
              <a:rPr lang="en-GB" sz="1700" b="1" dirty="0" smtClean="0"/>
              <a:t>Credible deterrence - size &amp; frequency of fines:</a:t>
            </a:r>
          </a:p>
          <a:p>
            <a:pPr>
              <a:buFont typeface="Wingdings" panose="05000000000000000000" pitchFamily="2" charset="2"/>
              <a:buChar char="ü"/>
              <a:defRPr/>
            </a:pPr>
            <a:r>
              <a:rPr lang="en-GB" sz="1700" dirty="0" smtClean="0"/>
              <a:t>US (BNP Paribas - $9bn) </a:t>
            </a:r>
          </a:p>
          <a:p>
            <a:pPr>
              <a:buFont typeface="Wingdings" panose="05000000000000000000" pitchFamily="2" charset="2"/>
              <a:buChar char="ü"/>
              <a:defRPr/>
            </a:pPr>
            <a:r>
              <a:rPr lang="en-GB" sz="1700" dirty="0" smtClean="0"/>
              <a:t>UK (FCA fines of £2.85bn since 2013)</a:t>
            </a:r>
          </a:p>
          <a:p>
            <a:pPr>
              <a:defRPr/>
            </a:pPr>
            <a:r>
              <a:rPr lang="en-GB" sz="1700" b="1" dirty="0" smtClean="0"/>
              <a:t>Holding senior managers to account </a:t>
            </a:r>
            <a:r>
              <a:rPr lang="en-GB" sz="1700" dirty="0" smtClean="0"/>
              <a:t>  </a:t>
            </a:r>
          </a:p>
          <a:p>
            <a:pPr>
              <a:buFont typeface="Wingdings" panose="05000000000000000000" pitchFamily="2" charset="2"/>
              <a:buChar char="ü"/>
              <a:defRPr/>
            </a:pPr>
            <a:r>
              <a:rPr lang="en-GB" sz="1700" dirty="0" smtClean="0"/>
              <a:t>Senior Managers’ Regime and the Bribery Act 2010 </a:t>
            </a:r>
          </a:p>
          <a:p>
            <a:pPr>
              <a:defRPr/>
            </a:pPr>
            <a:r>
              <a:rPr lang="en-GB" sz="1700" b="1" dirty="0" smtClean="0"/>
              <a:t>A wider focus – financial professionals </a:t>
            </a:r>
            <a:r>
              <a:rPr lang="en-GB" sz="1700" dirty="0" smtClean="0"/>
              <a:t>(Serious Crime Act 2015 – new offence of participation in an organised crime group)</a:t>
            </a:r>
          </a:p>
          <a:p>
            <a:pPr>
              <a:defRPr/>
            </a:pPr>
            <a:r>
              <a:rPr lang="en-GB" sz="1700" b="1" dirty="0" smtClean="0"/>
              <a:t>Zero tolerance of compliance failings </a:t>
            </a:r>
          </a:p>
          <a:p>
            <a:pPr marL="0" indent="0">
              <a:buNone/>
              <a:defRPr/>
            </a:pPr>
            <a:endParaRPr lang="en-GB" sz="1800" dirty="0" smtClean="0"/>
          </a:p>
          <a:p>
            <a:pPr marL="0" indent="0">
              <a:buNone/>
              <a:defRPr/>
            </a:pPr>
            <a:endParaRPr lang="en-GB" sz="1800" dirty="0" smtClean="0"/>
          </a:p>
          <a:p>
            <a:pPr marL="0" indent="0">
              <a:buFont typeface="Wingdings" pitchFamily="2" charset="2"/>
              <a:buNone/>
              <a:defRPr/>
            </a:pPr>
            <a:endParaRPr lang="en-GB" sz="1600" dirty="0" smtClean="0"/>
          </a:p>
          <a:p>
            <a:pPr marL="0" indent="0">
              <a:buFontTx/>
              <a:buNone/>
              <a:defRPr/>
            </a:pPr>
            <a:endParaRPr lang="en-GB" sz="1600" dirty="0" smtClean="0"/>
          </a:p>
          <a:p>
            <a:pPr marL="0" indent="0">
              <a:buFontTx/>
              <a:buNone/>
              <a:defRPr/>
            </a:pPr>
            <a:endParaRPr lang="en-GB" dirty="0" smtClean="0"/>
          </a:p>
        </p:txBody>
      </p:sp>
      <p:pic>
        <p:nvPicPr>
          <p:cNvPr id="43012" name="Picture 4" descr="MCBS00871A0000[1]"/>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364163" y="2636838"/>
            <a:ext cx="2520950" cy="2592387"/>
          </a:xfrm>
        </p:spPr>
      </p:pic>
      <p:sp>
        <p:nvSpPr>
          <p:cNvPr id="2" name="Date Placeholder 1"/>
          <p:cNvSpPr>
            <a:spLocks noGrp="1"/>
          </p:cNvSpPr>
          <p:nvPr>
            <p:ph type="dt" sz="half" idx="10"/>
          </p:nvPr>
        </p:nvSpPr>
        <p:spPr/>
        <p:txBody>
          <a:bodyPr/>
          <a:lstStyle/>
          <a:p>
            <a:r>
              <a:rPr lang="en-US" smtClean="0"/>
              <a:t>3 February 2016</a:t>
            </a:r>
            <a:endParaRPr lang="en-US" dirty="0"/>
          </a:p>
        </p:txBody>
      </p:sp>
      <p:sp>
        <p:nvSpPr>
          <p:cNvPr id="3" name="Footer Placeholder 2"/>
          <p:cNvSpPr>
            <a:spLocks noGrp="1"/>
          </p:cNvSpPr>
          <p:nvPr>
            <p:ph type="ftr" sz="quarter" idx="11"/>
          </p:nvPr>
        </p:nvSpPr>
        <p:spPr/>
        <p:txBody>
          <a:bodyPr/>
          <a:lstStyle/>
          <a:p>
            <a:r>
              <a:rPr lang="en-US" smtClean="0"/>
              <a:t>Highview Consultants</a:t>
            </a:r>
            <a:endParaRPr lang="en-US" dirty="0"/>
          </a:p>
        </p:txBody>
      </p:sp>
    </p:spTree>
    <p:extLst>
      <p:ext uri="{BB962C8B-B14F-4D97-AF65-F5344CB8AC3E}">
        <p14:creationId xmlns:p14="http://schemas.microsoft.com/office/powerpoint/2010/main" val="3118647717"/>
      </p:ext>
    </p:extLst>
  </p:cSld>
  <p:clrMapOvr>
    <a:masterClrMapping/>
  </p:clrMapOvr>
  <p:transition spd="slow"/>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16162</TotalTime>
  <Words>2937</Words>
  <Application>Microsoft Office PowerPoint</Application>
  <PresentationFormat>On-screen Show (4:3)</PresentationFormat>
  <Paragraphs>442</Paragraphs>
  <Slides>31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3" baseType="lpstr">
      <vt:lpstr>Office Theme</vt:lpstr>
      <vt:lpstr>Clip</vt:lpstr>
      <vt:lpstr>Steve Giles (MA Oxon. ACA) </vt:lpstr>
      <vt:lpstr>Objectives</vt:lpstr>
      <vt:lpstr>Agenda</vt:lpstr>
      <vt:lpstr>Financial Crime Example: the Polly Peck Case</vt:lpstr>
      <vt:lpstr>International Response </vt:lpstr>
      <vt:lpstr>Serious and Organised Crime Strategy (2013)</vt:lpstr>
      <vt:lpstr>National Strategic Assessment (NCA 2014)</vt:lpstr>
      <vt:lpstr>PowerPoint Presentation</vt:lpstr>
      <vt:lpstr>Attitude of the Authorities</vt:lpstr>
      <vt:lpstr>Risks to SMEs &amp; OMBs</vt:lpstr>
      <vt:lpstr>Financial Crime Awareness Quiz</vt:lpstr>
      <vt:lpstr>Aspects of Bribery &amp; Corruption</vt:lpstr>
      <vt:lpstr>The UK Bribery Act 2010 - Background </vt:lpstr>
      <vt:lpstr>The Bribery Act 2010 - Update</vt:lpstr>
      <vt:lpstr>The Bribery Act 2010 - Update</vt:lpstr>
      <vt:lpstr>The Smith &amp; Ouzman Case (“Chicken-gate”) </vt:lpstr>
      <vt:lpstr>“Insight into Awareness and Impact of the Bribery Act 2010 (among SMEs)” </vt:lpstr>
      <vt:lpstr>Adequate Procedures – the Essentials </vt:lpstr>
      <vt:lpstr>Adequate Procedures - Other Controls </vt:lpstr>
      <vt:lpstr>Aspects of Money Laundering</vt:lpstr>
      <vt:lpstr>Money Laundering Framework</vt:lpstr>
      <vt:lpstr>Laundered Money - Crime &amp; Terrorism</vt:lpstr>
      <vt:lpstr> The SARs Regime</vt:lpstr>
      <vt:lpstr>“Necessary and Sufficient”</vt:lpstr>
      <vt:lpstr>UK National Risk Assessment of Money Laundering and Terrorist Financing (2015)</vt:lpstr>
      <vt:lpstr>Fourth Money Laundering Directive – Five Key Changes</vt:lpstr>
      <vt:lpstr>Aspects of Fraud</vt:lpstr>
      <vt:lpstr>Fraud Risk Management Framework  </vt:lpstr>
      <vt:lpstr>The Edward Snowden Case </vt:lpstr>
      <vt:lpstr>Cyber Security – Basic Hygiene</vt:lpstr>
      <vt:lpstr>Thank You!</vt:lpstr>
    </vt:vector>
  </TitlesOfParts>
  <Company>The Malta Institute of Accountants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ddddddddddddd</dc:title>
  <dc:creator>Catherine Mallia Bonavia</dc:creator>
  <cp:lastModifiedBy>Emma Tredgett</cp:lastModifiedBy>
  <cp:revision>294</cp:revision>
  <dcterms:created xsi:type="dcterms:W3CDTF">2010-03-04T14:38:49Z</dcterms:created>
  <dcterms:modified xsi:type="dcterms:W3CDTF">2016-02-02T10:09:57Z</dcterms:modified>
</cp:coreProperties>
</file>