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handoutMasterIdLst>
    <p:handoutMasterId r:id="rId50"/>
  </p:handoutMasterIdLst>
  <p:sldIdLst>
    <p:sldId id="256" r:id="rId3"/>
    <p:sldId id="350" r:id="rId4"/>
    <p:sldId id="385" r:id="rId5"/>
    <p:sldId id="386" r:id="rId6"/>
    <p:sldId id="391" r:id="rId7"/>
    <p:sldId id="393" r:id="rId8"/>
    <p:sldId id="394" r:id="rId9"/>
    <p:sldId id="395" r:id="rId10"/>
    <p:sldId id="396" r:id="rId11"/>
    <p:sldId id="397" r:id="rId12"/>
    <p:sldId id="398" r:id="rId13"/>
    <p:sldId id="388" r:id="rId14"/>
    <p:sldId id="392" r:id="rId15"/>
    <p:sldId id="390" r:id="rId16"/>
    <p:sldId id="399" r:id="rId17"/>
    <p:sldId id="400" r:id="rId18"/>
    <p:sldId id="401" r:id="rId19"/>
    <p:sldId id="402" r:id="rId20"/>
    <p:sldId id="389" r:id="rId21"/>
    <p:sldId id="403" r:id="rId22"/>
    <p:sldId id="405" r:id="rId23"/>
    <p:sldId id="406" r:id="rId24"/>
    <p:sldId id="407" r:id="rId25"/>
    <p:sldId id="408" r:id="rId26"/>
    <p:sldId id="409" r:id="rId27"/>
    <p:sldId id="410" r:id="rId28"/>
    <p:sldId id="380" r:id="rId29"/>
    <p:sldId id="387" r:id="rId30"/>
    <p:sldId id="404" r:id="rId31"/>
    <p:sldId id="379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418" r:id="rId40"/>
    <p:sldId id="419" r:id="rId41"/>
    <p:sldId id="382" r:id="rId42"/>
    <p:sldId id="383" r:id="rId43"/>
    <p:sldId id="420" r:id="rId44"/>
    <p:sldId id="381" r:id="rId45"/>
    <p:sldId id="384" r:id="rId46"/>
    <p:sldId id="421" r:id="rId47"/>
    <p:sldId id="423" r:id="rId4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600"/>
    <a:srgbClr val="002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76884" autoAdjust="0"/>
  </p:normalViewPr>
  <p:slideViewPr>
    <p:cSldViewPr snapToGrid="0">
      <p:cViewPr varScale="1">
        <p:scale>
          <a:sx n="61" d="100"/>
          <a:sy n="61" d="100"/>
        </p:scale>
        <p:origin x="155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13C3E-940A-4E4D-8649-41039E75E13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A9BED-BF35-47BD-9636-0E6087EAB119}">
      <dgm:prSet/>
      <dgm:spPr/>
      <dgm:t>
        <a:bodyPr/>
        <a:lstStyle/>
        <a:p>
          <a:r>
            <a:rPr lang="en-GB"/>
            <a:t>What</a:t>
          </a:r>
          <a:endParaRPr lang="en-US"/>
        </a:p>
      </dgm:t>
    </dgm:pt>
    <dgm:pt modelId="{13561CE2-068F-4549-A07A-331760F7D855}" type="parTrans" cxnId="{8B7FD73C-4255-4A3E-A2C4-7A1EB5438AFE}">
      <dgm:prSet/>
      <dgm:spPr/>
      <dgm:t>
        <a:bodyPr/>
        <a:lstStyle/>
        <a:p>
          <a:endParaRPr lang="en-US"/>
        </a:p>
      </dgm:t>
    </dgm:pt>
    <dgm:pt modelId="{3EB062DF-3DB4-4DDF-B042-7C3FCD3267B2}" type="sibTrans" cxnId="{8B7FD73C-4255-4A3E-A2C4-7A1EB5438AFE}">
      <dgm:prSet/>
      <dgm:spPr/>
      <dgm:t>
        <a:bodyPr/>
        <a:lstStyle/>
        <a:p>
          <a:endParaRPr lang="en-US"/>
        </a:p>
      </dgm:t>
    </dgm:pt>
    <dgm:pt modelId="{E64C21EE-8852-42BA-8465-D8A3B608BA24}">
      <dgm:prSet/>
      <dgm:spPr/>
      <dgm:t>
        <a:bodyPr/>
        <a:lstStyle/>
        <a:p>
          <a:r>
            <a:rPr lang="en-GB"/>
            <a:t>Why</a:t>
          </a:r>
          <a:endParaRPr lang="en-US"/>
        </a:p>
      </dgm:t>
    </dgm:pt>
    <dgm:pt modelId="{E0CC2BCA-5C91-483F-91C0-51F7AD4DAC18}" type="parTrans" cxnId="{51D288A3-3D23-4E55-9120-F69B8F9B091F}">
      <dgm:prSet/>
      <dgm:spPr/>
      <dgm:t>
        <a:bodyPr/>
        <a:lstStyle/>
        <a:p>
          <a:endParaRPr lang="en-US"/>
        </a:p>
      </dgm:t>
    </dgm:pt>
    <dgm:pt modelId="{8D09681C-3411-4537-8B5A-2AC1777F2E99}" type="sibTrans" cxnId="{51D288A3-3D23-4E55-9120-F69B8F9B091F}">
      <dgm:prSet/>
      <dgm:spPr/>
      <dgm:t>
        <a:bodyPr/>
        <a:lstStyle/>
        <a:p>
          <a:endParaRPr lang="en-US"/>
        </a:p>
      </dgm:t>
    </dgm:pt>
    <dgm:pt modelId="{A7342AAD-769C-4AC0-805C-9D875756058A}">
      <dgm:prSet/>
      <dgm:spPr/>
      <dgm:t>
        <a:bodyPr/>
        <a:lstStyle/>
        <a:p>
          <a:r>
            <a:rPr lang="en-GB"/>
            <a:t>When </a:t>
          </a:r>
          <a:endParaRPr lang="en-US"/>
        </a:p>
      </dgm:t>
    </dgm:pt>
    <dgm:pt modelId="{C79F9B13-1270-487F-857C-9E4820B57965}" type="parTrans" cxnId="{090946E9-F088-43D0-99B2-B5889ED2FC99}">
      <dgm:prSet/>
      <dgm:spPr/>
      <dgm:t>
        <a:bodyPr/>
        <a:lstStyle/>
        <a:p>
          <a:endParaRPr lang="en-US"/>
        </a:p>
      </dgm:t>
    </dgm:pt>
    <dgm:pt modelId="{6DB9DF45-0390-4889-B3A2-6918D8206B95}" type="sibTrans" cxnId="{090946E9-F088-43D0-99B2-B5889ED2FC99}">
      <dgm:prSet/>
      <dgm:spPr/>
      <dgm:t>
        <a:bodyPr/>
        <a:lstStyle/>
        <a:p>
          <a:endParaRPr lang="en-US"/>
        </a:p>
      </dgm:t>
    </dgm:pt>
    <dgm:pt modelId="{5DFDD478-D7EA-43A1-A145-592D639C6FFC}">
      <dgm:prSet/>
      <dgm:spPr/>
      <dgm:t>
        <a:bodyPr/>
        <a:lstStyle/>
        <a:p>
          <a:r>
            <a:rPr lang="en-GB"/>
            <a:t>Valuation Basis</a:t>
          </a:r>
          <a:endParaRPr lang="en-US"/>
        </a:p>
      </dgm:t>
    </dgm:pt>
    <dgm:pt modelId="{0B9AFA8C-21BC-47A0-8B9D-048ED80F0947}" type="parTrans" cxnId="{146C7414-B64C-4F9E-A86C-D2B3E7C1E488}">
      <dgm:prSet/>
      <dgm:spPr/>
      <dgm:t>
        <a:bodyPr/>
        <a:lstStyle/>
        <a:p>
          <a:endParaRPr lang="en-US"/>
        </a:p>
      </dgm:t>
    </dgm:pt>
    <dgm:pt modelId="{03A62591-0736-457B-8A65-81B44D88C370}" type="sibTrans" cxnId="{146C7414-B64C-4F9E-A86C-D2B3E7C1E488}">
      <dgm:prSet/>
      <dgm:spPr/>
      <dgm:t>
        <a:bodyPr/>
        <a:lstStyle/>
        <a:p>
          <a:endParaRPr lang="en-US"/>
        </a:p>
      </dgm:t>
    </dgm:pt>
    <dgm:pt modelId="{0933BA85-2DA3-485C-B56E-0BC97746BD2D}" type="pres">
      <dgm:prSet presAssocID="{E7413C3E-940A-4E4D-8649-41039E75E139}" presName="root" presStyleCnt="0">
        <dgm:presLayoutVars>
          <dgm:dir/>
          <dgm:resizeHandles val="exact"/>
        </dgm:presLayoutVars>
      </dgm:prSet>
      <dgm:spPr/>
    </dgm:pt>
    <dgm:pt modelId="{16FDE5CC-80C4-47D2-85DA-AFF0A877EEB3}" type="pres">
      <dgm:prSet presAssocID="{232A9BED-BF35-47BD-9636-0E6087EAB119}" presName="compNode" presStyleCnt="0"/>
      <dgm:spPr/>
    </dgm:pt>
    <dgm:pt modelId="{40B4C1B0-2F6D-4466-A8CF-35FB8AE4132D}" type="pres">
      <dgm:prSet presAssocID="{232A9BED-BF35-47BD-9636-0E6087EAB119}" presName="bgRect" presStyleLbl="bgShp" presStyleIdx="0" presStyleCnt="4"/>
      <dgm:spPr/>
    </dgm:pt>
    <dgm:pt modelId="{B50B96B1-AAEE-4513-ABE3-70E449EA57BB}" type="pres">
      <dgm:prSet presAssocID="{232A9BED-BF35-47BD-9636-0E6087EAB11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5E4F3BD9-9FA8-4273-AFE7-B7A04F884EB6}" type="pres">
      <dgm:prSet presAssocID="{232A9BED-BF35-47BD-9636-0E6087EAB119}" presName="spaceRect" presStyleCnt="0"/>
      <dgm:spPr/>
    </dgm:pt>
    <dgm:pt modelId="{A8B7CA3A-9197-4FF8-B460-933491EA2DF1}" type="pres">
      <dgm:prSet presAssocID="{232A9BED-BF35-47BD-9636-0E6087EAB119}" presName="parTx" presStyleLbl="revTx" presStyleIdx="0" presStyleCnt="4">
        <dgm:presLayoutVars>
          <dgm:chMax val="0"/>
          <dgm:chPref val="0"/>
        </dgm:presLayoutVars>
      </dgm:prSet>
      <dgm:spPr/>
    </dgm:pt>
    <dgm:pt modelId="{16EC39D0-FE12-4CF2-8AE6-616FBD8F613C}" type="pres">
      <dgm:prSet presAssocID="{3EB062DF-3DB4-4DDF-B042-7C3FCD3267B2}" presName="sibTrans" presStyleCnt="0"/>
      <dgm:spPr/>
    </dgm:pt>
    <dgm:pt modelId="{0A36D196-B3E2-4CC9-82D2-9DAD35D22EF0}" type="pres">
      <dgm:prSet presAssocID="{E64C21EE-8852-42BA-8465-D8A3B608BA24}" presName="compNode" presStyleCnt="0"/>
      <dgm:spPr/>
    </dgm:pt>
    <dgm:pt modelId="{1C489131-BFDF-40C6-87DB-0236D472FE49}" type="pres">
      <dgm:prSet presAssocID="{E64C21EE-8852-42BA-8465-D8A3B608BA24}" presName="bgRect" presStyleLbl="bgShp" presStyleIdx="1" presStyleCnt="4"/>
      <dgm:spPr/>
    </dgm:pt>
    <dgm:pt modelId="{285C2AD3-873A-401A-BA37-366FE0280A89}" type="pres">
      <dgm:prSet presAssocID="{E64C21EE-8852-42BA-8465-D8A3B608BA2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E24C47C-C87D-41E1-8ACE-F7B3377A2562}" type="pres">
      <dgm:prSet presAssocID="{E64C21EE-8852-42BA-8465-D8A3B608BA24}" presName="spaceRect" presStyleCnt="0"/>
      <dgm:spPr/>
    </dgm:pt>
    <dgm:pt modelId="{012B1209-2352-4666-A48C-465AE42867A9}" type="pres">
      <dgm:prSet presAssocID="{E64C21EE-8852-42BA-8465-D8A3B608BA24}" presName="parTx" presStyleLbl="revTx" presStyleIdx="1" presStyleCnt="4">
        <dgm:presLayoutVars>
          <dgm:chMax val="0"/>
          <dgm:chPref val="0"/>
        </dgm:presLayoutVars>
      </dgm:prSet>
      <dgm:spPr/>
    </dgm:pt>
    <dgm:pt modelId="{52A20823-9940-4DBD-8AD5-F45588B79F56}" type="pres">
      <dgm:prSet presAssocID="{8D09681C-3411-4537-8B5A-2AC1777F2E99}" presName="sibTrans" presStyleCnt="0"/>
      <dgm:spPr/>
    </dgm:pt>
    <dgm:pt modelId="{2BFCC5E3-4D14-4407-82CA-9DF5D33F1082}" type="pres">
      <dgm:prSet presAssocID="{A7342AAD-769C-4AC0-805C-9D875756058A}" presName="compNode" presStyleCnt="0"/>
      <dgm:spPr/>
    </dgm:pt>
    <dgm:pt modelId="{0755281F-317C-4CDD-ABFE-DA6F3A31A4B4}" type="pres">
      <dgm:prSet presAssocID="{A7342AAD-769C-4AC0-805C-9D875756058A}" presName="bgRect" presStyleLbl="bgShp" presStyleIdx="2" presStyleCnt="4"/>
      <dgm:spPr/>
    </dgm:pt>
    <dgm:pt modelId="{D56C711E-E16D-450B-94F1-765AC2ED503A}" type="pres">
      <dgm:prSet presAssocID="{A7342AAD-769C-4AC0-805C-9D875756058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2916FF55-EF7B-41AE-B7B6-B542DCC0A913}" type="pres">
      <dgm:prSet presAssocID="{A7342AAD-769C-4AC0-805C-9D875756058A}" presName="spaceRect" presStyleCnt="0"/>
      <dgm:spPr/>
    </dgm:pt>
    <dgm:pt modelId="{F4107743-B7D3-41FA-8FE3-F4142B032DD6}" type="pres">
      <dgm:prSet presAssocID="{A7342AAD-769C-4AC0-805C-9D875756058A}" presName="parTx" presStyleLbl="revTx" presStyleIdx="2" presStyleCnt="4">
        <dgm:presLayoutVars>
          <dgm:chMax val="0"/>
          <dgm:chPref val="0"/>
        </dgm:presLayoutVars>
      </dgm:prSet>
      <dgm:spPr/>
    </dgm:pt>
    <dgm:pt modelId="{C84F01BD-0610-4983-8F82-EA9E9D66EBCF}" type="pres">
      <dgm:prSet presAssocID="{6DB9DF45-0390-4889-B3A2-6918D8206B95}" presName="sibTrans" presStyleCnt="0"/>
      <dgm:spPr/>
    </dgm:pt>
    <dgm:pt modelId="{24236A48-53E6-4808-8B42-84B186FD2C80}" type="pres">
      <dgm:prSet presAssocID="{5DFDD478-D7EA-43A1-A145-592D639C6FFC}" presName="compNode" presStyleCnt="0"/>
      <dgm:spPr/>
    </dgm:pt>
    <dgm:pt modelId="{3A443D99-53BD-4DA4-AC17-152987BCFAE6}" type="pres">
      <dgm:prSet presAssocID="{5DFDD478-D7EA-43A1-A145-592D639C6FFC}" presName="bgRect" presStyleLbl="bgShp" presStyleIdx="3" presStyleCnt="4"/>
      <dgm:spPr/>
    </dgm:pt>
    <dgm:pt modelId="{782B4C3F-289A-49C7-9773-7124B80CA7AB}" type="pres">
      <dgm:prSet presAssocID="{5DFDD478-D7EA-43A1-A145-592D639C6FF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A71D4CA-059D-406B-A146-014A911E6FE8}" type="pres">
      <dgm:prSet presAssocID="{5DFDD478-D7EA-43A1-A145-592D639C6FFC}" presName="spaceRect" presStyleCnt="0"/>
      <dgm:spPr/>
    </dgm:pt>
    <dgm:pt modelId="{DF83FADA-84C3-4A45-A15E-D65DC3C2E5A8}" type="pres">
      <dgm:prSet presAssocID="{5DFDD478-D7EA-43A1-A145-592D639C6FF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46C7414-B64C-4F9E-A86C-D2B3E7C1E488}" srcId="{E7413C3E-940A-4E4D-8649-41039E75E139}" destId="{5DFDD478-D7EA-43A1-A145-592D639C6FFC}" srcOrd="3" destOrd="0" parTransId="{0B9AFA8C-21BC-47A0-8B9D-048ED80F0947}" sibTransId="{03A62591-0736-457B-8A65-81B44D88C370}"/>
    <dgm:cxn modelId="{8B7FD73C-4255-4A3E-A2C4-7A1EB5438AFE}" srcId="{E7413C3E-940A-4E4D-8649-41039E75E139}" destId="{232A9BED-BF35-47BD-9636-0E6087EAB119}" srcOrd="0" destOrd="0" parTransId="{13561CE2-068F-4549-A07A-331760F7D855}" sibTransId="{3EB062DF-3DB4-4DDF-B042-7C3FCD3267B2}"/>
    <dgm:cxn modelId="{51927E50-5477-46ED-8369-5DA0950FE8A0}" type="presOf" srcId="{E64C21EE-8852-42BA-8465-D8A3B608BA24}" destId="{012B1209-2352-4666-A48C-465AE42867A9}" srcOrd="0" destOrd="0" presId="urn:microsoft.com/office/officeart/2018/2/layout/IconVerticalSolidList"/>
    <dgm:cxn modelId="{B7E1F250-A3FA-41A2-8075-937AEE044942}" type="presOf" srcId="{E7413C3E-940A-4E4D-8649-41039E75E139}" destId="{0933BA85-2DA3-485C-B56E-0BC97746BD2D}" srcOrd="0" destOrd="0" presId="urn:microsoft.com/office/officeart/2018/2/layout/IconVerticalSolidList"/>
    <dgm:cxn modelId="{0590D48D-5224-471A-8924-5639A4F4D6B3}" type="presOf" srcId="{5DFDD478-D7EA-43A1-A145-592D639C6FFC}" destId="{DF83FADA-84C3-4A45-A15E-D65DC3C2E5A8}" srcOrd="0" destOrd="0" presId="urn:microsoft.com/office/officeart/2018/2/layout/IconVerticalSolidList"/>
    <dgm:cxn modelId="{51D288A3-3D23-4E55-9120-F69B8F9B091F}" srcId="{E7413C3E-940A-4E4D-8649-41039E75E139}" destId="{E64C21EE-8852-42BA-8465-D8A3B608BA24}" srcOrd="1" destOrd="0" parTransId="{E0CC2BCA-5C91-483F-91C0-51F7AD4DAC18}" sibTransId="{8D09681C-3411-4537-8B5A-2AC1777F2E99}"/>
    <dgm:cxn modelId="{9ECA84DE-39C5-40AF-8052-302B5CBA8006}" type="presOf" srcId="{A7342AAD-769C-4AC0-805C-9D875756058A}" destId="{F4107743-B7D3-41FA-8FE3-F4142B032DD6}" srcOrd="0" destOrd="0" presId="urn:microsoft.com/office/officeart/2018/2/layout/IconVerticalSolidList"/>
    <dgm:cxn modelId="{090946E9-F088-43D0-99B2-B5889ED2FC99}" srcId="{E7413C3E-940A-4E4D-8649-41039E75E139}" destId="{A7342AAD-769C-4AC0-805C-9D875756058A}" srcOrd="2" destOrd="0" parTransId="{C79F9B13-1270-487F-857C-9E4820B57965}" sibTransId="{6DB9DF45-0390-4889-B3A2-6918D8206B95}"/>
    <dgm:cxn modelId="{620D9AEF-5761-456E-B56F-11FA11F64AC7}" type="presOf" srcId="{232A9BED-BF35-47BD-9636-0E6087EAB119}" destId="{A8B7CA3A-9197-4FF8-B460-933491EA2DF1}" srcOrd="0" destOrd="0" presId="urn:microsoft.com/office/officeart/2018/2/layout/IconVerticalSolidList"/>
    <dgm:cxn modelId="{5320BCB9-C9A3-4B8F-BC2B-21E9B35A74D5}" type="presParOf" srcId="{0933BA85-2DA3-485C-B56E-0BC97746BD2D}" destId="{16FDE5CC-80C4-47D2-85DA-AFF0A877EEB3}" srcOrd="0" destOrd="0" presId="urn:microsoft.com/office/officeart/2018/2/layout/IconVerticalSolidList"/>
    <dgm:cxn modelId="{7DCC7259-A2FB-4081-8DB2-98B990D92679}" type="presParOf" srcId="{16FDE5CC-80C4-47D2-85DA-AFF0A877EEB3}" destId="{40B4C1B0-2F6D-4466-A8CF-35FB8AE4132D}" srcOrd="0" destOrd="0" presId="urn:microsoft.com/office/officeart/2018/2/layout/IconVerticalSolidList"/>
    <dgm:cxn modelId="{BAEF0B56-FD68-4EF9-A731-E6D19FEE3093}" type="presParOf" srcId="{16FDE5CC-80C4-47D2-85DA-AFF0A877EEB3}" destId="{B50B96B1-AAEE-4513-ABE3-70E449EA57BB}" srcOrd="1" destOrd="0" presId="urn:microsoft.com/office/officeart/2018/2/layout/IconVerticalSolidList"/>
    <dgm:cxn modelId="{9C635344-2E4F-4BD7-80EA-8B07301B8615}" type="presParOf" srcId="{16FDE5CC-80C4-47D2-85DA-AFF0A877EEB3}" destId="{5E4F3BD9-9FA8-4273-AFE7-B7A04F884EB6}" srcOrd="2" destOrd="0" presId="urn:microsoft.com/office/officeart/2018/2/layout/IconVerticalSolidList"/>
    <dgm:cxn modelId="{02AE3582-3929-4ACB-93D7-64E9F4D3BBA0}" type="presParOf" srcId="{16FDE5CC-80C4-47D2-85DA-AFF0A877EEB3}" destId="{A8B7CA3A-9197-4FF8-B460-933491EA2DF1}" srcOrd="3" destOrd="0" presId="urn:microsoft.com/office/officeart/2018/2/layout/IconVerticalSolidList"/>
    <dgm:cxn modelId="{E4E826CD-D6E8-48CF-A3C1-9674A6477071}" type="presParOf" srcId="{0933BA85-2DA3-485C-B56E-0BC97746BD2D}" destId="{16EC39D0-FE12-4CF2-8AE6-616FBD8F613C}" srcOrd="1" destOrd="0" presId="urn:microsoft.com/office/officeart/2018/2/layout/IconVerticalSolidList"/>
    <dgm:cxn modelId="{E5D0FE14-4A2F-4E07-AB04-606495B28A1F}" type="presParOf" srcId="{0933BA85-2DA3-485C-B56E-0BC97746BD2D}" destId="{0A36D196-B3E2-4CC9-82D2-9DAD35D22EF0}" srcOrd="2" destOrd="0" presId="urn:microsoft.com/office/officeart/2018/2/layout/IconVerticalSolidList"/>
    <dgm:cxn modelId="{23860090-832A-4FD8-920A-4D4C9BDEE970}" type="presParOf" srcId="{0A36D196-B3E2-4CC9-82D2-9DAD35D22EF0}" destId="{1C489131-BFDF-40C6-87DB-0236D472FE49}" srcOrd="0" destOrd="0" presId="urn:microsoft.com/office/officeart/2018/2/layout/IconVerticalSolidList"/>
    <dgm:cxn modelId="{DC323873-6490-4209-BD9C-EDC8D780EC2C}" type="presParOf" srcId="{0A36D196-B3E2-4CC9-82D2-9DAD35D22EF0}" destId="{285C2AD3-873A-401A-BA37-366FE0280A89}" srcOrd="1" destOrd="0" presId="urn:microsoft.com/office/officeart/2018/2/layout/IconVerticalSolidList"/>
    <dgm:cxn modelId="{9BA28366-3248-49B7-A591-310F7B7EC0C0}" type="presParOf" srcId="{0A36D196-B3E2-4CC9-82D2-9DAD35D22EF0}" destId="{6E24C47C-C87D-41E1-8ACE-F7B3377A2562}" srcOrd="2" destOrd="0" presId="urn:microsoft.com/office/officeart/2018/2/layout/IconVerticalSolidList"/>
    <dgm:cxn modelId="{E945DC62-5001-4674-9BF3-7862F955528E}" type="presParOf" srcId="{0A36D196-B3E2-4CC9-82D2-9DAD35D22EF0}" destId="{012B1209-2352-4666-A48C-465AE42867A9}" srcOrd="3" destOrd="0" presId="urn:microsoft.com/office/officeart/2018/2/layout/IconVerticalSolidList"/>
    <dgm:cxn modelId="{511DA934-FC22-4FE1-8965-0522BDA20AC8}" type="presParOf" srcId="{0933BA85-2DA3-485C-B56E-0BC97746BD2D}" destId="{52A20823-9940-4DBD-8AD5-F45588B79F56}" srcOrd="3" destOrd="0" presId="urn:microsoft.com/office/officeart/2018/2/layout/IconVerticalSolidList"/>
    <dgm:cxn modelId="{8165B5C1-EF28-4D25-A514-568E48CB4DE9}" type="presParOf" srcId="{0933BA85-2DA3-485C-B56E-0BC97746BD2D}" destId="{2BFCC5E3-4D14-4407-82CA-9DF5D33F1082}" srcOrd="4" destOrd="0" presId="urn:microsoft.com/office/officeart/2018/2/layout/IconVerticalSolidList"/>
    <dgm:cxn modelId="{D3F6D5B7-9347-447D-9D45-C58A0B568071}" type="presParOf" srcId="{2BFCC5E3-4D14-4407-82CA-9DF5D33F1082}" destId="{0755281F-317C-4CDD-ABFE-DA6F3A31A4B4}" srcOrd="0" destOrd="0" presId="urn:microsoft.com/office/officeart/2018/2/layout/IconVerticalSolidList"/>
    <dgm:cxn modelId="{7D61AA2F-1DC1-4822-8711-F92EC78E2D5A}" type="presParOf" srcId="{2BFCC5E3-4D14-4407-82CA-9DF5D33F1082}" destId="{D56C711E-E16D-450B-94F1-765AC2ED503A}" srcOrd="1" destOrd="0" presId="urn:microsoft.com/office/officeart/2018/2/layout/IconVerticalSolidList"/>
    <dgm:cxn modelId="{0201971A-9AA2-4D45-B4F6-A7D3ADF4F0DE}" type="presParOf" srcId="{2BFCC5E3-4D14-4407-82CA-9DF5D33F1082}" destId="{2916FF55-EF7B-41AE-B7B6-B542DCC0A913}" srcOrd="2" destOrd="0" presId="urn:microsoft.com/office/officeart/2018/2/layout/IconVerticalSolidList"/>
    <dgm:cxn modelId="{F8ED2721-60E8-4088-ADFD-D2BD5191BA22}" type="presParOf" srcId="{2BFCC5E3-4D14-4407-82CA-9DF5D33F1082}" destId="{F4107743-B7D3-41FA-8FE3-F4142B032DD6}" srcOrd="3" destOrd="0" presId="urn:microsoft.com/office/officeart/2018/2/layout/IconVerticalSolidList"/>
    <dgm:cxn modelId="{65A959BC-12E1-48A1-A1F7-D583E00761A0}" type="presParOf" srcId="{0933BA85-2DA3-485C-B56E-0BC97746BD2D}" destId="{C84F01BD-0610-4983-8F82-EA9E9D66EBCF}" srcOrd="5" destOrd="0" presId="urn:microsoft.com/office/officeart/2018/2/layout/IconVerticalSolidList"/>
    <dgm:cxn modelId="{4682882F-F1B6-44CC-BC6E-9ED493188525}" type="presParOf" srcId="{0933BA85-2DA3-485C-B56E-0BC97746BD2D}" destId="{24236A48-53E6-4808-8B42-84B186FD2C80}" srcOrd="6" destOrd="0" presId="urn:microsoft.com/office/officeart/2018/2/layout/IconVerticalSolidList"/>
    <dgm:cxn modelId="{4E525F78-B081-4032-B23D-F255BF58C45B}" type="presParOf" srcId="{24236A48-53E6-4808-8B42-84B186FD2C80}" destId="{3A443D99-53BD-4DA4-AC17-152987BCFAE6}" srcOrd="0" destOrd="0" presId="urn:microsoft.com/office/officeart/2018/2/layout/IconVerticalSolidList"/>
    <dgm:cxn modelId="{12DF7489-D5DD-4641-A1EF-1F5BDF7E1669}" type="presParOf" srcId="{24236A48-53E6-4808-8B42-84B186FD2C80}" destId="{782B4C3F-289A-49C7-9773-7124B80CA7AB}" srcOrd="1" destOrd="0" presId="urn:microsoft.com/office/officeart/2018/2/layout/IconVerticalSolidList"/>
    <dgm:cxn modelId="{32764609-2DFF-4105-AB95-84B3F71669E0}" type="presParOf" srcId="{24236A48-53E6-4808-8B42-84B186FD2C80}" destId="{9A71D4CA-059D-406B-A146-014A911E6FE8}" srcOrd="2" destOrd="0" presId="urn:microsoft.com/office/officeart/2018/2/layout/IconVerticalSolidList"/>
    <dgm:cxn modelId="{F45C8358-E02B-4A05-A37F-3743A9399EE2}" type="presParOf" srcId="{24236A48-53E6-4808-8B42-84B186FD2C80}" destId="{DF83FADA-84C3-4A45-A15E-D65DC3C2E5A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10EA1D-B227-4884-B693-1AA356854E99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5C9A363-6996-491F-99DA-B9C495CF654B}">
      <dgm:prSet custT="1"/>
      <dgm:spPr/>
      <dgm:t>
        <a:bodyPr/>
        <a:lstStyle/>
        <a:p>
          <a:r>
            <a:rPr lang="en-GB" sz="2800" dirty="0"/>
            <a:t>Costs</a:t>
          </a:r>
          <a:r>
            <a:rPr lang="en-GB" sz="2500" dirty="0"/>
            <a:t> </a:t>
          </a:r>
          <a:endParaRPr lang="en-US" sz="2500" dirty="0"/>
        </a:p>
      </dgm:t>
    </dgm:pt>
    <dgm:pt modelId="{E799D82E-9E5F-4C0D-8958-BCB505C35B4F}" type="parTrans" cxnId="{93D9D2DB-FFCD-4DF4-A8DF-EC5287E10ADC}">
      <dgm:prSet/>
      <dgm:spPr/>
      <dgm:t>
        <a:bodyPr/>
        <a:lstStyle/>
        <a:p>
          <a:endParaRPr lang="en-US"/>
        </a:p>
      </dgm:t>
    </dgm:pt>
    <dgm:pt modelId="{E2840060-D26F-4F05-98BB-18881A676488}" type="sibTrans" cxnId="{93D9D2DB-FFCD-4DF4-A8DF-EC5287E10ADC}">
      <dgm:prSet/>
      <dgm:spPr/>
      <dgm:t>
        <a:bodyPr/>
        <a:lstStyle/>
        <a:p>
          <a:endParaRPr lang="en-US"/>
        </a:p>
      </dgm:t>
    </dgm:pt>
    <dgm:pt modelId="{B855E122-37BE-42C7-87CA-F6E922F426EB}">
      <dgm:prSet custT="1"/>
      <dgm:spPr/>
      <dgm:t>
        <a:bodyPr/>
        <a:lstStyle/>
        <a:p>
          <a:r>
            <a:rPr lang="en-GB" sz="2200" dirty="0"/>
            <a:t>IPOs</a:t>
          </a:r>
          <a:endParaRPr lang="en-US" sz="2200" dirty="0"/>
        </a:p>
      </dgm:t>
    </dgm:pt>
    <dgm:pt modelId="{CBEDF0BE-143B-44CB-A890-E42C32B2F099}" type="parTrans" cxnId="{E61BE38F-BB05-400C-BA17-555848F5F0D9}">
      <dgm:prSet/>
      <dgm:spPr/>
      <dgm:t>
        <a:bodyPr/>
        <a:lstStyle/>
        <a:p>
          <a:endParaRPr lang="en-US"/>
        </a:p>
      </dgm:t>
    </dgm:pt>
    <dgm:pt modelId="{BBF47CEE-273C-4389-8F0B-A4131652F0E6}" type="sibTrans" cxnId="{E61BE38F-BB05-400C-BA17-555848F5F0D9}">
      <dgm:prSet/>
      <dgm:spPr/>
      <dgm:t>
        <a:bodyPr/>
        <a:lstStyle/>
        <a:p>
          <a:endParaRPr lang="en-US"/>
        </a:p>
      </dgm:t>
    </dgm:pt>
    <dgm:pt modelId="{6356DCD6-242E-4AEA-BEA2-056F517FE040}">
      <dgm:prSet custT="1"/>
      <dgm:spPr/>
      <dgm:t>
        <a:bodyPr/>
        <a:lstStyle/>
        <a:p>
          <a:r>
            <a:rPr lang="en-GB" sz="2200" dirty="0"/>
            <a:t>Close ended funds (investment trusts)</a:t>
          </a:r>
          <a:endParaRPr lang="en-US" sz="2200" dirty="0"/>
        </a:p>
      </dgm:t>
    </dgm:pt>
    <dgm:pt modelId="{FFD1ADBC-7776-48CC-98AE-649BAC2B3E9D}" type="parTrans" cxnId="{7A1572EC-1EAE-4018-9673-8DC7AAAFD15F}">
      <dgm:prSet/>
      <dgm:spPr/>
      <dgm:t>
        <a:bodyPr/>
        <a:lstStyle/>
        <a:p>
          <a:endParaRPr lang="en-US"/>
        </a:p>
      </dgm:t>
    </dgm:pt>
    <dgm:pt modelId="{C05282BD-904A-4806-9C41-129DE44A40BB}" type="sibTrans" cxnId="{7A1572EC-1EAE-4018-9673-8DC7AAAFD15F}">
      <dgm:prSet/>
      <dgm:spPr/>
      <dgm:t>
        <a:bodyPr/>
        <a:lstStyle/>
        <a:p>
          <a:endParaRPr lang="en-US"/>
        </a:p>
      </dgm:t>
    </dgm:pt>
    <dgm:pt modelId="{A84A292A-5AB5-4274-9EF7-1767CD29E2D3}">
      <dgm:prSet custT="1"/>
      <dgm:spPr/>
      <dgm:t>
        <a:bodyPr/>
        <a:lstStyle/>
        <a:p>
          <a:r>
            <a:rPr lang="en-GB" sz="2200" dirty="0"/>
            <a:t>One of the close ended fund puzzles</a:t>
          </a:r>
          <a:endParaRPr lang="en-US" sz="2200" dirty="0"/>
        </a:p>
      </dgm:t>
    </dgm:pt>
    <dgm:pt modelId="{CE53B51C-357F-449F-83DD-E45B527F809A}" type="parTrans" cxnId="{877860D6-D703-4B36-A1F8-72908CEDDEB3}">
      <dgm:prSet/>
      <dgm:spPr/>
      <dgm:t>
        <a:bodyPr/>
        <a:lstStyle/>
        <a:p>
          <a:endParaRPr lang="en-US"/>
        </a:p>
      </dgm:t>
    </dgm:pt>
    <dgm:pt modelId="{8070F391-4727-469D-A757-8722DC4C6D3C}" type="sibTrans" cxnId="{877860D6-D703-4B36-A1F8-72908CEDDEB3}">
      <dgm:prSet/>
      <dgm:spPr/>
      <dgm:t>
        <a:bodyPr/>
        <a:lstStyle/>
        <a:p>
          <a:endParaRPr lang="en-US"/>
        </a:p>
      </dgm:t>
    </dgm:pt>
    <dgm:pt modelId="{E52B2622-CCA6-4E84-AB00-E40A1825416C}" type="pres">
      <dgm:prSet presAssocID="{D610EA1D-B227-4884-B693-1AA356854E99}" presName="linear" presStyleCnt="0">
        <dgm:presLayoutVars>
          <dgm:animLvl val="lvl"/>
          <dgm:resizeHandles val="exact"/>
        </dgm:presLayoutVars>
      </dgm:prSet>
      <dgm:spPr/>
    </dgm:pt>
    <dgm:pt modelId="{42F3C8B9-E9AF-4308-BCE5-DC70F5FEA303}" type="pres">
      <dgm:prSet presAssocID="{C5C9A363-6996-491F-99DA-B9C495CF654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E31832A-69B8-4E40-8888-F56F0C4E8428}" type="pres">
      <dgm:prSet presAssocID="{E2840060-D26F-4F05-98BB-18881A676488}" presName="spacer" presStyleCnt="0"/>
      <dgm:spPr/>
    </dgm:pt>
    <dgm:pt modelId="{0FC9A461-C0DF-4F84-A1C7-D8A5D4F0FAE6}" type="pres">
      <dgm:prSet presAssocID="{B855E122-37BE-42C7-87CA-F6E922F426EB}" presName="parentText" presStyleLbl="node1" presStyleIdx="1" presStyleCnt="4" custLinFactNeighborX="-2215" custLinFactNeighborY="-71289">
        <dgm:presLayoutVars>
          <dgm:chMax val="0"/>
          <dgm:bulletEnabled val="1"/>
        </dgm:presLayoutVars>
      </dgm:prSet>
      <dgm:spPr/>
    </dgm:pt>
    <dgm:pt modelId="{30E52F8B-B5C5-4679-97E8-1D1BB059A99D}" type="pres">
      <dgm:prSet presAssocID="{BBF47CEE-273C-4389-8F0B-A4131652F0E6}" presName="spacer" presStyleCnt="0"/>
      <dgm:spPr/>
    </dgm:pt>
    <dgm:pt modelId="{8D230A9F-F36A-4669-9C2D-7670D32B3D8D}" type="pres">
      <dgm:prSet presAssocID="{6356DCD6-242E-4AEA-BEA2-056F517FE04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396284F-27F8-4760-8517-AC9630379858}" type="pres">
      <dgm:prSet presAssocID="{C05282BD-904A-4806-9C41-129DE44A40BB}" presName="spacer" presStyleCnt="0"/>
      <dgm:spPr/>
    </dgm:pt>
    <dgm:pt modelId="{01F3B68C-B87C-47B9-B1F1-0A847EBC15F6}" type="pres">
      <dgm:prSet presAssocID="{A84A292A-5AB5-4274-9EF7-1767CD29E2D3}" presName="parentText" presStyleLbl="node1" presStyleIdx="3" presStyleCnt="4" custLinFactNeighborX="1409" custLinFactNeighborY="-86939">
        <dgm:presLayoutVars>
          <dgm:chMax val="0"/>
          <dgm:bulletEnabled val="1"/>
        </dgm:presLayoutVars>
      </dgm:prSet>
      <dgm:spPr/>
    </dgm:pt>
  </dgm:ptLst>
  <dgm:cxnLst>
    <dgm:cxn modelId="{E06F3834-45C8-4D6D-A360-612FBCE6A327}" type="presOf" srcId="{6356DCD6-242E-4AEA-BEA2-056F517FE040}" destId="{8D230A9F-F36A-4669-9C2D-7670D32B3D8D}" srcOrd="0" destOrd="0" presId="urn:microsoft.com/office/officeart/2005/8/layout/vList2"/>
    <dgm:cxn modelId="{E61BE38F-BB05-400C-BA17-555848F5F0D9}" srcId="{D610EA1D-B227-4884-B693-1AA356854E99}" destId="{B855E122-37BE-42C7-87CA-F6E922F426EB}" srcOrd="1" destOrd="0" parTransId="{CBEDF0BE-143B-44CB-A890-E42C32B2F099}" sibTransId="{BBF47CEE-273C-4389-8F0B-A4131652F0E6}"/>
    <dgm:cxn modelId="{6E04CD9E-8852-4CAB-B9D0-180095FF0E70}" type="presOf" srcId="{D610EA1D-B227-4884-B693-1AA356854E99}" destId="{E52B2622-CCA6-4E84-AB00-E40A1825416C}" srcOrd="0" destOrd="0" presId="urn:microsoft.com/office/officeart/2005/8/layout/vList2"/>
    <dgm:cxn modelId="{B90F56BD-7AA3-43BB-AFA7-F7E0BF3E686E}" type="presOf" srcId="{C5C9A363-6996-491F-99DA-B9C495CF654B}" destId="{42F3C8B9-E9AF-4308-BCE5-DC70F5FEA303}" srcOrd="0" destOrd="0" presId="urn:microsoft.com/office/officeart/2005/8/layout/vList2"/>
    <dgm:cxn modelId="{877860D6-D703-4B36-A1F8-72908CEDDEB3}" srcId="{D610EA1D-B227-4884-B693-1AA356854E99}" destId="{A84A292A-5AB5-4274-9EF7-1767CD29E2D3}" srcOrd="3" destOrd="0" parTransId="{CE53B51C-357F-449F-83DD-E45B527F809A}" sibTransId="{8070F391-4727-469D-A757-8722DC4C6D3C}"/>
    <dgm:cxn modelId="{8AD059DA-5F66-4EC8-8260-EAB0532992CC}" type="presOf" srcId="{B855E122-37BE-42C7-87CA-F6E922F426EB}" destId="{0FC9A461-C0DF-4F84-A1C7-D8A5D4F0FAE6}" srcOrd="0" destOrd="0" presId="urn:microsoft.com/office/officeart/2005/8/layout/vList2"/>
    <dgm:cxn modelId="{93D9D2DB-FFCD-4DF4-A8DF-EC5287E10ADC}" srcId="{D610EA1D-B227-4884-B693-1AA356854E99}" destId="{C5C9A363-6996-491F-99DA-B9C495CF654B}" srcOrd="0" destOrd="0" parTransId="{E799D82E-9E5F-4C0D-8958-BCB505C35B4F}" sibTransId="{E2840060-D26F-4F05-98BB-18881A676488}"/>
    <dgm:cxn modelId="{7A1572EC-1EAE-4018-9673-8DC7AAAFD15F}" srcId="{D610EA1D-B227-4884-B693-1AA356854E99}" destId="{6356DCD6-242E-4AEA-BEA2-056F517FE040}" srcOrd="2" destOrd="0" parTransId="{FFD1ADBC-7776-48CC-98AE-649BAC2B3E9D}" sibTransId="{C05282BD-904A-4806-9C41-129DE44A40BB}"/>
    <dgm:cxn modelId="{1435B9FC-7195-4704-BB4A-7FE634441815}" type="presOf" srcId="{A84A292A-5AB5-4274-9EF7-1767CD29E2D3}" destId="{01F3B68C-B87C-47B9-B1F1-0A847EBC15F6}" srcOrd="0" destOrd="0" presId="urn:microsoft.com/office/officeart/2005/8/layout/vList2"/>
    <dgm:cxn modelId="{6B001FCF-CEBE-4E60-A4A6-EDE1DA618EA1}" type="presParOf" srcId="{E52B2622-CCA6-4E84-AB00-E40A1825416C}" destId="{42F3C8B9-E9AF-4308-BCE5-DC70F5FEA303}" srcOrd="0" destOrd="0" presId="urn:microsoft.com/office/officeart/2005/8/layout/vList2"/>
    <dgm:cxn modelId="{07869153-AC95-4439-AB4C-7A920D8CF62F}" type="presParOf" srcId="{E52B2622-CCA6-4E84-AB00-E40A1825416C}" destId="{5E31832A-69B8-4E40-8888-F56F0C4E8428}" srcOrd="1" destOrd="0" presId="urn:microsoft.com/office/officeart/2005/8/layout/vList2"/>
    <dgm:cxn modelId="{A9B1628C-BC9A-4CC7-BD8B-76C575CA4090}" type="presParOf" srcId="{E52B2622-CCA6-4E84-AB00-E40A1825416C}" destId="{0FC9A461-C0DF-4F84-A1C7-D8A5D4F0FAE6}" srcOrd="2" destOrd="0" presId="urn:microsoft.com/office/officeart/2005/8/layout/vList2"/>
    <dgm:cxn modelId="{E3F03C8C-FE77-442C-B9BF-68436DE2488D}" type="presParOf" srcId="{E52B2622-CCA6-4E84-AB00-E40A1825416C}" destId="{30E52F8B-B5C5-4679-97E8-1D1BB059A99D}" srcOrd="3" destOrd="0" presId="urn:microsoft.com/office/officeart/2005/8/layout/vList2"/>
    <dgm:cxn modelId="{909F596C-C6A0-4B80-98CF-3568B4A3F9E3}" type="presParOf" srcId="{E52B2622-CCA6-4E84-AB00-E40A1825416C}" destId="{8D230A9F-F36A-4669-9C2D-7670D32B3D8D}" srcOrd="4" destOrd="0" presId="urn:microsoft.com/office/officeart/2005/8/layout/vList2"/>
    <dgm:cxn modelId="{01301CFF-D5C3-4A79-82FF-D1B9E91AD924}" type="presParOf" srcId="{E52B2622-CCA6-4E84-AB00-E40A1825416C}" destId="{B396284F-27F8-4760-8517-AC9630379858}" srcOrd="5" destOrd="0" presId="urn:microsoft.com/office/officeart/2005/8/layout/vList2"/>
    <dgm:cxn modelId="{D14E6B35-C53D-4F6E-B3DD-1D9358CED054}" type="presParOf" srcId="{E52B2622-CCA6-4E84-AB00-E40A1825416C}" destId="{01F3B68C-B87C-47B9-B1F1-0A847EBC15F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5AB745-6695-42B4-8DC6-8875DEDE733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6EF498E-7004-46E4-B149-13CAD147C0A7}">
      <dgm:prSet/>
      <dgm:spPr/>
      <dgm:t>
        <a:bodyPr/>
        <a:lstStyle/>
        <a:p>
          <a:r>
            <a:rPr lang="en-GB"/>
            <a:t>Control Premium of 26%</a:t>
          </a:r>
          <a:endParaRPr lang="en-US"/>
        </a:p>
      </dgm:t>
    </dgm:pt>
    <dgm:pt modelId="{D9CB89C8-E3E6-4E81-846B-7D07EB1DC9BB}" type="parTrans" cxnId="{801DBE65-8138-4F2F-9E8D-B3FAD155CD66}">
      <dgm:prSet/>
      <dgm:spPr/>
      <dgm:t>
        <a:bodyPr/>
        <a:lstStyle/>
        <a:p>
          <a:endParaRPr lang="en-US"/>
        </a:p>
      </dgm:t>
    </dgm:pt>
    <dgm:pt modelId="{316B60A4-D059-4BBE-BCA6-40E9738D042B}" type="sibTrans" cxnId="{801DBE65-8138-4F2F-9E8D-B3FAD155CD66}">
      <dgm:prSet/>
      <dgm:spPr/>
      <dgm:t>
        <a:bodyPr/>
        <a:lstStyle/>
        <a:p>
          <a:endParaRPr lang="en-US"/>
        </a:p>
      </dgm:t>
    </dgm:pt>
    <dgm:pt modelId="{AE874A34-C023-4D8B-864D-224FA1C13C41}">
      <dgm:prSet/>
      <dgm:spPr/>
      <dgm:t>
        <a:bodyPr/>
        <a:lstStyle/>
        <a:p>
          <a:r>
            <a:rPr lang="en-GB"/>
            <a:t>Discount for lack of control of 26/126</a:t>
          </a:r>
          <a:endParaRPr lang="en-US"/>
        </a:p>
      </dgm:t>
    </dgm:pt>
    <dgm:pt modelId="{3FEFE65D-0B4E-4987-B305-0C2DF3D646C4}" type="parTrans" cxnId="{ADD55B42-1288-4438-B804-BDE7B80D21CA}">
      <dgm:prSet/>
      <dgm:spPr/>
      <dgm:t>
        <a:bodyPr/>
        <a:lstStyle/>
        <a:p>
          <a:endParaRPr lang="en-US"/>
        </a:p>
      </dgm:t>
    </dgm:pt>
    <dgm:pt modelId="{3AD1CF48-5E58-403A-9E85-BB207945B22B}" type="sibTrans" cxnId="{ADD55B42-1288-4438-B804-BDE7B80D21CA}">
      <dgm:prSet/>
      <dgm:spPr/>
      <dgm:t>
        <a:bodyPr/>
        <a:lstStyle/>
        <a:p>
          <a:endParaRPr lang="en-US"/>
        </a:p>
      </dgm:t>
    </dgm:pt>
    <dgm:pt modelId="{A3B9DE45-9FA6-4C05-A4B4-D0BFC36EF15A}">
      <dgm:prSet/>
      <dgm:spPr/>
      <dgm:t>
        <a:bodyPr/>
        <a:lstStyle/>
        <a:p>
          <a:r>
            <a:rPr lang="en-GB"/>
            <a:t>Equals 20.6%</a:t>
          </a:r>
          <a:endParaRPr lang="en-US"/>
        </a:p>
      </dgm:t>
    </dgm:pt>
    <dgm:pt modelId="{F1C75EBD-DF86-4ABF-B502-25C1D98883C8}" type="parTrans" cxnId="{2BF8C9BE-BD18-44AC-90C3-2351938055F2}">
      <dgm:prSet/>
      <dgm:spPr/>
      <dgm:t>
        <a:bodyPr/>
        <a:lstStyle/>
        <a:p>
          <a:endParaRPr lang="en-US"/>
        </a:p>
      </dgm:t>
    </dgm:pt>
    <dgm:pt modelId="{4DE440C6-7E78-4191-A9B8-1403E966768E}" type="sibTrans" cxnId="{2BF8C9BE-BD18-44AC-90C3-2351938055F2}">
      <dgm:prSet/>
      <dgm:spPr/>
      <dgm:t>
        <a:bodyPr/>
        <a:lstStyle/>
        <a:p>
          <a:endParaRPr lang="en-US"/>
        </a:p>
      </dgm:t>
    </dgm:pt>
    <dgm:pt modelId="{EB38EDD0-FDBE-4BC7-8F1B-731B6301E4A0}" type="pres">
      <dgm:prSet presAssocID="{0B5AB745-6695-42B4-8DC6-8875DEDE733A}" presName="diagram" presStyleCnt="0">
        <dgm:presLayoutVars>
          <dgm:dir/>
          <dgm:resizeHandles val="exact"/>
        </dgm:presLayoutVars>
      </dgm:prSet>
      <dgm:spPr/>
    </dgm:pt>
    <dgm:pt modelId="{6DD083A9-69C0-415A-93E9-DF36C8EAF0E5}" type="pres">
      <dgm:prSet presAssocID="{A6EF498E-7004-46E4-B149-13CAD147C0A7}" presName="node" presStyleLbl="node1" presStyleIdx="0" presStyleCnt="3">
        <dgm:presLayoutVars>
          <dgm:bulletEnabled val="1"/>
        </dgm:presLayoutVars>
      </dgm:prSet>
      <dgm:spPr/>
    </dgm:pt>
    <dgm:pt modelId="{14AD5B3B-2F17-4E9D-A2F0-47C6A68175AE}" type="pres">
      <dgm:prSet presAssocID="{316B60A4-D059-4BBE-BCA6-40E9738D042B}" presName="sibTrans" presStyleCnt="0"/>
      <dgm:spPr/>
    </dgm:pt>
    <dgm:pt modelId="{986C1F90-1545-4F78-A495-D438A2B7369D}" type="pres">
      <dgm:prSet presAssocID="{AE874A34-C023-4D8B-864D-224FA1C13C41}" presName="node" presStyleLbl="node1" presStyleIdx="1" presStyleCnt="3">
        <dgm:presLayoutVars>
          <dgm:bulletEnabled val="1"/>
        </dgm:presLayoutVars>
      </dgm:prSet>
      <dgm:spPr/>
    </dgm:pt>
    <dgm:pt modelId="{E1183C34-1F7E-400B-9878-9AF99D32F190}" type="pres">
      <dgm:prSet presAssocID="{3AD1CF48-5E58-403A-9E85-BB207945B22B}" presName="sibTrans" presStyleCnt="0"/>
      <dgm:spPr/>
    </dgm:pt>
    <dgm:pt modelId="{FE4E4A6B-3048-462C-8AF1-BBD164BB7871}" type="pres">
      <dgm:prSet presAssocID="{A3B9DE45-9FA6-4C05-A4B4-D0BFC36EF15A}" presName="node" presStyleLbl="node1" presStyleIdx="2" presStyleCnt="3">
        <dgm:presLayoutVars>
          <dgm:bulletEnabled val="1"/>
        </dgm:presLayoutVars>
      </dgm:prSet>
      <dgm:spPr/>
    </dgm:pt>
  </dgm:ptLst>
  <dgm:cxnLst>
    <dgm:cxn modelId="{ADD55B42-1288-4438-B804-BDE7B80D21CA}" srcId="{0B5AB745-6695-42B4-8DC6-8875DEDE733A}" destId="{AE874A34-C023-4D8B-864D-224FA1C13C41}" srcOrd="1" destOrd="0" parTransId="{3FEFE65D-0B4E-4987-B305-0C2DF3D646C4}" sibTransId="{3AD1CF48-5E58-403A-9E85-BB207945B22B}"/>
    <dgm:cxn modelId="{801DBE65-8138-4F2F-9E8D-B3FAD155CD66}" srcId="{0B5AB745-6695-42B4-8DC6-8875DEDE733A}" destId="{A6EF498E-7004-46E4-B149-13CAD147C0A7}" srcOrd="0" destOrd="0" parTransId="{D9CB89C8-E3E6-4E81-846B-7D07EB1DC9BB}" sibTransId="{316B60A4-D059-4BBE-BCA6-40E9738D042B}"/>
    <dgm:cxn modelId="{97990A57-2071-4EA3-A062-3C037C4182B1}" type="presOf" srcId="{AE874A34-C023-4D8B-864D-224FA1C13C41}" destId="{986C1F90-1545-4F78-A495-D438A2B7369D}" srcOrd="0" destOrd="0" presId="urn:microsoft.com/office/officeart/2005/8/layout/default"/>
    <dgm:cxn modelId="{35B943BB-FA07-4395-9F75-57EF7402B547}" type="presOf" srcId="{A3B9DE45-9FA6-4C05-A4B4-D0BFC36EF15A}" destId="{FE4E4A6B-3048-462C-8AF1-BBD164BB7871}" srcOrd="0" destOrd="0" presId="urn:microsoft.com/office/officeart/2005/8/layout/default"/>
    <dgm:cxn modelId="{2BF8C9BE-BD18-44AC-90C3-2351938055F2}" srcId="{0B5AB745-6695-42B4-8DC6-8875DEDE733A}" destId="{A3B9DE45-9FA6-4C05-A4B4-D0BFC36EF15A}" srcOrd="2" destOrd="0" parTransId="{F1C75EBD-DF86-4ABF-B502-25C1D98883C8}" sibTransId="{4DE440C6-7E78-4191-A9B8-1403E966768E}"/>
    <dgm:cxn modelId="{F290C3C3-D9A9-4305-A4E0-79FDB368CD9E}" type="presOf" srcId="{A6EF498E-7004-46E4-B149-13CAD147C0A7}" destId="{6DD083A9-69C0-415A-93E9-DF36C8EAF0E5}" srcOrd="0" destOrd="0" presId="urn:microsoft.com/office/officeart/2005/8/layout/default"/>
    <dgm:cxn modelId="{349E70C7-660A-4ED0-8E86-D23704CA3E31}" type="presOf" srcId="{0B5AB745-6695-42B4-8DC6-8875DEDE733A}" destId="{EB38EDD0-FDBE-4BC7-8F1B-731B6301E4A0}" srcOrd="0" destOrd="0" presId="urn:microsoft.com/office/officeart/2005/8/layout/default"/>
    <dgm:cxn modelId="{4A24D62C-85CD-483E-A3B3-E1F1A6480BFC}" type="presParOf" srcId="{EB38EDD0-FDBE-4BC7-8F1B-731B6301E4A0}" destId="{6DD083A9-69C0-415A-93E9-DF36C8EAF0E5}" srcOrd="0" destOrd="0" presId="urn:microsoft.com/office/officeart/2005/8/layout/default"/>
    <dgm:cxn modelId="{84D8F6AE-CDB0-4B21-9C89-EBB0AB7C581D}" type="presParOf" srcId="{EB38EDD0-FDBE-4BC7-8F1B-731B6301E4A0}" destId="{14AD5B3B-2F17-4E9D-A2F0-47C6A68175AE}" srcOrd="1" destOrd="0" presId="urn:microsoft.com/office/officeart/2005/8/layout/default"/>
    <dgm:cxn modelId="{749A98CB-4D7B-4E33-9BEA-93EE25F138EC}" type="presParOf" srcId="{EB38EDD0-FDBE-4BC7-8F1B-731B6301E4A0}" destId="{986C1F90-1545-4F78-A495-D438A2B7369D}" srcOrd="2" destOrd="0" presId="urn:microsoft.com/office/officeart/2005/8/layout/default"/>
    <dgm:cxn modelId="{E2C42273-5473-44AD-AA7C-6DA187E9FE4B}" type="presParOf" srcId="{EB38EDD0-FDBE-4BC7-8F1B-731B6301E4A0}" destId="{E1183C34-1F7E-400B-9878-9AF99D32F190}" srcOrd="3" destOrd="0" presId="urn:microsoft.com/office/officeart/2005/8/layout/default"/>
    <dgm:cxn modelId="{CEAE6FC9-3267-47B4-B212-E92F89C50BB0}" type="presParOf" srcId="{EB38EDD0-FDBE-4BC7-8F1B-731B6301E4A0}" destId="{FE4E4A6B-3048-462C-8AF1-BBD164BB787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C6DAD1-A706-4C68-A7EF-E8D40B53D8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6F965B-E101-404D-8520-0D4C878F370F}">
      <dgm:prSet phldrT="[Text]"/>
      <dgm:spPr/>
      <dgm:t>
        <a:bodyPr/>
        <a:lstStyle/>
        <a:p>
          <a:r>
            <a:rPr lang="en-GB"/>
            <a:t>Synergistic Value</a:t>
          </a:r>
        </a:p>
      </dgm:t>
    </dgm:pt>
    <dgm:pt modelId="{EAB5F97E-DE2B-4807-9DAE-E02AB6CC070F}" type="parTrans" cxnId="{C222E64B-7496-4D3C-B2E7-386F86D6253F}">
      <dgm:prSet/>
      <dgm:spPr/>
      <dgm:t>
        <a:bodyPr/>
        <a:lstStyle/>
        <a:p>
          <a:endParaRPr lang="en-GB"/>
        </a:p>
      </dgm:t>
    </dgm:pt>
    <dgm:pt modelId="{B93DD4B7-149A-4D53-A1EC-FA10F80E2EC2}" type="sibTrans" cxnId="{C222E64B-7496-4D3C-B2E7-386F86D6253F}">
      <dgm:prSet/>
      <dgm:spPr/>
      <dgm:t>
        <a:bodyPr/>
        <a:lstStyle/>
        <a:p>
          <a:endParaRPr lang="en-GB"/>
        </a:p>
      </dgm:t>
    </dgm:pt>
    <dgm:pt modelId="{3B42CC31-C3CD-43F4-9FA1-79C0B8E18373}">
      <dgm:prSet phldrT="[Text]"/>
      <dgm:spPr/>
      <dgm:t>
        <a:bodyPr/>
        <a:lstStyle/>
        <a:p>
          <a:r>
            <a:rPr lang="en-GB"/>
            <a:t>Non-controlling non-liquid </a:t>
          </a:r>
        </a:p>
      </dgm:t>
    </dgm:pt>
    <dgm:pt modelId="{7B3940E2-960B-4856-BB71-D09A7E50EDAB}" type="parTrans" cxnId="{D2BBDCC4-4255-4315-8E76-70EAFF70944D}">
      <dgm:prSet/>
      <dgm:spPr/>
      <dgm:t>
        <a:bodyPr/>
        <a:lstStyle/>
        <a:p>
          <a:endParaRPr lang="en-GB"/>
        </a:p>
      </dgm:t>
    </dgm:pt>
    <dgm:pt modelId="{49D1EF26-5945-4101-A630-DBCB0AFA3AE9}" type="sibTrans" cxnId="{D2BBDCC4-4255-4315-8E76-70EAFF70944D}">
      <dgm:prSet/>
      <dgm:spPr/>
      <dgm:t>
        <a:bodyPr/>
        <a:lstStyle/>
        <a:p>
          <a:endParaRPr lang="en-GB"/>
        </a:p>
      </dgm:t>
    </dgm:pt>
    <dgm:pt modelId="{E7925DA0-E05D-427C-878F-E6CAFF36EEDB}">
      <dgm:prSet/>
      <dgm:spPr/>
      <dgm:t>
        <a:bodyPr/>
        <a:lstStyle/>
        <a:p>
          <a:r>
            <a:rPr lang="en-GB"/>
            <a:t>Controlling non-liquid</a:t>
          </a:r>
        </a:p>
      </dgm:t>
    </dgm:pt>
    <dgm:pt modelId="{7CFDEFBC-4BBE-4FDF-92B0-519C63E00165}" type="parTrans" cxnId="{D2D9C550-A067-44A0-A2F6-B563485121E2}">
      <dgm:prSet/>
      <dgm:spPr/>
      <dgm:t>
        <a:bodyPr/>
        <a:lstStyle/>
        <a:p>
          <a:endParaRPr lang="en-GB"/>
        </a:p>
      </dgm:t>
    </dgm:pt>
    <dgm:pt modelId="{1A139D4A-B7F5-4865-96CA-DEB2772E7305}" type="sibTrans" cxnId="{D2D9C550-A067-44A0-A2F6-B563485121E2}">
      <dgm:prSet/>
      <dgm:spPr/>
      <dgm:t>
        <a:bodyPr/>
        <a:lstStyle/>
        <a:p>
          <a:endParaRPr lang="en-GB"/>
        </a:p>
      </dgm:t>
    </dgm:pt>
    <dgm:pt modelId="{26B3F78B-F202-41DA-805D-F1B2388622C7}">
      <dgm:prSet/>
      <dgm:spPr/>
      <dgm:t>
        <a:bodyPr/>
        <a:lstStyle/>
        <a:p>
          <a:r>
            <a:rPr lang="en-GB"/>
            <a:t>Liquid value</a:t>
          </a:r>
        </a:p>
      </dgm:t>
    </dgm:pt>
    <dgm:pt modelId="{588A8313-16AE-4C2A-AB5D-F1BF285FA96A}" type="parTrans" cxnId="{A6246F09-13E1-4F75-AAE4-CAC93C14280E}">
      <dgm:prSet/>
      <dgm:spPr/>
      <dgm:t>
        <a:bodyPr/>
        <a:lstStyle/>
        <a:p>
          <a:endParaRPr lang="en-GB"/>
        </a:p>
      </dgm:t>
    </dgm:pt>
    <dgm:pt modelId="{7BE7AD98-353B-4F47-8523-2D50066395D6}" type="sibTrans" cxnId="{A6246F09-13E1-4F75-AAE4-CAC93C14280E}">
      <dgm:prSet/>
      <dgm:spPr/>
      <dgm:t>
        <a:bodyPr/>
        <a:lstStyle/>
        <a:p>
          <a:endParaRPr lang="en-GB"/>
        </a:p>
      </dgm:t>
    </dgm:pt>
    <dgm:pt modelId="{46DC179B-141E-4819-A638-EC64C0D2D86B}">
      <dgm:prSet/>
      <dgm:spPr/>
      <dgm:t>
        <a:bodyPr/>
        <a:lstStyle/>
        <a:p>
          <a:r>
            <a:rPr lang="en-GB" dirty="0"/>
            <a:t>Discount for lack of liquidity</a:t>
          </a:r>
        </a:p>
      </dgm:t>
    </dgm:pt>
    <dgm:pt modelId="{8A7F20F7-CA1D-49A8-ACDB-F8D307D475BC}" type="parTrans" cxnId="{4A82A35B-037C-4E2C-B87C-6675D32F3893}">
      <dgm:prSet/>
      <dgm:spPr/>
      <dgm:t>
        <a:bodyPr/>
        <a:lstStyle/>
        <a:p>
          <a:endParaRPr lang="en-GB"/>
        </a:p>
      </dgm:t>
    </dgm:pt>
    <dgm:pt modelId="{017700C5-4CB9-4B40-A587-C84F221E42A2}" type="sibTrans" cxnId="{4A82A35B-037C-4E2C-B87C-6675D32F3893}">
      <dgm:prSet/>
      <dgm:spPr/>
      <dgm:t>
        <a:bodyPr/>
        <a:lstStyle/>
        <a:p>
          <a:endParaRPr lang="en-GB"/>
        </a:p>
      </dgm:t>
    </dgm:pt>
    <dgm:pt modelId="{50E8DFAD-EFD0-4CD5-9C4F-F9CCD8A6B38A}">
      <dgm:prSet phldrT="[Text]"/>
      <dgm:spPr/>
      <dgm:t>
        <a:bodyPr/>
        <a:lstStyle/>
        <a:p>
          <a:r>
            <a:rPr lang="en-GB" dirty="0"/>
            <a:t>Bid premiums</a:t>
          </a:r>
        </a:p>
      </dgm:t>
    </dgm:pt>
    <dgm:pt modelId="{67C222F6-EF78-4824-8B96-F30FC842D126}" type="parTrans" cxnId="{F1016FA8-EB75-4CBF-A201-AA1F010F0E1C}">
      <dgm:prSet/>
      <dgm:spPr/>
      <dgm:t>
        <a:bodyPr/>
        <a:lstStyle/>
        <a:p>
          <a:endParaRPr lang="en-GB"/>
        </a:p>
      </dgm:t>
    </dgm:pt>
    <dgm:pt modelId="{E4255F3D-FF45-4F8D-B622-18F6845C180C}" type="sibTrans" cxnId="{F1016FA8-EB75-4CBF-A201-AA1F010F0E1C}">
      <dgm:prSet/>
      <dgm:spPr/>
      <dgm:t>
        <a:bodyPr/>
        <a:lstStyle/>
        <a:p>
          <a:endParaRPr lang="en-GB"/>
        </a:p>
      </dgm:t>
    </dgm:pt>
    <dgm:pt modelId="{EE2B8AAC-9571-4E56-B103-BA45A61CF340}">
      <dgm:prSet/>
      <dgm:spPr/>
      <dgm:t>
        <a:bodyPr/>
        <a:lstStyle/>
        <a:p>
          <a:r>
            <a:rPr lang="en-GB"/>
            <a:t>No benefits of control</a:t>
          </a:r>
        </a:p>
      </dgm:t>
    </dgm:pt>
    <dgm:pt modelId="{3ACE7DB2-BED2-469D-8E31-B568C6DC0BC2}" type="parTrans" cxnId="{90273091-B817-4BF2-83F5-E42F9C45CACA}">
      <dgm:prSet/>
      <dgm:spPr/>
      <dgm:t>
        <a:bodyPr/>
        <a:lstStyle/>
        <a:p>
          <a:endParaRPr lang="en-GB"/>
        </a:p>
      </dgm:t>
    </dgm:pt>
    <dgm:pt modelId="{4651ED84-3166-4146-827C-B61C79744DA7}" type="sibTrans" cxnId="{90273091-B817-4BF2-83F5-E42F9C45CACA}">
      <dgm:prSet/>
      <dgm:spPr/>
      <dgm:t>
        <a:bodyPr/>
        <a:lstStyle/>
        <a:p>
          <a:endParaRPr lang="en-GB"/>
        </a:p>
      </dgm:t>
    </dgm:pt>
    <dgm:pt modelId="{24A86701-03D9-4343-815E-71C1C17FA87A}">
      <dgm:prSet/>
      <dgm:spPr/>
      <dgm:t>
        <a:bodyPr/>
        <a:lstStyle/>
        <a:p>
          <a:r>
            <a:rPr lang="en-GB"/>
            <a:t>Greater illiquidity </a:t>
          </a:r>
        </a:p>
      </dgm:t>
    </dgm:pt>
    <dgm:pt modelId="{603E485E-1B26-43B6-9CF9-88AF754A5199}" type="parTrans" cxnId="{F73F9598-4E8A-4F19-89F4-B849EDFFB005}">
      <dgm:prSet/>
      <dgm:spPr/>
      <dgm:t>
        <a:bodyPr/>
        <a:lstStyle/>
        <a:p>
          <a:endParaRPr lang="en-GB"/>
        </a:p>
      </dgm:t>
    </dgm:pt>
    <dgm:pt modelId="{8A37645C-3C49-4DEF-AC17-E21F17F6FE72}" type="sibTrans" cxnId="{F73F9598-4E8A-4F19-89F4-B849EDFFB005}">
      <dgm:prSet/>
      <dgm:spPr/>
      <dgm:t>
        <a:bodyPr/>
        <a:lstStyle/>
        <a:p>
          <a:endParaRPr lang="en-GB"/>
        </a:p>
      </dgm:t>
    </dgm:pt>
    <dgm:pt modelId="{2B44222C-5AAE-4E84-8A83-C09C72C2CA04}">
      <dgm:prSet/>
      <dgm:spPr/>
      <dgm:t>
        <a:bodyPr/>
        <a:lstStyle/>
        <a:p>
          <a:r>
            <a:rPr lang="en-GB" dirty="0"/>
            <a:t>Smaller entity discounts</a:t>
          </a:r>
        </a:p>
      </dgm:t>
    </dgm:pt>
    <dgm:pt modelId="{9E4904A1-F8C7-41B3-A178-60FCDDDB8DCF}" type="parTrans" cxnId="{73B53839-54AF-428A-BA51-997843DE3B89}">
      <dgm:prSet/>
      <dgm:spPr/>
      <dgm:t>
        <a:bodyPr/>
        <a:lstStyle/>
        <a:p>
          <a:endParaRPr lang="en-GB"/>
        </a:p>
      </dgm:t>
    </dgm:pt>
    <dgm:pt modelId="{6C06DB3D-FDD4-47B4-82B7-2F242159B8DF}" type="sibTrans" cxnId="{73B53839-54AF-428A-BA51-997843DE3B89}">
      <dgm:prSet/>
      <dgm:spPr/>
      <dgm:t>
        <a:bodyPr/>
        <a:lstStyle/>
        <a:p>
          <a:endParaRPr lang="en-GB"/>
        </a:p>
      </dgm:t>
    </dgm:pt>
    <dgm:pt modelId="{5226E77A-340A-4F18-B4EE-7AC4CF0D8917}" type="pres">
      <dgm:prSet presAssocID="{A9C6DAD1-A706-4C68-A7EF-E8D40B53D803}" presName="linear" presStyleCnt="0">
        <dgm:presLayoutVars>
          <dgm:animLvl val="lvl"/>
          <dgm:resizeHandles val="exact"/>
        </dgm:presLayoutVars>
      </dgm:prSet>
      <dgm:spPr/>
    </dgm:pt>
    <dgm:pt modelId="{0CE573FA-63BD-4E9C-AD6C-CB28CEDB22F4}" type="pres">
      <dgm:prSet presAssocID="{206F965B-E101-404D-8520-0D4C878F370F}" presName="parentText" presStyleLbl="node1" presStyleIdx="0" presStyleCnt="4" custLinFactNeighborX="19" custLinFactNeighborY="6520">
        <dgm:presLayoutVars>
          <dgm:chMax val="0"/>
          <dgm:bulletEnabled val="1"/>
        </dgm:presLayoutVars>
      </dgm:prSet>
      <dgm:spPr/>
    </dgm:pt>
    <dgm:pt modelId="{3B31ABDD-7032-4EF2-97A3-7132BF0A87F6}" type="pres">
      <dgm:prSet presAssocID="{206F965B-E101-404D-8520-0D4C878F370F}" presName="childText" presStyleLbl="revTx" presStyleIdx="0" presStyleCnt="3">
        <dgm:presLayoutVars>
          <dgm:bulletEnabled val="1"/>
        </dgm:presLayoutVars>
      </dgm:prSet>
      <dgm:spPr/>
    </dgm:pt>
    <dgm:pt modelId="{6AE677A6-83E2-4625-8ED1-D4EDAAAB51A2}" type="pres">
      <dgm:prSet presAssocID="{26B3F78B-F202-41DA-805D-F1B2388622C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7A94D16-409F-406B-B25D-73DEA6223145}" type="pres">
      <dgm:prSet presAssocID="{26B3F78B-F202-41DA-805D-F1B2388622C7}" presName="childText" presStyleLbl="revTx" presStyleIdx="1" presStyleCnt="3">
        <dgm:presLayoutVars>
          <dgm:bulletEnabled val="1"/>
        </dgm:presLayoutVars>
      </dgm:prSet>
      <dgm:spPr/>
    </dgm:pt>
    <dgm:pt modelId="{BECEEDB7-81C6-4446-A461-133C96BE6190}" type="pres">
      <dgm:prSet presAssocID="{E7925DA0-E05D-427C-878F-E6CAFF36EED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C65062F-C017-41F7-AFBF-D628BB2C096B}" type="pres">
      <dgm:prSet presAssocID="{E7925DA0-E05D-427C-878F-E6CAFF36EEDB}" presName="childText" presStyleLbl="revTx" presStyleIdx="2" presStyleCnt="3">
        <dgm:presLayoutVars>
          <dgm:bulletEnabled val="1"/>
        </dgm:presLayoutVars>
      </dgm:prSet>
      <dgm:spPr/>
    </dgm:pt>
    <dgm:pt modelId="{4067A589-DEAB-4967-939B-E4B06B9DAB7F}" type="pres">
      <dgm:prSet presAssocID="{3B42CC31-C3CD-43F4-9FA1-79C0B8E1837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6246F09-13E1-4F75-AAE4-CAC93C14280E}" srcId="{A9C6DAD1-A706-4C68-A7EF-E8D40B53D803}" destId="{26B3F78B-F202-41DA-805D-F1B2388622C7}" srcOrd="1" destOrd="0" parTransId="{588A8313-16AE-4C2A-AB5D-F1BF285FA96A}" sibTransId="{7BE7AD98-353B-4F47-8523-2D50066395D6}"/>
    <dgm:cxn modelId="{4FE3BA0E-EC50-4BC5-8492-ADBBF172F434}" type="presOf" srcId="{24A86701-03D9-4343-815E-71C1C17FA87A}" destId="{4C65062F-C017-41F7-AFBF-D628BB2C096B}" srcOrd="0" destOrd="1" presId="urn:microsoft.com/office/officeart/2005/8/layout/vList2"/>
    <dgm:cxn modelId="{FA08BE2D-7E26-476D-8408-C3B8A5BFD857}" type="presOf" srcId="{50E8DFAD-EFD0-4CD5-9C4F-F9CCD8A6B38A}" destId="{3B31ABDD-7032-4EF2-97A3-7132BF0A87F6}" srcOrd="0" destOrd="0" presId="urn:microsoft.com/office/officeart/2005/8/layout/vList2"/>
    <dgm:cxn modelId="{73B53839-54AF-428A-BA51-997843DE3B89}" srcId="{26B3F78B-F202-41DA-805D-F1B2388622C7}" destId="{2B44222C-5AAE-4E84-8A83-C09C72C2CA04}" srcOrd="1" destOrd="0" parTransId="{9E4904A1-F8C7-41B3-A178-60FCDDDB8DCF}" sibTransId="{6C06DB3D-FDD4-47B4-82B7-2F242159B8DF}"/>
    <dgm:cxn modelId="{4A82A35B-037C-4E2C-B87C-6675D32F3893}" srcId="{26B3F78B-F202-41DA-805D-F1B2388622C7}" destId="{46DC179B-141E-4819-A638-EC64C0D2D86B}" srcOrd="0" destOrd="0" parTransId="{8A7F20F7-CA1D-49A8-ACDB-F8D307D475BC}" sibTransId="{017700C5-4CB9-4B40-A587-C84F221E42A2}"/>
    <dgm:cxn modelId="{A172604B-B8F1-4168-AC56-117351E3F8CD}" type="presOf" srcId="{2B44222C-5AAE-4E84-8A83-C09C72C2CA04}" destId="{B7A94D16-409F-406B-B25D-73DEA6223145}" srcOrd="0" destOrd="1" presId="urn:microsoft.com/office/officeart/2005/8/layout/vList2"/>
    <dgm:cxn modelId="{8673C36B-8CF1-4FDF-8B7E-8CE32DC3E6A3}" type="presOf" srcId="{46DC179B-141E-4819-A638-EC64C0D2D86B}" destId="{B7A94D16-409F-406B-B25D-73DEA6223145}" srcOrd="0" destOrd="0" presId="urn:microsoft.com/office/officeart/2005/8/layout/vList2"/>
    <dgm:cxn modelId="{C222E64B-7496-4D3C-B2E7-386F86D6253F}" srcId="{A9C6DAD1-A706-4C68-A7EF-E8D40B53D803}" destId="{206F965B-E101-404D-8520-0D4C878F370F}" srcOrd="0" destOrd="0" parTransId="{EAB5F97E-DE2B-4807-9DAE-E02AB6CC070F}" sibTransId="{B93DD4B7-149A-4D53-A1EC-FA10F80E2EC2}"/>
    <dgm:cxn modelId="{D2D9C550-A067-44A0-A2F6-B563485121E2}" srcId="{A9C6DAD1-A706-4C68-A7EF-E8D40B53D803}" destId="{E7925DA0-E05D-427C-878F-E6CAFF36EEDB}" srcOrd="2" destOrd="0" parTransId="{7CFDEFBC-4BBE-4FDF-92B0-519C63E00165}" sibTransId="{1A139D4A-B7F5-4865-96CA-DEB2772E7305}"/>
    <dgm:cxn modelId="{90273091-B817-4BF2-83F5-E42F9C45CACA}" srcId="{E7925DA0-E05D-427C-878F-E6CAFF36EEDB}" destId="{EE2B8AAC-9571-4E56-B103-BA45A61CF340}" srcOrd="0" destOrd="0" parTransId="{3ACE7DB2-BED2-469D-8E31-B568C6DC0BC2}" sibTransId="{4651ED84-3166-4146-827C-B61C79744DA7}"/>
    <dgm:cxn modelId="{AD9C3592-E4E9-4EFB-905F-F4508D7131B7}" type="presOf" srcId="{3B42CC31-C3CD-43F4-9FA1-79C0B8E18373}" destId="{4067A589-DEAB-4967-939B-E4B06B9DAB7F}" srcOrd="0" destOrd="0" presId="urn:microsoft.com/office/officeart/2005/8/layout/vList2"/>
    <dgm:cxn modelId="{F73F9598-4E8A-4F19-89F4-B849EDFFB005}" srcId="{E7925DA0-E05D-427C-878F-E6CAFF36EEDB}" destId="{24A86701-03D9-4343-815E-71C1C17FA87A}" srcOrd="1" destOrd="0" parTransId="{603E485E-1B26-43B6-9CF9-88AF754A5199}" sibTransId="{8A37645C-3C49-4DEF-AC17-E21F17F6FE72}"/>
    <dgm:cxn modelId="{13547C9B-6C97-4D14-877E-A69106171DCE}" type="presOf" srcId="{206F965B-E101-404D-8520-0D4C878F370F}" destId="{0CE573FA-63BD-4E9C-AD6C-CB28CEDB22F4}" srcOrd="0" destOrd="0" presId="urn:microsoft.com/office/officeart/2005/8/layout/vList2"/>
    <dgm:cxn modelId="{95458A9B-F6F5-4FCD-9B59-B2F806C8DF0C}" type="presOf" srcId="{A9C6DAD1-A706-4C68-A7EF-E8D40B53D803}" destId="{5226E77A-340A-4F18-B4EE-7AC4CF0D8917}" srcOrd="0" destOrd="0" presId="urn:microsoft.com/office/officeart/2005/8/layout/vList2"/>
    <dgm:cxn modelId="{F1016FA8-EB75-4CBF-A201-AA1F010F0E1C}" srcId="{206F965B-E101-404D-8520-0D4C878F370F}" destId="{50E8DFAD-EFD0-4CD5-9C4F-F9CCD8A6B38A}" srcOrd="0" destOrd="0" parTransId="{67C222F6-EF78-4824-8B96-F30FC842D126}" sibTransId="{E4255F3D-FF45-4F8D-B622-18F6845C180C}"/>
    <dgm:cxn modelId="{65837DBE-3E8A-4DF6-BC64-95953F8F21CC}" type="presOf" srcId="{EE2B8AAC-9571-4E56-B103-BA45A61CF340}" destId="{4C65062F-C017-41F7-AFBF-D628BB2C096B}" srcOrd="0" destOrd="0" presId="urn:microsoft.com/office/officeart/2005/8/layout/vList2"/>
    <dgm:cxn modelId="{D2BBDCC4-4255-4315-8E76-70EAFF70944D}" srcId="{A9C6DAD1-A706-4C68-A7EF-E8D40B53D803}" destId="{3B42CC31-C3CD-43F4-9FA1-79C0B8E18373}" srcOrd="3" destOrd="0" parTransId="{7B3940E2-960B-4856-BB71-D09A7E50EDAB}" sibTransId="{49D1EF26-5945-4101-A630-DBCB0AFA3AE9}"/>
    <dgm:cxn modelId="{DA684CC6-B32B-4C22-9341-CB9984346EB3}" type="presOf" srcId="{26B3F78B-F202-41DA-805D-F1B2388622C7}" destId="{6AE677A6-83E2-4625-8ED1-D4EDAAAB51A2}" srcOrd="0" destOrd="0" presId="urn:microsoft.com/office/officeart/2005/8/layout/vList2"/>
    <dgm:cxn modelId="{5EE614D9-1A6B-43AF-879C-DDC02B6CEA37}" type="presOf" srcId="{E7925DA0-E05D-427C-878F-E6CAFF36EEDB}" destId="{BECEEDB7-81C6-4446-A461-133C96BE6190}" srcOrd="0" destOrd="0" presId="urn:microsoft.com/office/officeart/2005/8/layout/vList2"/>
    <dgm:cxn modelId="{CE789084-0A04-488D-BAD8-52D64A7F572D}" type="presParOf" srcId="{5226E77A-340A-4F18-B4EE-7AC4CF0D8917}" destId="{0CE573FA-63BD-4E9C-AD6C-CB28CEDB22F4}" srcOrd="0" destOrd="0" presId="urn:microsoft.com/office/officeart/2005/8/layout/vList2"/>
    <dgm:cxn modelId="{F4488EA0-12BB-452E-8B46-D991B26CF8D2}" type="presParOf" srcId="{5226E77A-340A-4F18-B4EE-7AC4CF0D8917}" destId="{3B31ABDD-7032-4EF2-97A3-7132BF0A87F6}" srcOrd="1" destOrd="0" presId="urn:microsoft.com/office/officeart/2005/8/layout/vList2"/>
    <dgm:cxn modelId="{49B6B52A-943D-4C80-B574-B96464B32091}" type="presParOf" srcId="{5226E77A-340A-4F18-B4EE-7AC4CF0D8917}" destId="{6AE677A6-83E2-4625-8ED1-D4EDAAAB51A2}" srcOrd="2" destOrd="0" presId="urn:microsoft.com/office/officeart/2005/8/layout/vList2"/>
    <dgm:cxn modelId="{B34E5E50-747B-4084-9C43-1C2B34AB882D}" type="presParOf" srcId="{5226E77A-340A-4F18-B4EE-7AC4CF0D8917}" destId="{B7A94D16-409F-406B-B25D-73DEA6223145}" srcOrd="3" destOrd="0" presId="urn:microsoft.com/office/officeart/2005/8/layout/vList2"/>
    <dgm:cxn modelId="{D74F8407-3D0C-4777-BAC9-B710AAC9CE6F}" type="presParOf" srcId="{5226E77A-340A-4F18-B4EE-7AC4CF0D8917}" destId="{BECEEDB7-81C6-4446-A461-133C96BE6190}" srcOrd="4" destOrd="0" presId="urn:microsoft.com/office/officeart/2005/8/layout/vList2"/>
    <dgm:cxn modelId="{4AB179F5-EC57-47AC-B6D6-C195456E91EC}" type="presParOf" srcId="{5226E77A-340A-4F18-B4EE-7AC4CF0D8917}" destId="{4C65062F-C017-41F7-AFBF-D628BB2C096B}" srcOrd="5" destOrd="0" presId="urn:microsoft.com/office/officeart/2005/8/layout/vList2"/>
    <dgm:cxn modelId="{91A9B610-EA14-40DD-A47F-009FD4DA4B86}" type="presParOf" srcId="{5226E77A-340A-4F18-B4EE-7AC4CF0D8917}" destId="{4067A589-DEAB-4967-939B-E4B06B9DAB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9B220E-843E-47DC-9CB4-C86F32C5C6D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F8CBBEA-B414-4989-BF27-B83832717BAF}">
      <dgm:prSet custT="1"/>
      <dgm:spPr/>
      <dgm:t>
        <a:bodyPr/>
        <a:lstStyle/>
        <a:p>
          <a:r>
            <a:rPr lang="en-GB" sz="2400" dirty="0"/>
            <a:t>Computational Techniques</a:t>
          </a:r>
          <a:endParaRPr lang="en-US" sz="2400" dirty="0"/>
        </a:p>
      </dgm:t>
    </dgm:pt>
    <dgm:pt modelId="{25AD80FA-0D2A-4C87-909A-C092B5C7A7F2}" type="parTrans" cxnId="{562914B0-5532-4027-A31E-58216F91DF9B}">
      <dgm:prSet/>
      <dgm:spPr/>
      <dgm:t>
        <a:bodyPr/>
        <a:lstStyle/>
        <a:p>
          <a:endParaRPr lang="en-US"/>
        </a:p>
      </dgm:t>
    </dgm:pt>
    <dgm:pt modelId="{22841F9C-CED4-46D4-A853-83BBC4979B2C}" type="sibTrans" cxnId="{562914B0-5532-4027-A31E-58216F91DF9B}">
      <dgm:prSet/>
      <dgm:spPr/>
      <dgm:t>
        <a:bodyPr/>
        <a:lstStyle/>
        <a:p>
          <a:endParaRPr lang="en-US"/>
        </a:p>
      </dgm:t>
    </dgm:pt>
    <dgm:pt modelId="{E68D2686-8CA0-498B-9001-B7B26CF54839}">
      <dgm:prSet/>
      <dgm:spPr/>
      <dgm:t>
        <a:bodyPr/>
        <a:lstStyle/>
        <a:p>
          <a:r>
            <a:rPr lang="en-GB"/>
            <a:t>The DLOM</a:t>
          </a:r>
          <a:endParaRPr lang="en-US"/>
        </a:p>
      </dgm:t>
    </dgm:pt>
    <dgm:pt modelId="{7152BAB3-7DE4-43DF-B98B-F1490402A316}" type="parTrans" cxnId="{7284FB1A-6036-473E-BE31-F5D8A52CE940}">
      <dgm:prSet/>
      <dgm:spPr/>
      <dgm:t>
        <a:bodyPr/>
        <a:lstStyle/>
        <a:p>
          <a:endParaRPr lang="en-US"/>
        </a:p>
      </dgm:t>
    </dgm:pt>
    <dgm:pt modelId="{BFFD8C5E-8BF8-455B-A4E4-8D6695E2940A}" type="sibTrans" cxnId="{7284FB1A-6036-473E-BE31-F5D8A52CE940}">
      <dgm:prSet/>
      <dgm:spPr/>
      <dgm:t>
        <a:bodyPr/>
        <a:lstStyle/>
        <a:p>
          <a:endParaRPr lang="en-US"/>
        </a:p>
      </dgm:t>
    </dgm:pt>
    <dgm:pt modelId="{31D5CB71-E66C-4CE2-B0BE-8213D708118C}">
      <dgm:prSet/>
      <dgm:spPr/>
      <dgm:t>
        <a:bodyPr/>
        <a:lstStyle/>
        <a:p>
          <a:r>
            <a:rPr lang="en-GB"/>
            <a:t>Liquid shares of A</a:t>
          </a:r>
          <a:endParaRPr lang="en-US"/>
        </a:p>
      </dgm:t>
    </dgm:pt>
    <dgm:pt modelId="{7B989752-7BC1-42B0-BB6E-101869E0AA56}" type="parTrans" cxnId="{2BF1C606-94DC-4B14-86F1-5C6ABD17E3F4}">
      <dgm:prSet/>
      <dgm:spPr/>
      <dgm:t>
        <a:bodyPr/>
        <a:lstStyle/>
        <a:p>
          <a:endParaRPr lang="en-US"/>
        </a:p>
      </dgm:t>
    </dgm:pt>
    <dgm:pt modelId="{9A637688-C9E3-4084-9F94-2369C48DCD8F}" type="sibTrans" cxnId="{2BF1C606-94DC-4B14-86F1-5C6ABD17E3F4}">
      <dgm:prSet/>
      <dgm:spPr/>
      <dgm:t>
        <a:bodyPr/>
        <a:lstStyle/>
        <a:p>
          <a:endParaRPr lang="en-US"/>
        </a:p>
      </dgm:t>
    </dgm:pt>
    <dgm:pt modelId="{67983588-120B-4248-B467-E6AF9B2C502B}">
      <dgm:prSet/>
      <dgm:spPr/>
      <dgm:t>
        <a:bodyPr/>
        <a:lstStyle/>
        <a:p>
          <a:r>
            <a:rPr lang="en-GB"/>
            <a:t>Equal illiquid shares of B plus a put option</a:t>
          </a:r>
          <a:endParaRPr lang="en-US"/>
        </a:p>
      </dgm:t>
    </dgm:pt>
    <dgm:pt modelId="{6A11B1CF-F8FB-45C3-A9CD-F23A58D3D657}" type="parTrans" cxnId="{A363EFCA-70A0-4E65-B8E6-4A254360AADD}">
      <dgm:prSet/>
      <dgm:spPr/>
      <dgm:t>
        <a:bodyPr/>
        <a:lstStyle/>
        <a:p>
          <a:endParaRPr lang="en-US"/>
        </a:p>
      </dgm:t>
    </dgm:pt>
    <dgm:pt modelId="{84B4D541-322C-41C7-A1A1-3A13DB301C56}" type="sibTrans" cxnId="{A363EFCA-70A0-4E65-B8E6-4A254360AADD}">
      <dgm:prSet/>
      <dgm:spPr/>
      <dgm:t>
        <a:bodyPr/>
        <a:lstStyle/>
        <a:p>
          <a:endParaRPr lang="en-US"/>
        </a:p>
      </dgm:t>
    </dgm:pt>
    <dgm:pt modelId="{C45B75FF-8CE7-4E51-8A3D-52D50234FC81}">
      <dgm:prSet/>
      <dgm:spPr/>
      <dgm:t>
        <a:bodyPr/>
        <a:lstStyle/>
        <a:p>
          <a:r>
            <a:rPr lang="en-GB"/>
            <a:t>Therefore, value of B equals A less cost of put option</a:t>
          </a:r>
          <a:endParaRPr lang="en-US"/>
        </a:p>
      </dgm:t>
    </dgm:pt>
    <dgm:pt modelId="{1AD532A9-4F00-4A84-BD6C-B2ACEA865A4D}" type="parTrans" cxnId="{74A5D291-2CCD-415D-AC7A-1CF877D25B4F}">
      <dgm:prSet/>
      <dgm:spPr/>
      <dgm:t>
        <a:bodyPr/>
        <a:lstStyle/>
        <a:p>
          <a:endParaRPr lang="en-US"/>
        </a:p>
      </dgm:t>
    </dgm:pt>
    <dgm:pt modelId="{908E3E1E-E3D7-46D9-83BA-037BDC8502A1}" type="sibTrans" cxnId="{74A5D291-2CCD-415D-AC7A-1CF877D25B4F}">
      <dgm:prSet/>
      <dgm:spPr/>
      <dgm:t>
        <a:bodyPr/>
        <a:lstStyle/>
        <a:p>
          <a:endParaRPr lang="en-US"/>
        </a:p>
      </dgm:t>
    </dgm:pt>
    <dgm:pt modelId="{AEED8E1C-1FCA-4C50-A51C-374352E5A121}" type="pres">
      <dgm:prSet presAssocID="{129B220E-843E-47DC-9CB4-C86F32C5C6D5}" presName="Name0" presStyleCnt="0">
        <dgm:presLayoutVars>
          <dgm:dir/>
          <dgm:animLvl val="lvl"/>
          <dgm:resizeHandles val="exact"/>
        </dgm:presLayoutVars>
      </dgm:prSet>
      <dgm:spPr/>
    </dgm:pt>
    <dgm:pt modelId="{4B46DCEC-D79D-4FCA-B081-67E25DF7E1F6}" type="pres">
      <dgm:prSet presAssocID="{BF8CBBEA-B414-4989-BF27-B83832717BAF}" presName="linNode" presStyleCnt="0"/>
      <dgm:spPr/>
    </dgm:pt>
    <dgm:pt modelId="{D7D2413C-12F3-4454-A165-E314BB9F2211}" type="pres">
      <dgm:prSet presAssocID="{BF8CBBEA-B414-4989-BF27-B83832717BAF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005EAE81-4E5B-40E6-ACB6-22BA62E95525}" type="pres">
      <dgm:prSet presAssocID="{22841F9C-CED4-46D4-A853-83BBC4979B2C}" presName="sp" presStyleCnt="0"/>
      <dgm:spPr/>
    </dgm:pt>
    <dgm:pt modelId="{C46CC126-7C78-4C1F-A79B-BF3A814F551C}" type="pres">
      <dgm:prSet presAssocID="{E68D2686-8CA0-498B-9001-B7B26CF54839}" presName="linNode" presStyleCnt="0"/>
      <dgm:spPr/>
    </dgm:pt>
    <dgm:pt modelId="{4D8A2148-A047-4B7F-B130-43DEF2567158}" type="pres">
      <dgm:prSet presAssocID="{E68D2686-8CA0-498B-9001-B7B26CF54839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5661BD0C-7B77-4776-B437-556194EF27E3}" type="pres">
      <dgm:prSet presAssocID="{BFFD8C5E-8BF8-455B-A4E4-8D6695E2940A}" presName="sp" presStyleCnt="0"/>
      <dgm:spPr/>
    </dgm:pt>
    <dgm:pt modelId="{F6033544-BB51-4837-AEC0-C445F5B9C074}" type="pres">
      <dgm:prSet presAssocID="{31D5CB71-E66C-4CE2-B0BE-8213D708118C}" presName="linNode" presStyleCnt="0"/>
      <dgm:spPr/>
    </dgm:pt>
    <dgm:pt modelId="{3D0E19C6-CC34-4857-9F44-7D887F50607C}" type="pres">
      <dgm:prSet presAssocID="{31D5CB71-E66C-4CE2-B0BE-8213D708118C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98340156-21AF-4E98-9968-D9BF37444442}" type="pres">
      <dgm:prSet presAssocID="{9A637688-C9E3-4084-9F94-2369C48DCD8F}" presName="sp" presStyleCnt="0"/>
      <dgm:spPr/>
    </dgm:pt>
    <dgm:pt modelId="{B5A85F45-7FE5-4431-9480-0376F79F0CE4}" type="pres">
      <dgm:prSet presAssocID="{67983588-120B-4248-B467-E6AF9B2C502B}" presName="linNode" presStyleCnt="0"/>
      <dgm:spPr/>
    </dgm:pt>
    <dgm:pt modelId="{584A5113-E092-46D7-8D16-92FC473486BA}" type="pres">
      <dgm:prSet presAssocID="{67983588-120B-4248-B467-E6AF9B2C502B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71D4140D-6A8F-4FC3-A369-31DE36ABA266}" type="pres">
      <dgm:prSet presAssocID="{84B4D541-322C-41C7-A1A1-3A13DB301C56}" presName="sp" presStyleCnt="0"/>
      <dgm:spPr/>
    </dgm:pt>
    <dgm:pt modelId="{330D37E3-A324-4882-B802-9D2D83CD7888}" type="pres">
      <dgm:prSet presAssocID="{C45B75FF-8CE7-4E51-8A3D-52D50234FC81}" presName="linNode" presStyleCnt="0"/>
      <dgm:spPr/>
    </dgm:pt>
    <dgm:pt modelId="{04C1CACE-4FC4-43B0-A8DA-E977B211435C}" type="pres">
      <dgm:prSet presAssocID="{C45B75FF-8CE7-4E51-8A3D-52D50234FC81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2BF1C606-94DC-4B14-86F1-5C6ABD17E3F4}" srcId="{129B220E-843E-47DC-9CB4-C86F32C5C6D5}" destId="{31D5CB71-E66C-4CE2-B0BE-8213D708118C}" srcOrd="2" destOrd="0" parTransId="{7B989752-7BC1-42B0-BB6E-101869E0AA56}" sibTransId="{9A637688-C9E3-4084-9F94-2369C48DCD8F}"/>
    <dgm:cxn modelId="{7284FB1A-6036-473E-BE31-F5D8A52CE940}" srcId="{129B220E-843E-47DC-9CB4-C86F32C5C6D5}" destId="{E68D2686-8CA0-498B-9001-B7B26CF54839}" srcOrd="1" destOrd="0" parTransId="{7152BAB3-7DE4-43DF-B98B-F1490402A316}" sibTransId="{BFFD8C5E-8BF8-455B-A4E4-8D6695E2940A}"/>
    <dgm:cxn modelId="{F5CB723E-1449-4716-9D0E-7CB3B0CDFE73}" type="presOf" srcId="{BF8CBBEA-B414-4989-BF27-B83832717BAF}" destId="{D7D2413C-12F3-4454-A165-E314BB9F2211}" srcOrd="0" destOrd="0" presId="urn:microsoft.com/office/officeart/2005/8/layout/vList5"/>
    <dgm:cxn modelId="{EF725362-5C2C-4E4C-A672-0B6AC9C10254}" type="presOf" srcId="{C45B75FF-8CE7-4E51-8A3D-52D50234FC81}" destId="{04C1CACE-4FC4-43B0-A8DA-E977B211435C}" srcOrd="0" destOrd="0" presId="urn:microsoft.com/office/officeart/2005/8/layout/vList5"/>
    <dgm:cxn modelId="{854C2375-2416-427E-871E-A06C7A75590B}" type="presOf" srcId="{31D5CB71-E66C-4CE2-B0BE-8213D708118C}" destId="{3D0E19C6-CC34-4857-9F44-7D887F50607C}" srcOrd="0" destOrd="0" presId="urn:microsoft.com/office/officeart/2005/8/layout/vList5"/>
    <dgm:cxn modelId="{1C854B55-C99D-4DC8-8B55-2E53CCBCE54C}" type="presOf" srcId="{E68D2686-8CA0-498B-9001-B7B26CF54839}" destId="{4D8A2148-A047-4B7F-B130-43DEF2567158}" srcOrd="0" destOrd="0" presId="urn:microsoft.com/office/officeart/2005/8/layout/vList5"/>
    <dgm:cxn modelId="{6C575F90-8687-4A2E-B38F-383EC996C6D8}" type="presOf" srcId="{129B220E-843E-47DC-9CB4-C86F32C5C6D5}" destId="{AEED8E1C-1FCA-4C50-A51C-374352E5A121}" srcOrd="0" destOrd="0" presId="urn:microsoft.com/office/officeart/2005/8/layout/vList5"/>
    <dgm:cxn modelId="{74A5D291-2CCD-415D-AC7A-1CF877D25B4F}" srcId="{129B220E-843E-47DC-9CB4-C86F32C5C6D5}" destId="{C45B75FF-8CE7-4E51-8A3D-52D50234FC81}" srcOrd="4" destOrd="0" parTransId="{1AD532A9-4F00-4A84-BD6C-B2ACEA865A4D}" sibTransId="{908E3E1E-E3D7-46D9-83BA-037BDC8502A1}"/>
    <dgm:cxn modelId="{562914B0-5532-4027-A31E-58216F91DF9B}" srcId="{129B220E-843E-47DC-9CB4-C86F32C5C6D5}" destId="{BF8CBBEA-B414-4989-BF27-B83832717BAF}" srcOrd="0" destOrd="0" parTransId="{25AD80FA-0D2A-4C87-909A-C092B5C7A7F2}" sibTransId="{22841F9C-CED4-46D4-A853-83BBC4979B2C}"/>
    <dgm:cxn modelId="{A363EFCA-70A0-4E65-B8E6-4A254360AADD}" srcId="{129B220E-843E-47DC-9CB4-C86F32C5C6D5}" destId="{67983588-120B-4248-B467-E6AF9B2C502B}" srcOrd="3" destOrd="0" parTransId="{6A11B1CF-F8FB-45C3-A9CD-F23A58D3D657}" sibTransId="{84B4D541-322C-41C7-A1A1-3A13DB301C56}"/>
    <dgm:cxn modelId="{8C333BE5-7CD3-4851-96F0-F16C1577E630}" type="presOf" srcId="{67983588-120B-4248-B467-E6AF9B2C502B}" destId="{584A5113-E092-46D7-8D16-92FC473486BA}" srcOrd="0" destOrd="0" presId="urn:microsoft.com/office/officeart/2005/8/layout/vList5"/>
    <dgm:cxn modelId="{F84D447C-67E4-4274-BFDF-123B5067569D}" type="presParOf" srcId="{AEED8E1C-1FCA-4C50-A51C-374352E5A121}" destId="{4B46DCEC-D79D-4FCA-B081-67E25DF7E1F6}" srcOrd="0" destOrd="0" presId="urn:microsoft.com/office/officeart/2005/8/layout/vList5"/>
    <dgm:cxn modelId="{3F00C7A4-4F95-4437-A72A-AB748029BFA7}" type="presParOf" srcId="{4B46DCEC-D79D-4FCA-B081-67E25DF7E1F6}" destId="{D7D2413C-12F3-4454-A165-E314BB9F2211}" srcOrd="0" destOrd="0" presId="urn:microsoft.com/office/officeart/2005/8/layout/vList5"/>
    <dgm:cxn modelId="{F071072E-CDD8-45B8-AC14-F34C25DBE366}" type="presParOf" srcId="{AEED8E1C-1FCA-4C50-A51C-374352E5A121}" destId="{005EAE81-4E5B-40E6-ACB6-22BA62E95525}" srcOrd="1" destOrd="0" presId="urn:microsoft.com/office/officeart/2005/8/layout/vList5"/>
    <dgm:cxn modelId="{FC0ED2D8-49B9-4AD0-AFC3-8A785538921D}" type="presParOf" srcId="{AEED8E1C-1FCA-4C50-A51C-374352E5A121}" destId="{C46CC126-7C78-4C1F-A79B-BF3A814F551C}" srcOrd="2" destOrd="0" presId="urn:microsoft.com/office/officeart/2005/8/layout/vList5"/>
    <dgm:cxn modelId="{A180DDA9-60CD-4908-9E85-5F51B4ADA098}" type="presParOf" srcId="{C46CC126-7C78-4C1F-A79B-BF3A814F551C}" destId="{4D8A2148-A047-4B7F-B130-43DEF2567158}" srcOrd="0" destOrd="0" presId="urn:microsoft.com/office/officeart/2005/8/layout/vList5"/>
    <dgm:cxn modelId="{9B1C49C3-717E-4C1D-A1AA-033926F9630D}" type="presParOf" srcId="{AEED8E1C-1FCA-4C50-A51C-374352E5A121}" destId="{5661BD0C-7B77-4776-B437-556194EF27E3}" srcOrd="3" destOrd="0" presId="urn:microsoft.com/office/officeart/2005/8/layout/vList5"/>
    <dgm:cxn modelId="{F15FE4D9-30AB-4751-913F-7E96D47F1DC7}" type="presParOf" srcId="{AEED8E1C-1FCA-4C50-A51C-374352E5A121}" destId="{F6033544-BB51-4837-AEC0-C445F5B9C074}" srcOrd="4" destOrd="0" presId="urn:microsoft.com/office/officeart/2005/8/layout/vList5"/>
    <dgm:cxn modelId="{BA5446C0-466A-482D-858F-C9FEE6979F1B}" type="presParOf" srcId="{F6033544-BB51-4837-AEC0-C445F5B9C074}" destId="{3D0E19C6-CC34-4857-9F44-7D887F50607C}" srcOrd="0" destOrd="0" presId="urn:microsoft.com/office/officeart/2005/8/layout/vList5"/>
    <dgm:cxn modelId="{B1445913-2116-4784-A7A5-5F800B84598A}" type="presParOf" srcId="{AEED8E1C-1FCA-4C50-A51C-374352E5A121}" destId="{98340156-21AF-4E98-9968-D9BF37444442}" srcOrd="5" destOrd="0" presId="urn:microsoft.com/office/officeart/2005/8/layout/vList5"/>
    <dgm:cxn modelId="{3F459B93-A6E9-47F8-8FA2-CD866A476915}" type="presParOf" srcId="{AEED8E1C-1FCA-4C50-A51C-374352E5A121}" destId="{B5A85F45-7FE5-4431-9480-0376F79F0CE4}" srcOrd="6" destOrd="0" presId="urn:microsoft.com/office/officeart/2005/8/layout/vList5"/>
    <dgm:cxn modelId="{F553C583-3F2C-44D9-A3D1-C19F12E0208F}" type="presParOf" srcId="{B5A85F45-7FE5-4431-9480-0376F79F0CE4}" destId="{584A5113-E092-46D7-8D16-92FC473486BA}" srcOrd="0" destOrd="0" presId="urn:microsoft.com/office/officeart/2005/8/layout/vList5"/>
    <dgm:cxn modelId="{82AD8AAA-6E0B-40F1-88BC-44BC95C2EC8E}" type="presParOf" srcId="{AEED8E1C-1FCA-4C50-A51C-374352E5A121}" destId="{71D4140D-6A8F-4FC3-A369-31DE36ABA266}" srcOrd="7" destOrd="0" presId="urn:microsoft.com/office/officeart/2005/8/layout/vList5"/>
    <dgm:cxn modelId="{739CDC43-C72C-4050-8972-2540CEE42EB2}" type="presParOf" srcId="{AEED8E1C-1FCA-4C50-A51C-374352E5A121}" destId="{330D37E3-A324-4882-B802-9D2D83CD7888}" srcOrd="8" destOrd="0" presId="urn:microsoft.com/office/officeart/2005/8/layout/vList5"/>
    <dgm:cxn modelId="{294CE716-302F-43E6-8619-7834F539DF85}" type="presParOf" srcId="{330D37E3-A324-4882-B802-9D2D83CD7888}" destId="{04C1CACE-4FC4-43B0-A8DA-E977B21143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92F743-B157-4B35-B196-3E03CDABC95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EEE1FE6-FEE1-457C-9303-C85C404C0454}">
      <dgm:prSet/>
      <dgm:spPr/>
      <dgm:t>
        <a:bodyPr/>
        <a:lstStyle/>
        <a:p>
          <a:r>
            <a:rPr lang="en-GB"/>
            <a:t>The Mystery </a:t>
          </a:r>
          <a:endParaRPr lang="en-US"/>
        </a:p>
      </dgm:t>
    </dgm:pt>
    <dgm:pt modelId="{17C4B306-1F30-43DA-86E0-448C50335931}" type="parTrans" cxnId="{7F2F3785-292E-4AC3-A59D-56727453356A}">
      <dgm:prSet/>
      <dgm:spPr/>
      <dgm:t>
        <a:bodyPr/>
        <a:lstStyle/>
        <a:p>
          <a:endParaRPr lang="en-US"/>
        </a:p>
      </dgm:t>
    </dgm:pt>
    <dgm:pt modelId="{CCD2C31A-5D29-4BA3-A877-2F23EAE3D6E2}" type="sibTrans" cxnId="{7F2F3785-292E-4AC3-A59D-56727453356A}">
      <dgm:prSet/>
      <dgm:spPr/>
      <dgm:t>
        <a:bodyPr/>
        <a:lstStyle/>
        <a:p>
          <a:endParaRPr lang="en-US"/>
        </a:p>
      </dgm:t>
    </dgm:pt>
    <dgm:pt modelId="{6AC34135-51C7-48B1-93CA-55C7F69D2D27}">
      <dgm:prSet/>
      <dgm:spPr/>
      <dgm:t>
        <a:bodyPr/>
        <a:lstStyle/>
        <a:p>
          <a:r>
            <a:rPr lang="en-GB"/>
            <a:t>Calibration of EBITDA multiple?</a:t>
          </a:r>
          <a:endParaRPr lang="en-US"/>
        </a:p>
      </dgm:t>
    </dgm:pt>
    <dgm:pt modelId="{8B0AE9D4-ECC4-4B20-8379-921DA1F04C7B}" type="parTrans" cxnId="{155456D0-3768-4A33-9676-4067C3E04200}">
      <dgm:prSet/>
      <dgm:spPr/>
      <dgm:t>
        <a:bodyPr/>
        <a:lstStyle/>
        <a:p>
          <a:endParaRPr lang="en-US"/>
        </a:p>
      </dgm:t>
    </dgm:pt>
    <dgm:pt modelId="{B8691AAB-F1C9-4655-A68E-72192E588B27}" type="sibTrans" cxnId="{155456D0-3768-4A33-9676-4067C3E04200}">
      <dgm:prSet/>
      <dgm:spPr/>
      <dgm:t>
        <a:bodyPr/>
        <a:lstStyle/>
        <a:p>
          <a:endParaRPr lang="en-US"/>
        </a:p>
      </dgm:t>
    </dgm:pt>
    <dgm:pt modelId="{A3C6CA42-6AEA-4C55-8BEF-F15E4394DBF1}" type="pres">
      <dgm:prSet presAssocID="{F092F743-B157-4B35-B196-3E03CDABC959}" presName="Name0" presStyleCnt="0">
        <dgm:presLayoutVars>
          <dgm:chMax/>
          <dgm:chPref/>
          <dgm:dir/>
          <dgm:animLvl val="lvl"/>
        </dgm:presLayoutVars>
      </dgm:prSet>
      <dgm:spPr/>
    </dgm:pt>
    <dgm:pt modelId="{41AD35F3-6987-41D8-B511-561258894C20}" type="pres">
      <dgm:prSet presAssocID="{BEEE1FE6-FEE1-457C-9303-C85C404C0454}" presName="composite" presStyleCnt="0"/>
      <dgm:spPr/>
    </dgm:pt>
    <dgm:pt modelId="{3D45F9B2-F321-4163-B6CD-AE9B5BE9DA79}" type="pres">
      <dgm:prSet presAssocID="{BEEE1FE6-FEE1-457C-9303-C85C404C0454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CC58C583-AB68-443E-A922-9BC72C8F67E0}" type="pres">
      <dgm:prSet presAssocID="{BEEE1FE6-FEE1-457C-9303-C85C404C0454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9C206A2-6D36-43D8-9BE3-6BE95803A08E}" type="pres">
      <dgm:prSet presAssocID="{BEEE1FE6-FEE1-457C-9303-C85C404C0454}" presName="BalanceSpacing" presStyleCnt="0"/>
      <dgm:spPr/>
    </dgm:pt>
    <dgm:pt modelId="{664EC5CE-A7CB-4A6E-889A-9ED7122ADA11}" type="pres">
      <dgm:prSet presAssocID="{BEEE1FE6-FEE1-457C-9303-C85C404C0454}" presName="BalanceSpacing1" presStyleCnt="0"/>
      <dgm:spPr/>
    </dgm:pt>
    <dgm:pt modelId="{480CD129-4BAE-4770-9C32-B6F387BB5293}" type="pres">
      <dgm:prSet presAssocID="{CCD2C31A-5D29-4BA3-A877-2F23EAE3D6E2}" presName="Accent1Text" presStyleLbl="node1" presStyleIdx="1" presStyleCnt="4"/>
      <dgm:spPr/>
    </dgm:pt>
    <dgm:pt modelId="{30258617-2155-438A-A528-1B6AC7593567}" type="pres">
      <dgm:prSet presAssocID="{CCD2C31A-5D29-4BA3-A877-2F23EAE3D6E2}" presName="spaceBetweenRectangles" presStyleCnt="0"/>
      <dgm:spPr/>
    </dgm:pt>
    <dgm:pt modelId="{8168AB21-8D98-411F-8D64-9564D498F926}" type="pres">
      <dgm:prSet presAssocID="{6AC34135-51C7-48B1-93CA-55C7F69D2D27}" presName="composite" presStyleCnt="0"/>
      <dgm:spPr/>
    </dgm:pt>
    <dgm:pt modelId="{479393CC-4E6D-4A07-87DB-FB906C150312}" type="pres">
      <dgm:prSet presAssocID="{6AC34135-51C7-48B1-93CA-55C7F69D2D27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24DCCF86-37A6-4998-93ED-1CB18BF37B6D}" type="pres">
      <dgm:prSet presAssocID="{6AC34135-51C7-48B1-93CA-55C7F69D2D27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8F7B32C3-48C3-41C8-BC43-2382036FCEBF}" type="pres">
      <dgm:prSet presAssocID="{6AC34135-51C7-48B1-93CA-55C7F69D2D27}" presName="BalanceSpacing" presStyleCnt="0"/>
      <dgm:spPr/>
    </dgm:pt>
    <dgm:pt modelId="{6DBF7DE7-3D4C-4CE4-8B6D-57FB66870DBE}" type="pres">
      <dgm:prSet presAssocID="{6AC34135-51C7-48B1-93CA-55C7F69D2D27}" presName="BalanceSpacing1" presStyleCnt="0"/>
      <dgm:spPr/>
    </dgm:pt>
    <dgm:pt modelId="{C365BDE5-0C24-4688-BE57-102BB81E8C37}" type="pres">
      <dgm:prSet presAssocID="{B8691AAB-F1C9-4655-A68E-72192E588B27}" presName="Accent1Text" presStyleLbl="node1" presStyleIdx="3" presStyleCnt="4"/>
      <dgm:spPr/>
    </dgm:pt>
  </dgm:ptLst>
  <dgm:cxnLst>
    <dgm:cxn modelId="{19A2750C-BAE2-4CA1-BBEF-F87C4420BA59}" type="presOf" srcId="{6AC34135-51C7-48B1-93CA-55C7F69D2D27}" destId="{479393CC-4E6D-4A07-87DB-FB906C150312}" srcOrd="0" destOrd="0" presId="urn:microsoft.com/office/officeart/2008/layout/AlternatingHexagons"/>
    <dgm:cxn modelId="{F0FDA012-344F-4FA3-83DA-8D4CA00996BE}" type="presOf" srcId="{BEEE1FE6-FEE1-457C-9303-C85C404C0454}" destId="{3D45F9B2-F321-4163-B6CD-AE9B5BE9DA79}" srcOrd="0" destOrd="0" presId="urn:microsoft.com/office/officeart/2008/layout/AlternatingHexagons"/>
    <dgm:cxn modelId="{C9FD8526-FDCA-464E-AC01-CA7493A10D23}" type="presOf" srcId="{CCD2C31A-5D29-4BA3-A877-2F23EAE3D6E2}" destId="{480CD129-4BAE-4770-9C32-B6F387BB5293}" srcOrd="0" destOrd="0" presId="urn:microsoft.com/office/officeart/2008/layout/AlternatingHexagons"/>
    <dgm:cxn modelId="{7C778940-8901-4033-AA58-15FAC0EB18D2}" type="presOf" srcId="{B8691AAB-F1C9-4655-A68E-72192E588B27}" destId="{C365BDE5-0C24-4688-BE57-102BB81E8C37}" srcOrd="0" destOrd="0" presId="urn:microsoft.com/office/officeart/2008/layout/AlternatingHexagons"/>
    <dgm:cxn modelId="{7F2F3785-292E-4AC3-A59D-56727453356A}" srcId="{F092F743-B157-4B35-B196-3E03CDABC959}" destId="{BEEE1FE6-FEE1-457C-9303-C85C404C0454}" srcOrd="0" destOrd="0" parTransId="{17C4B306-1F30-43DA-86E0-448C50335931}" sibTransId="{CCD2C31A-5D29-4BA3-A877-2F23EAE3D6E2}"/>
    <dgm:cxn modelId="{155456D0-3768-4A33-9676-4067C3E04200}" srcId="{F092F743-B157-4B35-B196-3E03CDABC959}" destId="{6AC34135-51C7-48B1-93CA-55C7F69D2D27}" srcOrd="1" destOrd="0" parTransId="{8B0AE9D4-ECC4-4B20-8379-921DA1F04C7B}" sibTransId="{B8691AAB-F1C9-4655-A68E-72192E588B27}"/>
    <dgm:cxn modelId="{B7F269F5-8867-4E44-A3EF-6098D4507ADC}" type="presOf" srcId="{F092F743-B157-4B35-B196-3E03CDABC959}" destId="{A3C6CA42-6AEA-4C55-8BEF-F15E4394DBF1}" srcOrd="0" destOrd="0" presId="urn:microsoft.com/office/officeart/2008/layout/AlternatingHexagons"/>
    <dgm:cxn modelId="{D7B482FE-F76D-4BEB-9587-8633EA1813C0}" type="presParOf" srcId="{A3C6CA42-6AEA-4C55-8BEF-F15E4394DBF1}" destId="{41AD35F3-6987-41D8-B511-561258894C20}" srcOrd="0" destOrd="0" presId="urn:microsoft.com/office/officeart/2008/layout/AlternatingHexagons"/>
    <dgm:cxn modelId="{587A4C2B-6FBA-4767-AC68-1B6A602F71B4}" type="presParOf" srcId="{41AD35F3-6987-41D8-B511-561258894C20}" destId="{3D45F9B2-F321-4163-B6CD-AE9B5BE9DA79}" srcOrd="0" destOrd="0" presId="urn:microsoft.com/office/officeart/2008/layout/AlternatingHexagons"/>
    <dgm:cxn modelId="{59F0CDD8-05CA-4C99-9546-5A9B3D555035}" type="presParOf" srcId="{41AD35F3-6987-41D8-B511-561258894C20}" destId="{CC58C583-AB68-443E-A922-9BC72C8F67E0}" srcOrd="1" destOrd="0" presId="urn:microsoft.com/office/officeart/2008/layout/AlternatingHexagons"/>
    <dgm:cxn modelId="{02611D28-BB11-4DF4-8842-33E67F7C1ED1}" type="presParOf" srcId="{41AD35F3-6987-41D8-B511-561258894C20}" destId="{49C206A2-6D36-43D8-9BE3-6BE95803A08E}" srcOrd="2" destOrd="0" presId="urn:microsoft.com/office/officeart/2008/layout/AlternatingHexagons"/>
    <dgm:cxn modelId="{07A38FE7-8ACC-45B5-97AE-B4C2F58B616C}" type="presParOf" srcId="{41AD35F3-6987-41D8-B511-561258894C20}" destId="{664EC5CE-A7CB-4A6E-889A-9ED7122ADA11}" srcOrd="3" destOrd="0" presId="urn:microsoft.com/office/officeart/2008/layout/AlternatingHexagons"/>
    <dgm:cxn modelId="{B177BCD6-D046-4CA5-B457-C4FA6453AF58}" type="presParOf" srcId="{41AD35F3-6987-41D8-B511-561258894C20}" destId="{480CD129-4BAE-4770-9C32-B6F387BB5293}" srcOrd="4" destOrd="0" presId="urn:microsoft.com/office/officeart/2008/layout/AlternatingHexagons"/>
    <dgm:cxn modelId="{B2A30A2B-A412-4CEC-9FF1-DFC6C2C5284A}" type="presParOf" srcId="{A3C6CA42-6AEA-4C55-8BEF-F15E4394DBF1}" destId="{30258617-2155-438A-A528-1B6AC7593567}" srcOrd="1" destOrd="0" presId="urn:microsoft.com/office/officeart/2008/layout/AlternatingHexagons"/>
    <dgm:cxn modelId="{3773B3FF-05F6-487F-A38B-0592B2810FBB}" type="presParOf" srcId="{A3C6CA42-6AEA-4C55-8BEF-F15E4394DBF1}" destId="{8168AB21-8D98-411F-8D64-9564D498F926}" srcOrd="2" destOrd="0" presId="urn:microsoft.com/office/officeart/2008/layout/AlternatingHexagons"/>
    <dgm:cxn modelId="{D9198B54-ADCE-4272-9C75-08AD0C00C809}" type="presParOf" srcId="{8168AB21-8D98-411F-8D64-9564D498F926}" destId="{479393CC-4E6D-4A07-87DB-FB906C150312}" srcOrd="0" destOrd="0" presId="urn:microsoft.com/office/officeart/2008/layout/AlternatingHexagons"/>
    <dgm:cxn modelId="{B88FBC92-0011-424B-AB40-F05AC0A5363B}" type="presParOf" srcId="{8168AB21-8D98-411F-8D64-9564D498F926}" destId="{24DCCF86-37A6-4998-93ED-1CB18BF37B6D}" srcOrd="1" destOrd="0" presId="urn:microsoft.com/office/officeart/2008/layout/AlternatingHexagons"/>
    <dgm:cxn modelId="{9A0ADE7A-0638-4270-8DCA-7A24A3FE1CE1}" type="presParOf" srcId="{8168AB21-8D98-411F-8D64-9564D498F926}" destId="{8F7B32C3-48C3-41C8-BC43-2382036FCEBF}" srcOrd="2" destOrd="0" presId="urn:microsoft.com/office/officeart/2008/layout/AlternatingHexagons"/>
    <dgm:cxn modelId="{35109AD7-9B5F-4AD9-8CC8-98B14A29BF80}" type="presParOf" srcId="{8168AB21-8D98-411F-8D64-9564D498F926}" destId="{6DBF7DE7-3D4C-4CE4-8B6D-57FB66870DBE}" srcOrd="3" destOrd="0" presId="urn:microsoft.com/office/officeart/2008/layout/AlternatingHexagons"/>
    <dgm:cxn modelId="{87C76D52-C173-4A30-9D55-A7EDCA78054E}" type="presParOf" srcId="{8168AB21-8D98-411F-8D64-9564D498F926}" destId="{C365BDE5-0C24-4688-BE57-102BB81E8C3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8C14D2-4B82-4CED-95AF-A31443EE363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8A7B4BC-75D4-4322-B67C-08F88AD987BE}">
      <dgm:prSet/>
      <dgm:spPr/>
      <dgm:t>
        <a:bodyPr/>
        <a:lstStyle/>
        <a:p>
          <a:r>
            <a:rPr lang="en-GB"/>
            <a:t>If you have been, </a:t>
          </a:r>
          <a:endParaRPr lang="en-US"/>
        </a:p>
      </dgm:t>
    </dgm:pt>
    <dgm:pt modelId="{0F84AEC5-F362-45AF-8D76-332EF3D7A6D8}" type="parTrans" cxnId="{45D33B54-A817-4D5C-A565-C8378B24F39E}">
      <dgm:prSet/>
      <dgm:spPr/>
      <dgm:t>
        <a:bodyPr/>
        <a:lstStyle/>
        <a:p>
          <a:endParaRPr lang="en-US"/>
        </a:p>
      </dgm:t>
    </dgm:pt>
    <dgm:pt modelId="{D06EA427-8B35-4AA4-B762-D54F54E2C026}" type="sibTrans" cxnId="{45D33B54-A817-4D5C-A565-C8378B24F39E}">
      <dgm:prSet/>
      <dgm:spPr/>
      <dgm:t>
        <a:bodyPr/>
        <a:lstStyle/>
        <a:p>
          <a:endParaRPr lang="en-US"/>
        </a:p>
      </dgm:t>
    </dgm:pt>
    <dgm:pt modelId="{D29EF5B8-545B-4DDF-8A2A-6AB35F65A7EE}">
      <dgm:prSet/>
      <dgm:spPr/>
      <dgm:t>
        <a:bodyPr/>
        <a:lstStyle/>
        <a:p>
          <a:r>
            <a:rPr lang="en-GB"/>
            <a:t>Thank you for listening!</a:t>
          </a:r>
          <a:endParaRPr lang="en-US"/>
        </a:p>
      </dgm:t>
    </dgm:pt>
    <dgm:pt modelId="{2A22E5FE-6D36-4983-B712-F20B48776DE9}" type="parTrans" cxnId="{6244CA68-3FBF-4AC2-8EB1-20C3C7FA8D85}">
      <dgm:prSet/>
      <dgm:spPr/>
      <dgm:t>
        <a:bodyPr/>
        <a:lstStyle/>
        <a:p>
          <a:endParaRPr lang="en-US"/>
        </a:p>
      </dgm:t>
    </dgm:pt>
    <dgm:pt modelId="{BB703E47-F911-4B48-B445-9F03749F81C6}" type="sibTrans" cxnId="{6244CA68-3FBF-4AC2-8EB1-20C3C7FA8D85}">
      <dgm:prSet/>
      <dgm:spPr/>
      <dgm:t>
        <a:bodyPr/>
        <a:lstStyle/>
        <a:p>
          <a:endParaRPr lang="en-US"/>
        </a:p>
      </dgm:t>
    </dgm:pt>
    <dgm:pt modelId="{D1A71D4D-2A7E-433B-B6AD-0C7CF7359CDB}" type="pres">
      <dgm:prSet presAssocID="{B88C14D2-4B82-4CED-95AF-A31443EE3631}" presName="outerComposite" presStyleCnt="0">
        <dgm:presLayoutVars>
          <dgm:chMax val="5"/>
          <dgm:dir/>
          <dgm:resizeHandles val="exact"/>
        </dgm:presLayoutVars>
      </dgm:prSet>
      <dgm:spPr/>
    </dgm:pt>
    <dgm:pt modelId="{A8AD11A2-4807-4BFE-BE36-2841533025C0}" type="pres">
      <dgm:prSet presAssocID="{B88C14D2-4B82-4CED-95AF-A31443EE3631}" presName="dummyMaxCanvas" presStyleCnt="0">
        <dgm:presLayoutVars/>
      </dgm:prSet>
      <dgm:spPr/>
    </dgm:pt>
    <dgm:pt modelId="{A237E6CA-81F9-4E68-B164-052361E43353}" type="pres">
      <dgm:prSet presAssocID="{B88C14D2-4B82-4CED-95AF-A31443EE3631}" presName="TwoNodes_1" presStyleLbl="node1" presStyleIdx="0" presStyleCnt="2">
        <dgm:presLayoutVars>
          <dgm:bulletEnabled val="1"/>
        </dgm:presLayoutVars>
      </dgm:prSet>
      <dgm:spPr/>
    </dgm:pt>
    <dgm:pt modelId="{F88DF6FC-FE84-4CB0-9636-0C0FB7FC88CD}" type="pres">
      <dgm:prSet presAssocID="{B88C14D2-4B82-4CED-95AF-A31443EE3631}" presName="TwoNodes_2" presStyleLbl="node1" presStyleIdx="1" presStyleCnt="2">
        <dgm:presLayoutVars>
          <dgm:bulletEnabled val="1"/>
        </dgm:presLayoutVars>
      </dgm:prSet>
      <dgm:spPr/>
    </dgm:pt>
    <dgm:pt modelId="{88D18F76-ED54-48D4-AA45-A5574620A6AA}" type="pres">
      <dgm:prSet presAssocID="{B88C14D2-4B82-4CED-95AF-A31443EE3631}" presName="TwoConn_1-2" presStyleLbl="fgAccFollowNode1" presStyleIdx="0" presStyleCnt="1">
        <dgm:presLayoutVars>
          <dgm:bulletEnabled val="1"/>
        </dgm:presLayoutVars>
      </dgm:prSet>
      <dgm:spPr/>
    </dgm:pt>
    <dgm:pt modelId="{32966A2B-3AC6-443E-AE99-657D4FC2A38F}" type="pres">
      <dgm:prSet presAssocID="{B88C14D2-4B82-4CED-95AF-A31443EE3631}" presName="TwoNodes_1_text" presStyleLbl="node1" presStyleIdx="1" presStyleCnt="2">
        <dgm:presLayoutVars>
          <dgm:bulletEnabled val="1"/>
        </dgm:presLayoutVars>
      </dgm:prSet>
      <dgm:spPr/>
    </dgm:pt>
    <dgm:pt modelId="{79514329-7766-407A-980E-3B834592746A}" type="pres">
      <dgm:prSet presAssocID="{B88C14D2-4B82-4CED-95AF-A31443EE3631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4A3A712C-7DBD-4E99-8611-1DDB747BB1CD}" type="presOf" srcId="{D29EF5B8-545B-4DDF-8A2A-6AB35F65A7EE}" destId="{79514329-7766-407A-980E-3B834592746A}" srcOrd="1" destOrd="0" presId="urn:microsoft.com/office/officeart/2005/8/layout/vProcess5"/>
    <dgm:cxn modelId="{E2A0A347-56A9-42EF-8C7D-642CF48CA4FA}" type="presOf" srcId="{D29EF5B8-545B-4DDF-8A2A-6AB35F65A7EE}" destId="{F88DF6FC-FE84-4CB0-9636-0C0FB7FC88CD}" srcOrd="0" destOrd="0" presId="urn:microsoft.com/office/officeart/2005/8/layout/vProcess5"/>
    <dgm:cxn modelId="{6244CA68-3FBF-4AC2-8EB1-20C3C7FA8D85}" srcId="{B88C14D2-4B82-4CED-95AF-A31443EE3631}" destId="{D29EF5B8-545B-4DDF-8A2A-6AB35F65A7EE}" srcOrd="1" destOrd="0" parTransId="{2A22E5FE-6D36-4983-B712-F20B48776DE9}" sibTransId="{BB703E47-F911-4B48-B445-9F03749F81C6}"/>
    <dgm:cxn modelId="{AD20B16D-5650-4912-A455-631E331ACD7F}" type="presOf" srcId="{B88C14D2-4B82-4CED-95AF-A31443EE3631}" destId="{D1A71D4D-2A7E-433B-B6AD-0C7CF7359CDB}" srcOrd="0" destOrd="0" presId="urn:microsoft.com/office/officeart/2005/8/layout/vProcess5"/>
    <dgm:cxn modelId="{3C3F3672-E23B-4F07-AA87-B3D17D5CAD77}" type="presOf" srcId="{C8A7B4BC-75D4-4322-B67C-08F88AD987BE}" destId="{32966A2B-3AC6-443E-AE99-657D4FC2A38F}" srcOrd="1" destOrd="0" presId="urn:microsoft.com/office/officeart/2005/8/layout/vProcess5"/>
    <dgm:cxn modelId="{45D33B54-A817-4D5C-A565-C8378B24F39E}" srcId="{B88C14D2-4B82-4CED-95AF-A31443EE3631}" destId="{C8A7B4BC-75D4-4322-B67C-08F88AD987BE}" srcOrd="0" destOrd="0" parTransId="{0F84AEC5-F362-45AF-8D76-332EF3D7A6D8}" sibTransId="{D06EA427-8B35-4AA4-B762-D54F54E2C026}"/>
    <dgm:cxn modelId="{21B17CA0-835B-4D7D-9796-3B5B4F5207B1}" type="presOf" srcId="{D06EA427-8B35-4AA4-B762-D54F54E2C026}" destId="{88D18F76-ED54-48D4-AA45-A5574620A6AA}" srcOrd="0" destOrd="0" presId="urn:microsoft.com/office/officeart/2005/8/layout/vProcess5"/>
    <dgm:cxn modelId="{69B7C6D3-80FC-455C-B044-F97FD1DEF488}" type="presOf" srcId="{C8A7B4BC-75D4-4322-B67C-08F88AD987BE}" destId="{A237E6CA-81F9-4E68-B164-052361E43353}" srcOrd="0" destOrd="0" presId="urn:microsoft.com/office/officeart/2005/8/layout/vProcess5"/>
    <dgm:cxn modelId="{0A26C9B1-8D39-4998-8701-352F8C959097}" type="presParOf" srcId="{D1A71D4D-2A7E-433B-B6AD-0C7CF7359CDB}" destId="{A8AD11A2-4807-4BFE-BE36-2841533025C0}" srcOrd="0" destOrd="0" presId="urn:microsoft.com/office/officeart/2005/8/layout/vProcess5"/>
    <dgm:cxn modelId="{A3CB4979-544B-4AAF-9A30-110762DBDDC2}" type="presParOf" srcId="{D1A71D4D-2A7E-433B-B6AD-0C7CF7359CDB}" destId="{A237E6CA-81F9-4E68-B164-052361E43353}" srcOrd="1" destOrd="0" presId="urn:microsoft.com/office/officeart/2005/8/layout/vProcess5"/>
    <dgm:cxn modelId="{F50A10F6-BBA6-4CF3-ABFF-EB67C7C46401}" type="presParOf" srcId="{D1A71D4D-2A7E-433B-B6AD-0C7CF7359CDB}" destId="{F88DF6FC-FE84-4CB0-9636-0C0FB7FC88CD}" srcOrd="2" destOrd="0" presId="urn:microsoft.com/office/officeart/2005/8/layout/vProcess5"/>
    <dgm:cxn modelId="{95B38CBA-CC7F-423C-B386-C3D680E8168A}" type="presParOf" srcId="{D1A71D4D-2A7E-433B-B6AD-0C7CF7359CDB}" destId="{88D18F76-ED54-48D4-AA45-A5574620A6AA}" srcOrd="3" destOrd="0" presId="urn:microsoft.com/office/officeart/2005/8/layout/vProcess5"/>
    <dgm:cxn modelId="{F97DF0FE-40ED-492A-8569-17899E340050}" type="presParOf" srcId="{D1A71D4D-2A7E-433B-B6AD-0C7CF7359CDB}" destId="{32966A2B-3AC6-443E-AE99-657D4FC2A38F}" srcOrd="4" destOrd="0" presId="urn:microsoft.com/office/officeart/2005/8/layout/vProcess5"/>
    <dgm:cxn modelId="{2EA9301E-A7D4-43C6-9D6A-C0893E2ECDA4}" type="presParOf" srcId="{D1A71D4D-2A7E-433B-B6AD-0C7CF7359CDB}" destId="{79514329-7766-407A-980E-3B834592746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4C1B0-2F6D-4466-A8CF-35FB8AE4132D}">
      <dsp:nvSpPr>
        <dsp:cNvPr id="0" name=""/>
        <dsp:cNvSpPr/>
      </dsp:nvSpPr>
      <dsp:spPr>
        <a:xfrm>
          <a:off x="0" y="1335"/>
          <a:ext cx="11520000" cy="6767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B96B1-AAEE-4513-ABE3-70E449EA57BB}">
      <dsp:nvSpPr>
        <dsp:cNvPr id="0" name=""/>
        <dsp:cNvSpPr/>
      </dsp:nvSpPr>
      <dsp:spPr>
        <a:xfrm>
          <a:off x="204717" y="153604"/>
          <a:ext cx="372214" cy="37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7CA3A-9197-4FF8-B460-933491EA2DF1}">
      <dsp:nvSpPr>
        <dsp:cNvPr id="0" name=""/>
        <dsp:cNvSpPr/>
      </dsp:nvSpPr>
      <dsp:spPr>
        <a:xfrm>
          <a:off x="781650" y="1335"/>
          <a:ext cx="10738349" cy="676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23" tIns="71623" rIns="71623" bIns="716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What</a:t>
          </a:r>
          <a:endParaRPr lang="en-US" sz="2200" kern="1200"/>
        </a:p>
      </dsp:txBody>
      <dsp:txXfrm>
        <a:off x="781650" y="1335"/>
        <a:ext cx="10738349" cy="676753"/>
      </dsp:txXfrm>
    </dsp:sp>
    <dsp:sp modelId="{1C489131-BFDF-40C6-87DB-0236D472FE49}">
      <dsp:nvSpPr>
        <dsp:cNvPr id="0" name=""/>
        <dsp:cNvSpPr/>
      </dsp:nvSpPr>
      <dsp:spPr>
        <a:xfrm>
          <a:off x="0" y="847276"/>
          <a:ext cx="11520000" cy="6767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C2AD3-873A-401A-BA37-366FE0280A89}">
      <dsp:nvSpPr>
        <dsp:cNvPr id="0" name=""/>
        <dsp:cNvSpPr/>
      </dsp:nvSpPr>
      <dsp:spPr>
        <a:xfrm>
          <a:off x="204717" y="999546"/>
          <a:ext cx="372214" cy="37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B1209-2352-4666-A48C-465AE42867A9}">
      <dsp:nvSpPr>
        <dsp:cNvPr id="0" name=""/>
        <dsp:cNvSpPr/>
      </dsp:nvSpPr>
      <dsp:spPr>
        <a:xfrm>
          <a:off x="781650" y="847276"/>
          <a:ext cx="10738349" cy="676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23" tIns="71623" rIns="71623" bIns="716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Why</a:t>
          </a:r>
          <a:endParaRPr lang="en-US" sz="2200" kern="1200"/>
        </a:p>
      </dsp:txBody>
      <dsp:txXfrm>
        <a:off x="781650" y="847276"/>
        <a:ext cx="10738349" cy="676753"/>
      </dsp:txXfrm>
    </dsp:sp>
    <dsp:sp modelId="{0755281F-317C-4CDD-ABFE-DA6F3A31A4B4}">
      <dsp:nvSpPr>
        <dsp:cNvPr id="0" name=""/>
        <dsp:cNvSpPr/>
      </dsp:nvSpPr>
      <dsp:spPr>
        <a:xfrm>
          <a:off x="0" y="1693218"/>
          <a:ext cx="11520000" cy="6767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C711E-E16D-450B-94F1-765AC2ED503A}">
      <dsp:nvSpPr>
        <dsp:cNvPr id="0" name=""/>
        <dsp:cNvSpPr/>
      </dsp:nvSpPr>
      <dsp:spPr>
        <a:xfrm>
          <a:off x="204717" y="1845488"/>
          <a:ext cx="372214" cy="37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07743-B7D3-41FA-8FE3-F4142B032DD6}">
      <dsp:nvSpPr>
        <dsp:cNvPr id="0" name=""/>
        <dsp:cNvSpPr/>
      </dsp:nvSpPr>
      <dsp:spPr>
        <a:xfrm>
          <a:off x="781650" y="1693218"/>
          <a:ext cx="10738349" cy="676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23" tIns="71623" rIns="71623" bIns="716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When </a:t>
          </a:r>
          <a:endParaRPr lang="en-US" sz="2200" kern="1200"/>
        </a:p>
      </dsp:txBody>
      <dsp:txXfrm>
        <a:off x="781650" y="1693218"/>
        <a:ext cx="10738349" cy="676753"/>
      </dsp:txXfrm>
    </dsp:sp>
    <dsp:sp modelId="{3A443D99-53BD-4DA4-AC17-152987BCFAE6}">
      <dsp:nvSpPr>
        <dsp:cNvPr id="0" name=""/>
        <dsp:cNvSpPr/>
      </dsp:nvSpPr>
      <dsp:spPr>
        <a:xfrm>
          <a:off x="0" y="2539160"/>
          <a:ext cx="11520000" cy="6767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B4C3F-289A-49C7-9773-7124B80CA7AB}">
      <dsp:nvSpPr>
        <dsp:cNvPr id="0" name=""/>
        <dsp:cNvSpPr/>
      </dsp:nvSpPr>
      <dsp:spPr>
        <a:xfrm>
          <a:off x="204717" y="2691429"/>
          <a:ext cx="372214" cy="37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3FADA-84C3-4A45-A15E-D65DC3C2E5A8}">
      <dsp:nvSpPr>
        <dsp:cNvPr id="0" name=""/>
        <dsp:cNvSpPr/>
      </dsp:nvSpPr>
      <dsp:spPr>
        <a:xfrm>
          <a:off x="781650" y="2539160"/>
          <a:ext cx="10738349" cy="676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23" tIns="71623" rIns="71623" bIns="716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Valuation Basis</a:t>
          </a:r>
          <a:endParaRPr lang="en-US" sz="2200" kern="1200"/>
        </a:p>
      </dsp:txBody>
      <dsp:txXfrm>
        <a:off x="781650" y="2539160"/>
        <a:ext cx="10738349" cy="676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3C8B9-E9AF-4308-BCE5-DC70F5FEA303}">
      <dsp:nvSpPr>
        <dsp:cNvPr id="0" name=""/>
        <dsp:cNvSpPr/>
      </dsp:nvSpPr>
      <dsp:spPr>
        <a:xfrm>
          <a:off x="0" y="8778"/>
          <a:ext cx="5472000" cy="786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Costs</a:t>
          </a:r>
          <a:r>
            <a:rPr lang="en-GB" sz="2500" kern="1200" dirty="0"/>
            <a:t> </a:t>
          </a:r>
          <a:endParaRPr lang="en-US" sz="2500" kern="1200" dirty="0"/>
        </a:p>
      </dsp:txBody>
      <dsp:txXfrm>
        <a:off x="38381" y="47159"/>
        <a:ext cx="5395238" cy="709478"/>
      </dsp:txXfrm>
    </dsp:sp>
    <dsp:sp modelId="{0FC9A461-C0DF-4F84-A1C7-D8A5D4F0FAE6}">
      <dsp:nvSpPr>
        <dsp:cNvPr id="0" name=""/>
        <dsp:cNvSpPr/>
      </dsp:nvSpPr>
      <dsp:spPr>
        <a:xfrm>
          <a:off x="0" y="829747"/>
          <a:ext cx="5472000" cy="786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IPOs</a:t>
          </a:r>
          <a:endParaRPr lang="en-US" sz="2200" kern="1200" dirty="0"/>
        </a:p>
      </dsp:txBody>
      <dsp:txXfrm>
        <a:off x="38381" y="868128"/>
        <a:ext cx="5395238" cy="709478"/>
      </dsp:txXfrm>
    </dsp:sp>
    <dsp:sp modelId="{8D230A9F-F36A-4669-9C2D-7670D32B3D8D}">
      <dsp:nvSpPr>
        <dsp:cNvPr id="0" name=""/>
        <dsp:cNvSpPr/>
      </dsp:nvSpPr>
      <dsp:spPr>
        <a:xfrm>
          <a:off x="0" y="1823178"/>
          <a:ext cx="5472000" cy="786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Close ended funds (investment trusts)</a:t>
          </a:r>
          <a:endParaRPr lang="en-US" sz="2200" kern="1200" dirty="0"/>
        </a:p>
      </dsp:txBody>
      <dsp:txXfrm>
        <a:off x="38381" y="1861559"/>
        <a:ext cx="5395238" cy="709478"/>
      </dsp:txXfrm>
    </dsp:sp>
    <dsp:sp modelId="{01F3B68C-B87C-47B9-B1F1-0A847EBC15F6}">
      <dsp:nvSpPr>
        <dsp:cNvPr id="0" name=""/>
        <dsp:cNvSpPr/>
      </dsp:nvSpPr>
      <dsp:spPr>
        <a:xfrm>
          <a:off x="0" y="2625217"/>
          <a:ext cx="5472000" cy="786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One of the close ended fund puzzles</a:t>
          </a:r>
          <a:endParaRPr lang="en-US" sz="2200" kern="1200" dirty="0"/>
        </a:p>
      </dsp:txBody>
      <dsp:txXfrm>
        <a:off x="38381" y="2663598"/>
        <a:ext cx="5395238" cy="709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083A9-69C0-415A-93E9-DF36C8EAF0E5}">
      <dsp:nvSpPr>
        <dsp:cNvPr id="0" name=""/>
        <dsp:cNvSpPr/>
      </dsp:nvSpPr>
      <dsp:spPr>
        <a:xfrm>
          <a:off x="667" y="33053"/>
          <a:ext cx="2605078" cy="1563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Control Premium of 26%</a:t>
          </a:r>
          <a:endParaRPr lang="en-US" sz="2900" kern="1200"/>
        </a:p>
      </dsp:txBody>
      <dsp:txXfrm>
        <a:off x="667" y="33053"/>
        <a:ext cx="2605078" cy="1563046"/>
      </dsp:txXfrm>
    </dsp:sp>
    <dsp:sp modelId="{986C1F90-1545-4F78-A495-D438A2B7369D}">
      <dsp:nvSpPr>
        <dsp:cNvPr id="0" name=""/>
        <dsp:cNvSpPr/>
      </dsp:nvSpPr>
      <dsp:spPr>
        <a:xfrm>
          <a:off x="2866253" y="33053"/>
          <a:ext cx="2605078" cy="1563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Discount for lack of control of 26/126</a:t>
          </a:r>
          <a:endParaRPr lang="en-US" sz="2900" kern="1200"/>
        </a:p>
      </dsp:txBody>
      <dsp:txXfrm>
        <a:off x="2866253" y="33053"/>
        <a:ext cx="2605078" cy="1563046"/>
      </dsp:txXfrm>
    </dsp:sp>
    <dsp:sp modelId="{FE4E4A6B-3048-462C-8AF1-BBD164BB7871}">
      <dsp:nvSpPr>
        <dsp:cNvPr id="0" name=""/>
        <dsp:cNvSpPr/>
      </dsp:nvSpPr>
      <dsp:spPr>
        <a:xfrm>
          <a:off x="1433460" y="1856607"/>
          <a:ext cx="2605078" cy="1563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Equals 20.6%</a:t>
          </a:r>
          <a:endParaRPr lang="en-US" sz="2900" kern="1200"/>
        </a:p>
      </dsp:txBody>
      <dsp:txXfrm>
        <a:off x="1433460" y="1856607"/>
        <a:ext cx="2605078" cy="15630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573FA-63BD-4E9C-AD6C-CB28CEDB22F4}">
      <dsp:nvSpPr>
        <dsp:cNvPr id="0" name=""/>
        <dsp:cNvSpPr/>
      </dsp:nvSpPr>
      <dsp:spPr>
        <a:xfrm>
          <a:off x="0" y="99505"/>
          <a:ext cx="5472112" cy="566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Synergistic Value</a:t>
          </a:r>
        </a:p>
      </dsp:txBody>
      <dsp:txXfrm>
        <a:off x="27644" y="127149"/>
        <a:ext cx="5416824" cy="510992"/>
      </dsp:txXfrm>
    </dsp:sp>
    <dsp:sp modelId="{3B31ABDD-7032-4EF2-97A3-7132BF0A87F6}">
      <dsp:nvSpPr>
        <dsp:cNvPr id="0" name=""/>
        <dsp:cNvSpPr/>
      </dsp:nvSpPr>
      <dsp:spPr>
        <a:xfrm>
          <a:off x="0" y="642031"/>
          <a:ext cx="5472112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74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 dirty="0"/>
            <a:t>Bid premiums</a:t>
          </a:r>
        </a:p>
      </dsp:txBody>
      <dsp:txXfrm>
        <a:off x="0" y="642031"/>
        <a:ext cx="5472112" cy="364320"/>
      </dsp:txXfrm>
    </dsp:sp>
    <dsp:sp modelId="{6AE677A6-83E2-4625-8ED1-D4EDAAAB51A2}">
      <dsp:nvSpPr>
        <dsp:cNvPr id="0" name=""/>
        <dsp:cNvSpPr/>
      </dsp:nvSpPr>
      <dsp:spPr>
        <a:xfrm>
          <a:off x="0" y="1006351"/>
          <a:ext cx="5472112" cy="566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Liquid value</a:t>
          </a:r>
        </a:p>
      </dsp:txBody>
      <dsp:txXfrm>
        <a:off x="27644" y="1033995"/>
        <a:ext cx="5416824" cy="510992"/>
      </dsp:txXfrm>
    </dsp:sp>
    <dsp:sp modelId="{B7A94D16-409F-406B-B25D-73DEA6223145}">
      <dsp:nvSpPr>
        <dsp:cNvPr id="0" name=""/>
        <dsp:cNvSpPr/>
      </dsp:nvSpPr>
      <dsp:spPr>
        <a:xfrm>
          <a:off x="0" y="1572631"/>
          <a:ext cx="5472112" cy="637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74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 dirty="0"/>
            <a:t>Discount for lack of liquidity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 dirty="0"/>
            <a:t>Smaller entity discounts</a:t>
          </a:r>
        </a:p>
      </dsp:txBody>
      <dsp:txXfrm>
        <a:off x="0" y="1572631"/>
        <a:ext cx="5472112" cy="637560"/>
      </dsp:txXfrm>
    </dsp:sp>
    <dsp:sp modelId="{BECEEDB7-81C6-4446-A461-133C96BE6190}">
      <dsp:nvSpPr>
        <dsp:cNvPr id="0" name=""/>
        <dsp:cNvSpPr/>
      </dsp:nvSpPr>
      <dsp:spPr>
        <a:xfrm>
          <a:off x="0" y="2210191"/>
          <a:ext cx="5472112" cy="566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Controlling non-liquid</a:t>
          </a:r>
        </a:p>
      </dsp:txBody>
      <dsp:txXfrm>
        <a:off x="27644" y="2237835"/>
        <a:ext cx="5416824" cy="510992"/>
      </dsp:txXfrm>
    </dsp:sp>
    <dsp:sp modelId="{4C65062F-C017-41F7-AFBF-D628BB2C096B}">
      <dsp:nvSpPr>
        <dsp:cNvPr id="0" name=""/>
        <dsp:cNvSpPr/>
      </dsp:nvSpPr>
      <dsp:spPr>
        <a:xfrm>
          <a:off x="0" y="2776471"/>
          <a:ext cx="5472112" cy="637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74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No benefits of control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Greater illiquidity </a:t>
          </a:r>
        </a:p>
      </dsp:txBody>
      <dsp:txXfrm>
        <a:off x="0" y="2776471"/>
        <a:ext cx="5472112" cy="637560"/>
      </dsp:txXfrm>
    </dsp:sp>
    <dsp:sp modelId="{4067A589-DEAB-4967-939B-E4B06B9DAB7F}">
      <dsp:nvSpPr>
        <dsp:cNvPr id="0" name=""/>
        <dsp:cNvSpPr/>
      </dsp:nvSpPr>
      <dsp:spPr>
        <a:xfrm>
          <a:off x="0" y="3414031"/>
          <a:ext cx="5472112" cy="566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Non-controlling non-liquid </a:t>
          </a:r>
        </a:p>
      </dsp:txBody>
      <dsp:txXfrm>
        <a:off x="27644" y="3441675"/>
        <a:ext cx="5416824" cy="5109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2413C-12F3-4454-A165-E314BB9F2211}">
      <dsp:nvSpPr>
        <dsp:cNvPr id="0" name=""/>
        <dsp:cNvSpPr/>
      </dsp:nvSpPr>
      <dsp:spPr>
        <a:xfrm>
          <a:off x="3686400" y="1711"/>
          <a:ext cx="4147200" cy="748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Computational Techniques</a:t>
          </a:r>
          <a:endParaRPr lang="en-US" sz="2400" kern="1200" dirty="0"/>
        </a:p>
      </dsp:txBody>
      <dsp:txXfrm>
        <a:off x="3722931" y="38242"/>
        <a:ext cx="4074138" cy="675275"/>
      </dsp:txXfrm>
    </dsp:sp>
    <dsp:sp modelId="{4D8A2148-A047-4B7F-B130-43DEF2567158}">
      <dsp:nvSpPr>
        <dsp:cNvPr id="0" name=""/>
        <dsp:cNvSpPr/>
      </dsp:nvSpPr>
      <dsp:spPr>
        <a:xfrm>
          <a:off x="3686400" y="787465"/>
          <a:ext cx="4147200" cy="748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The DLOM</a:t>
          </a:r>
          <a:endParaRPr lang="en-US" sz="1900" kern="1200"/>
        </a:p>
      </dsp:txBody>
      <dsp:txXfrm>
        <a:off x="3722931" y="823996"/>
        <a:ext cx="4074138" cy="675275"/>
      </dsp:txXfrm>
    </dsp:sp>
    <dsp:sp modelId="{3D0E19C6-CC34-4857-9F44-7D887F50607C}">
      <dsp:nvSpPr>
        <dsp:cNvPr id="0" name=""/>
        <dsp:cNvSpPr/>
      </dsp:nvSpPr>
      <dsp:spPr>
        <a:xfrm>
          <a:off x="3686400" y="1573220"/>
          <a:ext cx="4147200" cy="748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Liquid shares of A</a:t>
          </a:r>
          <a:endParaRPr lang="en-US" sz="1900" kern="1200"/>
        </a:p>
      </dsp:txBody>
      <dsp:txXfrm>
        <a:off x="3722931" y="1609751"/>
        <a:ext cx="4074138" cy="675275"/>
      </dsp:txXfrm>
    </dsp:sp>
    <dsp:sp modelId="{584A5113-E092-46D7-8D16-92FC473486BA}">
      <dsp:nvSpPr>
        <dsp:cNvPr id="0" name=""/>
        <dsp:cNvSpPr/>
      </dsp:nvSpPr>
      <dsp:spPr>
        <a:xfrm>
          <a:off x="3686400" y="2358974"/>
          <a:ext cx="4147200" cy="748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Equal illiquid shares of B plus a put option</a:t>
          </a:r>
          <a:endParaRPr lang="en-US" sz="1900" kern="1200"/>
        </a:p>
      </dsp:txBody>
      <dsp:txXfrm>
        <a:off x="3722931" y="2395505"/>
        <a:ext cx="4074138" cy="675275"/>
      </dsp:txXfrm>
    </dsp:sp>
    <dsp:sp modelId="{04C1CACE-4FC4-43B0-A8DA-E977B211435C}">
      <dsp:nvSpPr>
        <dsp:cNvPr id="0" name=""/>
        <dsp:cNvSpPr/>
      </dsp:nvSpPr>
      <dsp:spPr>
        <a:xfrm>
          <a:off x="3686400" y="3144728"/>
          <a:ext cx="4147200" cy="748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Therefore, value of B equals A less cost of put option</a:t>
          </a:r>
          <a:endParaRPr lang="en-US" sz="1900" kern="1200"/>
        </a:p>
      </dsp:txBody>
      <dsp:txXfrm>
        <a:off x="3722931" y="3181259"/>
        <a:ext cx="4074138" cy="6752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5F9B2-F321-4163-B6CD-AE9B5BE9DA79}">
      <dsp:nvSpPr>
        <dsp:cNvPr id="0" name=""/>
        <dsp:cNvSpPr/>
      </dsp:nvSpPr>
      <dsp:spPr>
        <a:xfrm rot="5400000">
          <a:off x="5175726" y="137277"/>
          <a:ext cx="2106250" cy="183243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The Mystery </a:t>
          </a:r>
          <a:endParaRPr lang="en-US" sz="1700" kern="1200"/>
        </a:p>
      </dsp:txBody>
      <dsp:txXfrm rot="-5400000">
        <a:off x="5598187" y="328595"/>
        <a:ext cx="1261327" cy="1449802"/>
      </dsp:txXfrm>
    </dsp:sp>
    <dsp:sp modelId="{CC58C583-AB68-443E-A922-9BC72C8F67E0}">
      <dsp:nvSpPr>
        <dsp:cNvPr id="0" name=""/>
        <dsp:cNvSpPr/>
      </dsp:nvSpPr>
      <dsp:spPr>
        <a:xfrm>
          <a:off x="7200675" y="421621"/>
          <a:ext cx="2350575" cy="126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CD129-4BAE-4770-9C32-B6F387BB5293}">
      <dsp:nvSpPr>
        <dsp:cNvPr id="0" name=""/>
        <dsp:cNvSpPr/>
      </dsp:nvSpPr>
      <dsp:spPr>
        <a:xfrm rot="5400000">
          <a:off x="3196693" y="137277"/>
          <a:ext cx="2106250" cy="183243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619154" y="328595"/>
        <a:ext cx="1261327" cy="1449802"/>
      </dsp:txXfrm>
    </dsp:sp>
    <dsp:sp modelId="{479393CC-4E6D-4A07-87DB-FB906C150312}">
      <dsp:nvSpPr>
        <dsp:cNvPr id="0" name=""/>
        <dsp:cNvSpPr/>
      </dsp:nvSpPr>
      <dsp:spPr>
        <a:xfrm rot="5400000">
          <a:off x="4182418" y="1925062"/>
          <a:ext cx="2106250" cy="183243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Calibration of EBITDA multiple?</a:t>
          </a:r>
          <a:endParaRPr lang="en-US" sz="1700" kern="1200"/>
        </a:p>
      </dsp:txBody>
      <dsp:txXfrm rot="-5400000">
        <a:off x="4604879" y="2116380"/>
        <a:ext cx="1261327" cy="1449802"/>
      </dsp:txXfrm>
    </dsp:sp>
    <dsp:sp modelId="{24DCCF86-37A6-4998-93ED-1CB18BF37B6D}">
      <dsp:nvSpPr>
        <dsp:cNvPr id="0" name=""/>
        <dsp:cNvSpPr/>
      </dsp:nvSpPr>
      <dsp:spPr>
        <a:xfrm>
          <a:off x="1968750" y="2209406"/>
          <a:ext cx="2274750" cy="126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5BDE5-0C24-4688-BE57-102BB81E8C37}">
      <dsp:nvSpPr>
        <dsp:cNvPr id="0" name=""/>
        <dsp:cNvSpPr/>
      </dsp:nvSpPr>
      <dsp:spPr>
        <a:xfrm rot="5400000">
          <a:off x="6161451" y="1925062"/>
          <a:ext cx="2106250" cy="183243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6583912" y="2116380"/>
        <a:ext cx="1261327" cy="14498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7E6CA-81F9-4E68-B164-052361E43353}">
      <dsp:nvSpPr>
        <dsp:cNvPr id="0" name=""/>
        <dsp:cNvSpPr/>
      </dsp:nvSpPr>
      <dsp:spPr>
        <a:xfrm>
          <a:off x="0" y="0"/>
          <a:ext cx="4651200" cy="1523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If you have been, </a:t>
          </a:r>
          <a:endParaRPr lang="en-US" sz="3400" kern="1200"/>
        </a:p>
      </dsp:txBody>
      <dsp:txXfrm>
        <a:off x="44636" y="44636"/>
        <a:ext cx="3076053" cy="1434701"/>
      </dsp:txXfrm>
    </dsp:sp>
    <dsp:sp modelId="{F88DF6FC-FE84-4CB0-9636-0C0FB7FC88CD}">
      <dsp:nvSpPr>
        <dsp:cNvPr id="0" name=""/>
        <dsp:cNvSpPr/>
      </dsp:nvSpPr>
      <dsp:spPr>
        <a:xfrm>
          <a:off x="820799" y="1862634"/>
          <a:ext cx="4651200" cy="1523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Thank you for listening!</a:t>
          </a:r>
          <a:endParaRPr lang="en-US" sz="3400" kern="1200"/>
        </a:p>
      </dsp:txBody>
      <dsp:txXfrm>
        <a:off x="865435" y="1907270"/>
        <a:ext cx="2750545" cy="1434701"/>
      </dsp:txXfrm>
    </dsp:sp>
    <dsp:sp modelId="{88D18F76-ED54-48D4-AA45-A5574620A6AA}">
      <dsp:nvSpPr>
        <dsp:cNvPr id="0" name=""/>
        <dsp:cNvSpPr/>
      </dsp:nvSpPr>
      <dsp:spPr>
        <a:xfrm>
          <a:off x="3660617" y="1198012"/>
          <a:ext cx="990582" cy="99058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883498" y="1198012"/>
        <a:ext cx="544820" cy="745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808615-B5A4-45FC-9D92-A9EC35FCC9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97C06F-A6D6-4920-BFB3-6AF588E05F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18/11/2021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3B83CC-5389-4A30-BB39-C0196F0D06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9C88C5-0778-4A47-A673-81711C5548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C7F7A-F333-4647-9C7C-D7E72C7673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65205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18/11/2021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EACC9-B939-4AAC-B899-8695AAA88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27951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EACC9-B939-4AAC-B899-8695AAA880E3}" type="slidenum">
              <a:rPr lang="en-GB" smtClean="0"/>
              <a:t>1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2AB51-72C8-47A6-AD65-B284EC7C4AC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18/11/2021</a:t>
            </a:r>
          </a:p>
        </p:txBody>
      </p:sp>
    </p:spTree>
    <p:extLst>
      <p:ext uri="{BB962C8B-B14F-4D97-AF65-F5344CB8AC3E}">
        <p14:creationId xmlns:p14="http://schemas.microsoft.com/office/powerpoint/2010/main" val="272791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EACC9-B939-4AAC-B899-8695AAA880E3}" type="slidenum">
              <a:rPr lang="en-GB" smtClean="0"/>
              <a:t>10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00BC9-8C5E-42A1-8F9B-DA22B91A73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18/11/2021</a:t>
            </a:r>
          </a:p>
        </p:txBody>
      </p:sp>
    </p:spTree>
    <p:extLst>
      <p:ext uri="{BB962C8B-B14F-4D97-AF65-F5344CB8AC3E}">
        <p14:creationId xmlns:p14="http://schemas.microsoft.com/office/powerpoint/2010/main" val="367841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73D8-3A18-4001-AC67-45763649F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A3CCD-AFCD-42B7-ADFB-105BFCBC2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516FE-619F-432F-A848-A4B3CB73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F6D5-B088-46DE-A04F-FE407F299948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5A01F-D5C3-4933-BDC7-3BF621E48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A02BD-434A-48BD-88B1-F486CD1A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D745-F48D-4262-A380-B061DEEE9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1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A64CA-8166-429C-8D0C-11C3444E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AC4EF-99A7-4FFD-9BC3-40E4C6E23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B08BF-2315-4B7A-B752-C4255F37A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F6D5-B088-46DE-A04F-FE407F299948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CC1A8-FA6D-49B2-8425-682D70096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CA352-26A4-4B51-8BBE-78ED3EA00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D745-F48D-4262-A380-B061DEEE9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51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ADA072-BA22-48A1-B982-2036224F17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3B50FB-358D-43DB-B77E-CFE6865D7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81230-552F-4B6D-94F0-C4CF7F2EB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F6D5-B088-46DE-A04F-FE407F299948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D6BC4-8783-4733-9B64-497BC02D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0C1CD-07D5-42FA-9DF3-7FAA2FB58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D745-F48D-4262-A380-B061DEEE9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488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133" y="2088775"/>
            <a:ext cx="5472000" cy="40568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2333" y="2088775"/>
            <a:ext cx="5472000" cy="40568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CE8E0AF-64FC-406E-B144-61C1BD4DBB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7" y="5509202"/>
            <a:ext cx="1923212" cy="92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298474-DC9C-4204-AD4D-583561423F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92333" y="493708"/>
            <a:ext cx="1914286" cy="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70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5F60217-CFBE-454B-AC24-E7AF04797D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7" y="5509202"/>
            <a:ext cx="1923212" cy="92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24DAC3-3E7D-4CA5-8CF3-920CE1B0A6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9140" y="459041"/>
            <a:ext cx="1914286" cy="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0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228F6-9998-45E7-B413-AB0277B8A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CDC94-7402-4273-A671-F4FB02584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EDE07-51C1-4C3C-883D-1050376D1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F6D5-B088-46DE-A04F-FE407F299948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3CF36-0AEC-4016-82BA-0C25A912D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BF7F9-980F-47CB-98A1-22A483A00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D745-F48D-4262-A380-B061DEEE9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46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5AB5-B617-43C5-8245-31428E3EF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7A041-C0EB-4771-84EA-94F589A96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09CB3-67F4-4D35-BEE5-757A486D1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F6D5-B088-46DE-A04F-FE407F299948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AE55A-8F1F-4BE5-980D-AE4DB552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EC786-B59E-47DD-9817-8E6BCC000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D745-F48D-4262-A380-B061DEEE9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02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368F-F12C-4DC0-8FA6-0AE348249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27494-7C17-4E8C-96F6-D64DF5AB2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EB7EA-9818-462D-888D-BA348E4E5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72B6C-099E-47F3-8964-75780676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F6D5-B088-46DE-A04F-FE407F299948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0442A-F48F-47E5-B888-9B88DE2E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1201A-9B50-4C5A-9324-D9688773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D745-F48D-4262-A380-B061DEEE9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77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D3BD-B183-4780-8008-E69B5834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359FF-3646-4036-BE94-AFB6207B4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D8959-4681-4C82-AE38-CBDAB1019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BA0E3-A6E8-43F7-93D0-B22855972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21483-9C32-44BC-A52A-E5EA4D31C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E84802-DDD2-4791-BBD8-D8B4F0926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F6D5-B088-46DE-A04F-FE407F299948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BF3D2B-1C8E-47BC-9D10-61EFDA822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594B57-CD46-4368-A8C9-474829570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D745-F48D-4262-A380-B061DEEE9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42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1C2E3-D71B-4AE6-A181-57662634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8AFEA-44F9-44CB-80B1-BD4C52D7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F6D5-B088-46DE-A04F-FE407F299948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FBF43-AD00-4116-B1AA-9A933DC2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40CF0-D562-4B40-ADA4-2A3E52357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D745-F48D-4262-A380-B061DEEE9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8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A03C29-1DFB-4203-9156-CF5402C2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F6D5-B088-46DE-A04F-FE407F299948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4C42C-C527-4808-9D15-0D153A370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F51C9-57F8-41C5-A45A-ACBDD31D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D745-F48D-4262-A380-B061DEEE9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15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681D-C773-47EE-A59C-313D50A6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7BD27-B4CD-4E5E-9641-ED6D6DFA8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DDD1E-B259-4B95-83E0-6F10E8D0D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83192-F943-4027-915D-8D58BCD5F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F6D5-B088-46DE-A04F-FE407F299948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69C7B-0A07-4B46-9283-009E6423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4087D-5279-4ABA-A8D8-5C4E9C192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D745-F48D-4262-A380-B061DEEE9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9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989DF-3EB3-4AB6-9D32-040F03DA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B42F9C-75AD-4D2E-8508-2AD26C6F8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7D5CA-B3C7-4418-9D92-DC9CD086E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6BDF9-1131-498A-9B99-F16B36D2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F6D5-B088-46DE-A04F-FE407F299948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3DD87-10A7-41B3-8F36-80575022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83FBC-2579-4C01-8F66-8BDC99F0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D745-F48D-4262-A380-B061DEEE9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86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2E279A-2BD0-474A-8880-9203F0E0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7C2EB-7982-48E8-8D24-46A12DFE6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82A58-8A28-4A6E-9C51-06A83EC3E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DF6D5-B088-46DE-A04F-FE407F299948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3378C-28B5-43F1-9640-42B5C6A24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33167-F776-4A3D-B78F-97BD654A4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2D745-F48D-4262-A380-B061DEEE9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87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133" y="424375"/>
            <a:ext cx="80640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33" y="2070847"/>
            <a:ext cx="11520000" cy="3894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E3A4B-CA03-4B2B-8BBA-EA2F032A7EE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04477" y="5501234"/>
            <a:ext cx="683393" cy="46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2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97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97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97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970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970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75A1896-2E33-495D-94AE-33B5CB246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975" y="2710150"/>
            <a:ext cx="3911441" cy="2522156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>
                <a:solidFill>
                  <a:schemeClr val="bg1"/>
                </a:solidFill>
                <a:latin typeface="Noway Bold" panose="02000806000000020004" pitchFamily="50" charset="0"/>
              </a:rPr>
            </a:br>
            <a:r>
              <a:rPr lang="en-GB" sz="4000" dirty="0">
                <a:solidFill>
                  <a:schemeClr val="bg1"/>
                </a:solidFill>
                <a:latin typeface="Noway Bold" panose="02000806000000020004" pitchFamily="50" charset="0"/>
              </a:rPr>
              <a:t>A Valuation Update  </a:t>
            </a:r>
            <a:br>
              <a:rPr lang="en-GB" dirty="0"/>
            </a:b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42B9E92-3FA9-4FEB-A577-22D123A42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695" y="5765300"/>
            <a:ext cx="2736000" cy="468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Noway Light" panose="02000506000000020004" pitchFamily="50" charset="0"/>
              </a:rPr>
              <a:t>18 November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8978A-59FB-4CCD-8D75-5103ADDD5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2529" y="285225"/>
            <a:ext cx="1377067" cy="9357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6672C8-6EBD-4904-BCCB-692275277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638" y="436491"/>
            <a:ext cx="1914286" cy="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89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F708-B16F-48F4-8C6F-FB0392E3C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3" y="424375"/>
            <a:ext cx="8064000" cy="936000"/>
          </a:xfrm>
        </p:spPr>
        <p:txBody>
          <a:bodyPr anchor="ctr">
            <a:normAutofit/>
          </a:bodyPr>
          <a:lstStyle/>
          <a:p>
            <a:r>
              <a:rPr lang="en-GB" dirty="0"/>
              <a:t>Valuation update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84B6957-523E-41D4-B69A-EC64A3A4FA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148304"/>
              </p:ext>
            </p:extLst>
          </p:nvPr>
        </p:nvGraphicFramePr>
        <p:xfrm>
          <a:off x="347133" y="2070847"/>
          <a:ext cx="11520000" cy="3217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4322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5B527-7723-4A4C-B328-7B8A60F43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FF36F-F893-4B1F-AE4C-E602826B60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Thoughts on Value?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60 shareholders, all with minority holdings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acquire Lamb Limited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be listed on CISX – impact on value?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Purpose, Valuation Basis?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Treatment of costs? 19.78p or 15.88p?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Minority discount?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399C7-0A56-4AC3-93F0-200E9CBDBC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120,000 0.5p shares in Sheep plc – just under 1% of issued shares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be valued immediately after the acquisition of Lamb Limited and listing on CISX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Being valued for tax reasons – shares gifted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TCGA s 272, market value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39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433E5-6AE0-47A8-8B9F-05E9D041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3" y="424375"/>
            <a:ext cx="8064000" cy="936000"/>
          </a:xfrm>
        </p:spPr>
        <p:txBody>
          <a:bodyPr anchor="ctr">
            <a:normAutofit/>
          </a:bodyPr>
          <a:lstStyle/>
          <a:p>
            <a:r>
              <a:rPr lang="en-GB" dirty="0"/>
              <a:t>Valuation update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CEF9002-80E4-46B9-BE82-3F00E230C8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2869" y="2088775"/>
            <a:ext cx="5260943" cy="3177287"/>
          </a:xfrm>
          <a:prstGeom prst="rect">
            <a:avLst/>
          </a:prstGeom>
        </p:spPr>
      </p:pic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3539625D-764A-4F11-B235-E6C05A201F5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55024629"/>
              </p:ext>
            </p:extLst>
          </p:nvPr>
        </p:nvGraphicFramePr>
        <p:xfrm>
          <a:off x="347133" y="1938969"/>
          <a:ext cx="5472000" cy="352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4874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F8D10-FA3B-4DD9-AD87-25618DF1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95FF1-930B-4D5F-B589-5A80402AD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Investment Trusts (Close ended funds)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C79150-C8B8-4E31-9DC0-DF1537092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997" y="2880782"/>
            <a:ext cx="4785775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00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DE34-2357-471B-A0CA-804C95A10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F068-D152-4EF2-A210-819BF0951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Entry onto CISX (or AIM)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6AC34-C19D-41AE-A6AB-496849E41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155" y="2311246"/>
            <a:ext cx="3152201" cy="289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28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F898C-13E5-4726-BB3F-A23670FB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F1810-0EB8-4B75-BD6C-DCC39668D0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Minority Holdings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3F5E20-7348-4527-A297-A1DE261C2B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96559" y="2258458"/>
            <a:ext cx="4948308" cy="301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87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7C7B7-842F-4089-9E56-BA34AE39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FE728-5507-4565-BA19-34D34D0CAD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The Classic View – the Levels of Value Chart</a:t>
            </a:r>
          </a:p>
          <a:p>
            <a:r>
              <a:rPr lang="en-GB" sz="2000" dirty="0"/>
              <a:t>The Market Approach </a:t>
            </a:r>
          </a:p>
          <a:p>
            <a:r>
              <a:rPr lang="en-GB" sz="2000" dirty="0"/>
              <a:t>The Guideline Public Company Method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E2463F-4617-4AA9-A44C-E81BACABF6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28761" y="2088775"/>
            <a:ext cx="4957591" cy="334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58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22FED-BF48-477B-9830-71DDC1534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5C41407-9BCD-46B5-80C7-7BCE13FA5FA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10855727"/>
              </p:ext>
            </p:extLst>
          </p:nvPr>
        </p:nvGraphicFramePr>
        <p:xfrm>
          <a:off x="347133" y="2088776"/>
          <a:ext cx="5472000" cy="345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783F24-1257-487B-BF0A-A88EB60DBA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7533481" y="2088775"/>
            <a:ext cx="3593555" cy="318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73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5BDEB-F4E8-452D-B72A-31241695C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71832-0EA2-4A48-AAD0-78700CCC1D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800" dirty="0"/>
              <a:t>Computational Techniques: </a:t>
            </a:r>
          </a:p>
          <a:p>
            <a:r>
              <a:rPr lang="en-GB" dirty="0"/>
              <a:t>DLOC derived from control premium studies</a:t>
            </a:r>
          </a:p>
          <a:p>
            <a:r>
              <a:rPr lang="en-GB" dirty="0"/>
              <a:t>DLOM derived from put option models.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50AD9-2FF9-4A12-A86C-173E595728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1D527-974E-43C0-9237-EA055732E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918" y="2170323"/>
            <a:ext cx="5288095" cy="32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26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02B2D-7FEC-4A2B-BAA4-8CBFB490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2A3696-70A4-40DB-878A-B0BAD1321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367" y="2038120"/>
            <a:ext cx="10267720" cy="334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0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0E21-F2EA-4FC2-8610-C1D226786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3E648-8DE7-430D-BB1D-3D3CC975D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Andrew Strickland</a:t>
            </a:r>
          </a:p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Thoughts on Business Valuation</a:t>
            </a:r>
          </a:p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Developments since 11 October 2018</a:t>
            </a:r>
          </a:p>
          <a:p>
            <a:endParaRPr lang="en-GB" dirty="0"/>
          </a:p>
        </p:txBody>
      </p:sp>
      <p:pic>
        <p:nvPicPr>
          <p:cNvPr id="1026" name="Picture 2" descr="Mexican chicken lunch bowls - Simply Delicious">
            <a:extLst>
              <a:ext uri="{FF2B5EF4-FFF2-40B4-BE49-F238E27FC236}">
                <a16:creationId xmlns:a16="http://schemas.microsoft.com/office/drawing/2014/main" id="{C7FB3E83-1701-4DCB-8144-E16C3B165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685" y="2357437"/>
            <a:ext cx="3382178" cy="25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995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1390C-5D08-4274-B3A8-C08C279A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E5019-ABAD-403D-AC7B-6E544C013E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An Alternative Levels of Value Chart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E41363C-9768-43D4-A6B3-811943300E8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2235099"/>
              </p:ext>
            </p:extLst>
          </p:nvPr>
        </p:nvGraphicFramePr>
        <p:xfrm>
          <a:off x="6392863" y="2089150"/>
          <a:ext cx="5472112" cy="405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1379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BB5A-5C90-4FA9-B591-0E09B47B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61CA4-9B0C-4612-9B40-C08E6B091D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The DLOC and the DLOM from the 2021 case of Sheep plc</a:t>
            </a:r>
          </a:p>
          <a:p>
            <a:pPr lvl="1"/>
            <a:r>
              <a:rPr lang="en-GB" dirty="0"/>
              <a:t>The effects of the two discounts are multiplied, not added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FE911E9-D921-4686-9280-D338D5379C6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6781425"/>
              </p:ext>
            </p:extLst>
          </p:nvPr>
        </p:nvGraphicFramePr>
        <p:xfrm>
          <a:off x="6753340" y="2088775"/>
          <a:ext cx="4803353" cy="3306216"/>
        </p:xfrm>
        <a:graphic>
          <a:graphicData uri="http://schemas.openxmlformats.org/drawingml/2006/table">
            <a:tbl>
              <a:tblPr/>
              <a:tblGrid>
                <a:gridCol w="3340840">
                  <a:extLst>
                    <a:ext uri="{9D8B030D-6E8A-4147-A177-3AD203B41FA5}">
                      <a16:colId xmlns:a16="http://schemas.microsoft.com/office/drawing/2014/main" val="669053543"/>
                    </a:ext>
                  </a:extLst>
                </a:gridCol>
                <a:gridCol w="1462513">
                  <a:extLst>
                    <a:ext uri="{9D8B030D-6E8A-4147-A177-3AD203B41FA5}">
                      <a16:colId xmlns:a16="http://schemas.microsoft.com/office/drawing/2014/main" val="2424340185"/>
                    </a:ext>
                  </a:extLst>
                </a:gridCol>
              </a:tblGrid>
              <a:tr h="24464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The DLOC and the DLOM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439263"/>
                  </a:ext>
                </a:extLst>
              </a:tr>
              <a:tr h="244646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971615"/>
                  </a:ext>
                </a:extLst>
              </a:tr>
              <a:tr h="24464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Control Value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693334"/>
                  </a:ext>
                </a:extLst>
              </a:tr>
              <a:tr h="244646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503091"/>
                  </a:ext>
                </a:extLst>
              </a:tr>
              <a:tr h="24464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Less DLOC 20.6%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(20.6)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816636"/>
                  </a:ext>
                </a:extLst>
              </a:tr>
              <a:tr h="244646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315078"/>
                  </a:ext>
                </a:extLst>
              </a:tr>
              <a:tr h="24464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Marketable minority value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577075"/>
                  </a:ext>
                </a:extLst>
              </a:tr>
              <a:tr h="244646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586286"/>
                  </a:ext>
                </a:extLst>
              </a:tr>
              <a:tr h="24464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Less DLOM 11.l%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(8.8)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747589"/>
                  </a:ext>
                </a:extLst>
              </a:tr>
              <a:tr h="257522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784864"/>
                  </a:ext>
                </a:extLst>
              </a:tr>
              <a:tr h="2575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Nonmarketable minority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440435"/>
                  </a:ext>
                </a:extLst>
              </a:tr>
              <a:tr h="257522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127739"/>
                  </a:ext>
                </a:extLst>
              </a:tr>
              <a:tr h="24464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discount from control 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546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594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35D0F-9BBB-482D-9E07-19CF87E4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3" y="424375"/>
            <a:ext cx="8064000" cy="936000"/>
          </a:xfrm>
        </p:spPr>
        <p:txBody>
          <a:bodyPr anchor="ctr">
            <a:normAutofit/>
          </a:bodyPr>
          <a:lstStyle/>
          <a:p>
            <a:r>
              <a:rPr lang="en-GB" dirty="0"/>
              <a:t>Valuation update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3F5C7C9-3533-4D6F-83B6-163EB728E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355977"/>
              </p:ext>
            </p:extLst>
          </p:nvPr>
        </p:nvGraphicFramePr>
        <p:xfrm>
          <a:off x="347133" y="2070847"/>
          <a:ext cx="11520000" cy="3894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7141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CEC2-13EA-47A4-9FCD-0A72EB1F0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860EF1-AEB9-41DB-9F30-14CFBB973CE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742950" lvl="1" indent="-285750">
                  <a:lnSpc>
                    <a:spcPct val="107000"/>
                  </a:lnSpc>
                  <a:spcBef>
                    <a:spcPts val="200"/>
                  </a:spcBef>
                  <a:spcAft>
                    <a:spcPts val="600"/>
                  </a:spcAft>
                  <a:buFont typeface="Arial" panose="020B0604020202020204" pitchFamily="34" charset="0"/>
                  <a:buChar char=""/>
                </a:pPr>
                <a:r>
                  <a:rPr lang="en-GB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Black Scholes Model</a:t>
                </a:r>
              </a:p>
              <a:p>
                <a:pPr marL="742950" lvl="1" indent="-285750">
                  <a:lnSpc>
                    <a:spcPct val="107000"/>
                  </a:lnSpc>
                  <a:spcBef>
                    <a:spcPts val="200"/>
                  </a:spcBef>
                  <a:spcAft>
                    <a:spcPts val="600"/>
                  </a:spcAft>
                  <a:buFont typeface="Arial" panose="020B0604020202020204" pitchFamily="34" charset="0"/>
                  <a:buChar char=""/>
                </a:pPr>
                <a:endParaRPr lang="en-GB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07000"/>
                  </a:lnSpc>
                  <a:spcBef>
                    <a:spcPts val="200"/>
                  </a:spcBef>
                  <a:spcAft>
                    <a:spcPts val="600"/>
                  </a:spcAft>
                  <a:buFont typeface="Arial" panose="020B0604020202020204" pitchFamily="34" charset="0"/>
                  <a:buChar char=""/>
                </a:pPr>
                <a14:m>
                  <m:oMath xmlns:m="http://schemas.openxmlformats.org/officeDocument/2006/math">
                    <m:r>
                      <a:rPr lang="en-GB" sz="1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𝑲</m:t>
                    </m:r>
                    <m:sSup>
                      <m:sSupPr>
                        <m:ctrlPr>
                          <a:rPr lang="en-GB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GB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𝒓𝒕</m:t>
                        </m:r>
                      </m:sup>
                    </m:sSup>
                    <m:r>
                      <a:rPr lang="en-GB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GB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𝑵</m:t>
                    </m:r>
                    <m:d>
                      <m:dPr>
                        <m:ctrlPr>
                          <a:rPr lang="en-GB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GB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GB" sz="1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GB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1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sSup>
                      <m:sSupPr>
                        <m:ctrlPr>
                          <a:rPr lang="en-GB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GB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𝒒𝒕</m:t>
                        </m:r>
                      </m:sup>
                    </m:sSup>
                    <m:r>
                      <a:rPr lang="en-GB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GB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𝑵</m:t>
                    </m:r>
                    <m:d>
                      <m:dPr>
                        <m:ctrlPr>
                          <a:rPr lang="en-GB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GB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742950" lvl="1" indent="-285750">
                  <a:lnSpc>
                    <a:spcPct val="107000"/>
                  </a:lnSpc>
                  <a:spcBef>
                    <a:spcPts val="200"/>
                  </a:spcBef>
                  <a:spcAft>
                    <a:spcPts val="600"/>
                  </a:spcAft>
                  <a:buFont typeface="Arial" panose="020B0604020202020204" pitchFamily="34" charset="0"/>
                  <a:buChar char="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GB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GB" sz="1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GB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GB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𝐥𝐧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𝒔</m:t>
                                    </m:r>
                                  </m:num>
                                  <m:den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GB" sz="1800" b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GB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𝒓</m:t>
                                    </m:r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𝒒</m:t>
                                    </m:r>
                                    <m:r>
                                      <a:rPr lang="en-GB" sz="1800" b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en-GB" sz="18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GB" sz="18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8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𝝈</m:t>
                                            </m:r>
                                          </m:e>
                                          <m:sup>
                                            <m:r>
                                              <a:rPr lang="en-GB" sz="18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GB" sz="18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GB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GB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GB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GB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GB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  <m:rad>
                          <m:radPr>
                            <m:degHide m:val="on"/>
                            <m:ctrlPr>
                              <a:rPr lang="en-GB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rad>
                      </m:den>
                    </m:f>
                  </m:oMath>
                </a14:m>
                <a:endParaRPr lang="en-GB" sz="18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07000"/>
                  </a:lnSpc>
                  <a:spcBef>
                    <a:spcPts val="200"/>
                  </a:spcBef>
                  <a:spcAft>
                    <a:spcPts val="600"/>
                  </a:spcAft>
                  <a:buFont typeface="Arial" panose="020B0604020202020204" pitchFamily="34" charset="0"/>
                  <a:buChar char="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GB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GB" sz="1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GB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GB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𝐥𝐧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𝒔</m:t>
                                    </m:r>
                                  </m:num>
                                  <m:den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𝒌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GB" sz="1800" b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GB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𝒓</m:t>
                                    </m:r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𝒒</m:t>
                                    </m:r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 </m:t>
                                    </m:r>
                                    <m:f>
                                      <m:fPr>
                                        <m:ctrlPr>
                                          <a:rPr lang="en-GB" sz="18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GB" sz="18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18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𝝈</m:t>
                                            </m:r>
                                          </m:e>
                                          <m:sup>
                                            <m:r>
                                              <a:rPr lang="en-GB" sz="18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GB" sz="18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GB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GB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GB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GB" sz="1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GB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𝝈</m:t>
                        </m:r>
                        <m:rad>
                          <m:radPr>
                            <m:degHide m:val="on"/>
                            <m:ctrlPr>
                              <a:rPr lang="en-GB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rad>
                      </m:den>
                    </m:f>
                  </m:oMath>
                </a14:m>
                <a:endParaRPr lang="en-GB" sz="18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/>
                  <a:t>It is simple in a spreadsheet!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860EF1-AEB9-41DB-9F30-14CFBB973C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559" t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DCD6B9B-A9EF-424D-B738-5BADA1821E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8087" y="2203372"/>
            <a:ext cx="5256780" cy="316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42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45F7-983C-4A9A-8768-11C2D85D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F5DD4-5092-4341-9B43-536EDA2413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The inputs into Black Scholes: </a:t>
            </a:r>
          </a:p>
          <a:p>
            <a:pPr lvl="1"/>
            <a:r>
              <a:rPr lang="en-GB" dirty="0"/>
              <a:t>The volatility of the shares</a:t>
            </a:r>
          </a:p>
          <a:p>
            <a:pPr lvl="1"/>
            <a:r>
              <a:rPr lang="en-GB" dirty="0"/>
              <a:t>The risk-free rate of return</a:t>
            </a:r>
          </a:p>
          <a:p>
            <a:pPr lvl="1"/>
            <a:r>
              <a:rPr lang="en-GB" dirty="0"/>
              <a:t>The time period to a liquidity event</a:t>
            </a:r>
          </a:p>
          <a:p>
            <a:pPr lvl="1"/>
            <a:r>
              <a:rPr lang="en-GB" dirty="0"/>
              <a:t>The share price</a:t>
            </a:r>
          </a:p>
          <a:p>
            <a:pPr lvl="1"/>
            <a:r>
              <a:rPr lang="en-GB" dirty="0"/>
              <a:t>The strike price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70D49-46DD-4639-9DBE-41AA49F10E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2000" dirty="0"/>
              <a:t>Volatility backed solved at 26.67%</a:t>
            </a:r>
          </a:p>
          <a:p>
            <a:r>
              <a:rPr lang="en-GB" sz="2000" dirty="0"/>
              <a:t>5.25%</a:t>
            </a:r>
          </a:p>
          <a:p>
            <a:r>
              <a:rPr lang="en-GB" sz="2000" dirty="0"/>
              <a:t>Five years </a:t>
            </a:r>
          </a:p>
          <a:p>
            <a:r>
              <a:rPr lang="en-GB" sz="2000" dirty="0"/>
              <a:t>100</a:t>
            </a:r>
          </a:p>
          <a:p>
            <a:r>
              <a:rPr lang="en-GB" sz="2000" dirty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197099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4405-21A6-44BF-BDAC-444019C3C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95D25-ECA8-4E0E-92DE-FEA2CA6033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Put Option Models come in different flavours: </a:t>
            </a:r>
          </a:p>
          <a:p>
            <a:pPr lvl="1"/>
            <a:r>
              <a:rPr lang="en-GB" dirty="0"/>
              <a:t>Chaffe Protective Put Option </a:t>
            </a:r>
          </a:p>
          <a:p>
            <a:pPr lvl="1"/>
            <a:r>
              <a:rPr lang="en-GB" dirty="0"/>
              <a:t>Longstaff Lookback Option </a:t>
            </a:r>
          </a:p>
          <a:p>
            <a:pPr lvl="1"/>
            <a:r>
              <a:rPr lang="en-GB" dirty="0"/>
              <a:t>Finnerty Average Strike</a:t>
            </a:r>
          </a:p>
          <a:p>
            <a:pPr lvl="1"/>
            <a:r>
              <a:rPr lang="en-GB" dirty="0" err="1"/>
              <a:t>Ghaidarov</a:t>
            </a:r>
            <a:r>
              <a:rPr lang="en-GB" dirty="0"/>
              <a:t> Average Strike</a:t>
            </a:r>
          </a:p>
          <a:p>
            <a:pPr lvl="1"/>
            <a:r>
              <a:rPr lang="en-GB" dirty="0" err="1"/>
              <a:t>Ghaidarov</a:t>
            </a:r>
            <a:r>
              <a:rPr lang="en-GB" dirty="0"/>
              <a:t> Forward Starting put Option</a:t>
            </a:r>
          </a:p>
          <a:p>
            <a:pPr lvl="1"/>
            <a:r>
              <a:rPr lang="en-GB" dirty="0" err="1"/>
              <a:t>Muelbroek</a:t>
            </a:r>
            <a:r>
              <a:rPr lang="en-GB" dirty="0"/>
              <a:t> CAPM Model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18E701-2D29-40DC-B59C-C1B9B4F375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2869" y="2401677"/>
            <a:ext cx="5646533" cy="224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67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32D8B-3205-46CD-BA60-D466375C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D0AAB-9541-4B99-8B38-5CEF2A176D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Sheep plc</a:t>
            </a:r>
          </a:p>
          <a:p>
            <a:pPr lvl="1"/>
            <a:r>
              <a:rPr lang="en-GB" sz="2400" dirty="0"/>
              <a:t>Acquisition of Lamb Limited</a:t>
            </a:r>
          </a:p>
          <a:p>
            <a:pPr lvl="1"/>
            <a:r>
              <a:rPr lang="en-GB" sz="2400" dirty="0"/>
              <a:t>Lamb offered to the market in previous 3 months </a:t>
            </a:r>
          </a:p>
          <a:p>
            <a:pPr lvl="1"/>
            <a:r>
              <a:rPr lang="en-GB" sz="2400" dirty="0"/>
              <a:t>Offers of £9 million to £13 million made by potential buyers</a:t>
            </a:r>
          </a:p>
          <a:p>
            <a:endParaRPr lang="en-GB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EC8F02-126D-4CFC-99DB-794C5A3F60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3166" y="2643718"/>
            <a:ext cx="3844887" cy="187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73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6A499-3CA2-44EB-BE49-93488CA5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4D5DF80-BFF1-40E4-AB35-43BB222B99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289799"/>
              </p:ext>
            </p:extLst>
          </p:nvPr>
        </p:nvGraphicFramePr>
        <p:xfrm>
          <a:off x="3227942" y="1762698"/>
          <a:ext cx="5717753" cy="4384710"/>
        </p:xfrm>
        <a:graphic>
          <a:graphicData uri="http://schemas.openxmlformats.org/drawingml/2006/table">
            <a:tbl>
              <a:tblPr/>
              <a:tblGrid>
                <a:gridCol w="2993790">
                  <a:extLst>
                    <a:ext uri="{9D8B030D-6E8A-4147-A177-3AD203B41FA5}">
                      <a16:colId xmlns:a16="http://schemas.microsoft.com/office/drawing/2014/main" val="562419271"/>
                    </a:ext>
                  </a:extLst>
                </a:gridCol>
                <a:gridCol w="1310586">
                  <a:extLst>
                    <a:ext uri="{9D8B030D-6E8A-4147-A177-3AD203B41FA5}">
                      <a16:colId xmlns:a16="http://schemas.microsoft.com/office/drawing/2014/main" val="65661658"/>
                    </a:ext>
                  </a:extLst>
                </a:gridCol>
                <a:gridCol w="1413377">
                  <a:extLst>
                    <a:ext uri="{9D8B030D-6E8A-4147-A177-3AD203B41FA5}">
                      <a16:colId xmlns:a16="http://schemas.microsoft.com/office/drawing/2014/main" val="770969332"/>
                    </a:ext>
                  </a:extLst>
                </a:gridCol>
              </a:tblGrid>
              <a:tr h="24359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The Purchase of Lamb's Share Capital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540439"/>
                  </a:ext>
                </a:extLst>
              </a:tr>
              <a:tr h="243595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511773"/>
                  </a:ext>
                </a:extLst>
              </a:tr>
              <a:tr h="24359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Cash paid for equity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12,013,000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12,013,000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253161"/>
                  </a:ext>
                </a:extLst>
              </a:tr>
              <a:tr h="24359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Deferred consideration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537028"/>
                  </a:ext>
                </a:extLst>
              </a:tr>
              <a:tr h="24359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5,185,000 shares in Sheep plc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34769"/>
                  </a:ext>
                </a:extLst>
              </a:tr>
              <a:tr h="24359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 26.04p per share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1,350,000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49825"/>
                  </a:ext>
                </a:extLst>
              </a:tr>
              <a:tr h="24359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 19.78p per share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1,025,785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456827"/>
                  </a:ext>
                </a:extLst>
              </a:tr>
              <a:tr h="24359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consideration for shares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13,613,000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13,288,785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00572"/>
                  </a:ext>
                </a:extLst>
              </a:tr>
              <a:tr h="243595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668761"/>
                  </a:ext>
                </a:extLst>
              </a:tr>
              <a:tr h="24359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Borrowings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(11,700,000)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(11,700,000)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644163"/>
                  </a:ext>
                </a:extLst>
              </a:tr>
              <a:tr h="243595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3768"/>
                  </a:ext>
                </a:extLst>
              </a:tr>
              <a:tr h="24359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Tangible net assets of Lamb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5,966,000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5,966,000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348774"/>
                  </a:ext>
                </a:extLst>
              </a:tr>
              <a:tr h="24359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Implied goodwill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7,647,000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7,322,785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810273"/>
                  </a:ext>
                </a:extLst>
              </a:tr>
              <a:tr h="243595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13,613,000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13,288,785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316587"/>
                  </a:ext>
                </a:extLst>
              </a:tr>
              <a:tr h="243595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729"/>
                  </a:ext>
                </a:extLst>
              </a:tr>
              <a:tr h="24359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Maintainable EBITDA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2,171,736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2,171,736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471886"/>
                  </a:ext>
                </a:extLst>
              </a:tr>
              <a:tr h="243595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45889"/>
                  </a:ext>
                </a:extLst>
              </a:tr>
              <a:tr h="24359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Debt of £1,500,000 in Lamb, settled  with Sheep's cash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534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855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17BF1-3AF6-41F0-A10F-6B8FC6851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26030B-951D-4ED8-B23F-22855631F8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481210"/>
              </p:ext>
            </p:extLst>
          </p:nvPr>
        </p:nvGraphicFramePr>
        <p:xfrm>
          <a:off x="3866920" y="1740665"/>
          <a:ext cx="4869456" cy="4568233"/>
        </p:xfrm>
        <a:graphic>
          <a:graphicData uri="http://schemas.openxmlformats.org/drawingml/2006/table">
            <a:tbl>
              <a:tblPr/>
              <a:tblGrid>
                <a:gridCol w="2817146">
                  <a:extLst>
                    <a:ext uri="{9D8B030D-6E8A-4147-A177-3AD203B41FA5}">
                      <a16:colId xmlns:a16="http://schemas.microsoft.com/office/drawing/2014/main" val="1656691416"/>
                    </a:ext>
                  </a:extLst>
                </a:gridCol>
                <a:gridCol w="1134506">
                  <a:extLst>
                    <a:ext uri="{9D8B030D-6E8A-4147-A177-3AD203B41FA5}">
                      <a16:colId xmlns:a16="http://schemas.microsoft.com/office/drawing/2014/main" val="4147852599"/>
                    </a:ext>
                  </a:extLst>
                </a:gridCol>
                <a:gridCol w="917804">
                  <a:extLst>
                    <a:ext uri="{9D8B030D-6E8A-4147-A177-3AD203B41FA5}">
                      <a16:colId xmlns:a16="http://schemas.microsoft.com/office/drawing/2014/main" val="3793012335"/>
                    </a:ext>
                  </a:extLst>
                </a:gridCol>
              </a:tblGrid>
              <a:tr h="1683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Sheep plc and Subsidiary 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894087"/>
                  </a:ext>
                </a:extLst>
              </a:tr>
              <a:tr h="1989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The Consolidated Balance Sheet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792910"/>
                  </a:ext>
                </a:extLst>
              </a:tr>
              <a:tr h="198929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553658"/>
                  </a:ext>
                </a:extLst>
              </a:tr>
              <a:tr h="1989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Intangible assets 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7,322,785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254595"/>
                  </a:ext>
                </a:extLst>
              </a:tr>
              <a:tr h="1989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Trading net assets 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7,466,000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806023"/>
                  </a:ext>
                </a:extLst>
              </a:tr>
              <a:tr h="1989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Cash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117,000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126972"/>
                  </a:ext>
                </a:extLst>
              </a:tr>
              <a:tr h="1989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Yorkshire Bank loan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(11,700,000)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672544"/>
                  </a:ext>
                </a:extLst>
              </a:tr>
              <a:tr h="1989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Deferred consideration 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(250,000)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681119"/>
                  </a:ext>
                </a:extLst>
              </a:tr>
              <a:tr h="198929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356296"/>
                  </a:ext>
                </a:extLst>
              </a:tr>
              <a:tr h="198929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2,955,785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883507"/>
                  </a:ext>
                </a:extLst>
              </a:tr>
              <a:tr h="198929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585636"/>
                  </a:ext>
                </a:extLst>
              </a:tr>
              <a:tr h="1989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Ordinary shares 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86,682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867237"/>
                  </a:ext>
                </a:extLst>
              </a:tr>
              <a:tr h="1989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(17,336,400 shares of 0.5p)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054354"/>
                  </a:ext>
                </a:extLst>
              </a:tr>
              <a:tr h="1989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Share premium 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3,343,103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077652"/>
                  </a:ext>
                </a:extLst>
              </a:tr>
              <a:tr h="1989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Costs 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(474,000)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033282"/>
                  </a:ext>
                </a:extLst>
              </a:tr>
              <a:tr h="198929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2,955,785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819610"/>
                  </a:ext>
                </a:extLst>
              </a:tr>
              <a:tr h="198929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665505"/>
                  </a:ext>
                </a:extLst>
              </a:tr>
              <a:tr h="1989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 debt (excl. deferred )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11,583,000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249539"/>
                  </a:ext>
                </a:extLst>
              </a:tr>
              <a:tr h="198929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648950"/>
                  </a:ext>
                </a:extLst>
              </a:tr>
              <a:tr h="1989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Equity including costs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3,429,785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158769"/>
                  </a:ext>
                </a:extLst>
              </a:tr>
              <a:tr h="198929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502526"/>
                  </a:ext>
                </a:extLst>
              </a:tr>
              <a:tr h="1989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 share including costs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19.78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673194"/>
                  </a:ext>
                </a:extLst>
              </a:tr>
              <a:tr h="198929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 share excluding costs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17.05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</a:t>
                      </a:r>
                    </a:p>
                  </a:txBody>
                  <a:tcPr marL="8915" marR="8915" marT="8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12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847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E181E-F510-42E4-9A89-5478BEA5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40598-F404-48AC-A90B-B4A9718383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Move forward Three Months</a:t>
            </a:r>
          </a:p>
          <a:p>
            <a:pPr lvl="1"/>
            <a:r>
              <a:rPr lang="en-GB" dirty="0"/>
              <a:t>Second Valuation Point</a:t>
            </a:r>
          </a:p>
          <a:p>
            <a:pPr lvl="1"/>
            <a:r>
              <a:rPr lang="en-GB" dirty="0"/>
              <a:t>Three months after purchase of Lamb Limited</a:t>
            </a:r>
          </a:p>
          <a:p>
            <a:pPr lvl="1"/>
            <a:r>
              <a:rPr lang="en-GB" dirty="0"/>
              <a:t>No further trading information</a:t>
            </a:r>
          </a:p>
          <a:p>
            <a:pPr lvl="1"/>
            <a:r>
              <a:rPr lang="en-GB" dirty="0"/>
              <a:t>Has the value of the shares in Sheep changed?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E9FDC-C007-469B-9336-58407A8AAF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No trades of shares on CISX</a:t>
            </a:r>
          </a:p>
          <a:p>
            <a:r>
              <a:rPr lang="en-GB" dirty="0"/>
              <a:t>Costs of £474,000?</a:t>
            </a:r>
          </a:p>
          <a:p>
            <a:r>
              <a:rPr lang="en-GB" dirty="0"/>
              <a:t>Minority discount?</a:t>
            </a:r>
          </a:p>
        </p:txBody>
      </p:sp>
    </p:spTree>
    <p:extLst>
      <p:ext uri="{BB962C8B-B14F-4D97-AF65-F5344CB8AC3E}">
        <p14:creationId xmlns:p14="http://schemas.microsoft.com/office/powerpoint/2010/main" val="781166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69C8-DA13-425A-BED4-BBA8AFCC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69538-33DA-48CD-A5A1-A127E2E9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7" y="2236099"/>
            <a:ext cx="18185071" cy="5129929"/>
          </a:xfrm>
        </p:spPr>
        <p:txBody>
          <a:bodyPr/>
          <a:lstStyle/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last three years</a:t>
            </a:r>
          </a:p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Computational Techniques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cost approach to valuation </a:t>
            </a:r>
          </a:p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Levels of value</a:t>
            </a:r>
          </a:p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control premium</a:t>
            </a:r>
          </a:p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Minority discounts: </a:t>
            </a:r>
          </a:p>
          <a:p>
            <a:pPr marL="1200150" lvl="2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 for Lack of Control (DLOC)</a:t>
            </a:r>
          </a:p>
          <a:p>
            <a:pPr marL="1200150" lvl="2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 for Lack of Marketability (DLOM)</a:t>
            </a:r>
          </a:p>
          <a:p>
            <a:endParaRPr lang="en-GB" dirty="0"/>
          </a:p>
        </p:txBody>
      </p:sp>
      <p:pic>
        <p:nvPicPr>
          <p:cNvPr id="2050" name="Picture 2" descr="International Valuation Standards">
            <a:extLst>
              <a:ext uri="{FF2B5EF4-FFF2-40B4-BE49-F238E27FC236}">
                <a16:creationId xmlns:a16="http://schemas.microsoft.com/office/drawing/2014/main" id="{A8B51E82-6F59-4B6A-94A2-1F0329A4E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78" y="2065868"/>
            <a:ext cx="2720622" cy="206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13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BA3BA-C6CF-4E4A-9CA1-F5B03C85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CACD7-B8A0-41D6-9EE9-942DA762B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33" y="1905593"/>
            <a:ext cx="11330885" cy="389477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Calibration- International Private Equity Valuation Guidelines (IPEV)</a:t>
            </a:r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17405E7-8A64-4753-9B2E-DC5D9A69E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792590"/>
              </p:ext>
            </p:extLst>
          </p:nvPr>
        </p:nvGraphicFramePr>
        <p:xfrm>
          <a:off x="2115240" y="3284537"/>
          <a:ext cx="7039778" cy="2190846"/>
        </p:xfrm>
        <a:graphic>
          <a:graphicData uri="http://schemas.openxmlformats.org/drawingml/2006/table">
            <a:tbl>
              <a:tblPr/>
              <a:tblGrid>
                <a:gridCol w="3685996">
                  <a:extLst>
                    <a:ext uri="{9D8B030D-6E8A-4147-A177-3AD203B41FA5}">
                      <a16:colId xmlns:a16="http://schemas.microsoft.com/office/drawing/2014/main" val="3333532539"/>
                    </a:ext>
                  </a:extLst>
                </a:gridCol>
                <a:gridCol w="1613612">
                  <a:extLst>
                    <a:ext uri="{9D8B030D-6E8A-4147-A177-3AD203B41FA5}">
                      <a16:colId xmlns:a16="http://schemas.microsoft.com/office/drawing/2014/main" val="1918165883"/>
                    </a:ext>
                  </a:extLst>
                </a:gridCol>
                <a:gridCol w="1740170">
                  <a:extLst>
                    <a:ext uri="{9D8B030D-6E8A-4147-A177-3AD203B41FA5}">
                      <a16:colId xmlns:a16="http://schemas.microsoft.com/office/drawing/2014/main" val="2741046138"/>
                    </a:ext>
                  </a:extLst>
                </a:gridCol>
              </a:tblGrid>
              <a:tr h="27029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The Value of the Shares in Sheep plc after 3 months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302104"/>
                  </a:ext>
                </a:extLst>
              </a:tr>
              <a:tr h="28452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Calibration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827346"/>
                  </a:ext>
                </a:extLst>
              </a:tr>
              <a:tr h="270299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192647"/>
                  </a:ext>
                </a:extLst>
              </a:tr>
              <a:tr h="27029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 asset value net of costs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785962"/>
                  </a:ext>
                </a:extLst>
              </a:tr>
              <a:tr h="27029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Sheep cash ignored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(6.05)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332263"/>
                  </a:ext>
                </a:extLst>
              </a:tr>
              <a:tr h="27029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Before DLOC and DLOM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892021"/>
                  </a:ext>
                </a:extLst>
              </a:tr>
              <a:tr h="270299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Less DLOC and DLOM 29.5%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(3.00)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518768"/>
                  </a:ext>
                </a:extLst>
              </a:tr>
              <a:tr h="28452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Value under cost approach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977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379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BFE0-AC92-4BF8-865A-4601BFDD3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60EAF-3327-410C-941A-630CFC82DA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Minority Interests </a:t>
            </a:r>
          </a:p>
          <a:p>
            <a:pPr lvl="1"/>
            <a:r>
              <a:rPr lang="en-GB" dirty="0"/>
              <a:t>Governance deficit</a:t>
            </a:r>
          </a:p>
          <a:p>
            <a:pPr lvl="1"/>
            <a:r>
              <a:rPr lang="en-GB" dirty="0"/>
              <a:t>Value leakage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49B575-0422-40A2-91B4-2338569B14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19441" y="2088775"/>
            <a:ext cx="4847422" cy="321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18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0DB94-90B7-4FE1-A47C-8036B699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56A59-B0A5-4AC8-8A21-165AC1B63F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Gladiator Limited </a:t>
            </a:r>
          </a:p>
          <a:p>
            <a:pPr lvl="1"/>
            <a:r>
              <a:rPr lang="en-GB" dirty="0"/>
              <a:t>Manufacture of protective clothing for security services</a:t>
            </a:r>
          </a:p>
          <a:p>
            <a:pPr lvl="1"/>
            <a:r>
              <a:rPr lang="en-GB" dirty="0"/>
              <a:t>Profitable company</a:t>
            </a:r>
          </a:p>
          <a:p>
            <a:pPr lvl="1"/>
            <a:r>
              <a:rPr lang="en-GB" dirty="0"/>
              <a:t>Owned by 120 members of an extended family</a:t>
            </a:r>
          </a:p>
          <a:p>
            <a:pPr lvl="1"/>
            <a:r>
              <a:rPr lang="en-GB" dirty="0"/>
              <a:t>Company run by professional managers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B914CE-03C1-4ACB-B5F3-7A34940AD0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9952" y="2088774"/>
            <a:ext cx="5111826" cy="322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55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9FC9C-F317-4376-A32C-0A9520D0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A9AED-E85A-4D16-8093-3418F0DCE7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Threesome Printing Limited </a:t>
            </a:r>
          </a:p>
          <a:p>
            <a:pPr lvl="1"/>
            <a:r>
              <a:rPr lang="en-GB" dirty="0"/>
              <a:t>Three brothers</a:t>
            </a:r>
          </a:p>
          <a:p>
            <a:pPr lvl="1"/>
            <a:r>
              <a:rPr lang="en-GB" dirty="0"/>
              <a:t>Marginal profitability </a:t>
            </a:r>
          </a:p>
          <a:p>
            <a:pPr lvl="1"/>
            <a:r>
              <a:rPr lang="en-GB" dirty="0"/>
              <a:t>Business struggling </a:t>
            </a:r>
          </a:p>
          <a:p>
            <a:pPr lvl="1"/>
            <a:r>
              <a:rPr lang="en-GB" dirty="0"/>
              <a:t>Three swing blocks of 33.33%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412446-D5A3-4F0B-838A-40FE977267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1908" y="2279078"/>
            <a:ext cx="5054022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36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5415-A0A2-4310-8550-4228512D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B7293-29B7-44F7-895E-230C7AA4A7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Predator Pipes Limited</a:t>
            </a:r>
          </a:p>
          <a:p>
            <a:pPr lvl="1"/>
            <a:r>
              <a:rPr lang="en-GB" dirty="0"/>
              <a:t>Fitter and distributor of pipework</a:t>
            </a:r>
          </a:p>
          <a:p>
            <a:pPr lvl="1"/>
            <a:r>
              <a:rPr lang="en-GB" dirty="0"/>
              <a:t>Profitable company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A2E894-A801-457B-8C18-911CB2C44C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8775" y="2367478"/>
            <a:ext cx="4060288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65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59A75-1AC0-4A25-93CB-BA119640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BC527-7079-4269-8F2F-00ACB58FA6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Predator Pipes Limited</a:t>
            </a:r>
          </a:p>
          <a:p>
            <a:pPr lvl="1"/>
            <a:r>
              <a:rPr lang="en-GB" dirty="0"/>
              <a:t>One large shareholder with 65%</a:t>
            </a:r>
          </a:p>
          <a:p>
            <a:pPr lvl="1"/>
            <a:r>
              <a:rPr lang="en-GB" dirty="0"/>
              <a:t>Large number of smaller shareholders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94F54D-9FCE-4E9B-8CE8-3B62F12573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8255" y="2088775"/>
            <a:ext cx="5146612" cy="328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83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CE5EC-3FB1-4664-9D48-677F14256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7B488-1083-4779-8168-841BDFFFE0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Non-controlling discounts </a:t>
            </a:r>
          </a:p>
          <a:p>
            <a:r>
              <a:rPr lang="en-GB" dirty="0"/>
              <a:t>One size does not fit all </a:t>
            </a:r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96019B-E1C4-43FB-A3F3-E47D2C08CA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64651" y="2088775"/>
            <a:ext cx="4735262" cy="3254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BFFC8D-DEFF-46B3-8C9B-3C011773A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524" y="3153400"/>
            <a:ext cx="3255546" cy="283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54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33B89-1B26-4073-92FC-3DF06025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4B169C-7AD2-4914-9550-423E9C243C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7662" y="2313542"/>
            <a:ext cx="5748337" cy="3018622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6A24D2-35BE-472B-ACBC-46A8D7E03A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92863" y="3227942"/>
            <a:ext cx="5472112" cy="1751682"/>
          </a:xfrm>
        </p:spPr>
      </p:pic>
    </p:spTree>
    <p:extLst>
      <p:ext uri="{BB962C8B-B14F-4D97-AF65-F5344CB8AC3E}">
        <p14:creationId xmlns:p14="http://schemas.microsoft.com/office/powerpoint/2010/main" val="764997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5BCAE-3432-40FD-962A-8F8E15C1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3DCBA-99DB-44A4-9E6E-732E70E0E0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Follow the Cash Flows </a:t>
            </a:r>
          </a:p>
          <a:p>
            <a:pPr lvl="1"/>
            <a:r>
              <a:rPr lang="en-GB" dirty="0"/>
              <a:t>The growth of the cash flows</a:t>
            </a:r>
          </a:p>
          <a:p>
            <a:pPr lvl="1"/>
            <a:r>
              <a:rPr lang="en-GB" dirty="0"/>
              <a:t>The risks associated with those cash flows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BFF3E1-E2C0-4038-BD36-F95D3C1216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0087" y="2340043"/>
            <a:ext cx="5157663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95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0F19-0B22-46A5-845E-F37274BA8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B745F-BC6D-4828-9561-9000FCDB18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Sheep plc </a:t>
            </a:r>
          </a:p>
          <a:p>
            <a:r>
              <a:rPr lang="en-GB" dirty="0"/>
              <a:t>The market approach </a:t>
            </a:r>
          </a:p>
          <a:p>
            <a:r>
              <a:rPr lang="en-GB" dirty="0"/>
              <a:t>Guideline public company method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FEEA3FB-FFED-406D-BE28-25E050D3337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16242725"/>
              </p:ext>
            </p:extLst>
          </p:nvPr>
        </p:nvGraphicFramePr>
        <p:xfrm>
          <a:off x="6372869" y="2088776"/>
          <a:ext cx="5472000" cy="3331523"/>
        </p:xfrm>
        <a:graphic>
          <a:graphicData uri="http://schemas.openxmlformats.org/drawingml/2006/table">
            <a:tbl>
              <a:tblPr/>
              <a:tblGrid>
                <a:gridCol w="2865114">
                  <a:extLst>
                    <a:ext uri="{9D8B030D-6E8A-4147-A177-3AD203B41FA5}">
                      <a16:colId xmlns:a16="http://schemas.microsoft.com/office/drawing/2014/main" val="2280274212"/>
                    </a:ext>
                  </a:extLst>
                </a:gridCol>
                <a:gridCol w="1254257">
                  <a:extLst>
                    <a:ext uri="{9D8B030D-6E8A-4147-A177-3AD203B41FA5}">
                      <a16:colId xmlns:a16="http://schemas.microsoft.com/office/drawing/2014/main" val="2741033687"/>
                    </a:ext>
                  </a:extLst>
                </a:gridCol>
                <a:gridCol w="1352629">
                  <a:extLst>
                    <a:ext uri="{9D8B030D-6E8A-4147-A177-3AD203B41FA5}">
                      <a16:colId xmlns:a16="http://schemas.microsoft.com/office/drawing/2014/main" val="4100157156"/>
                    </a:ext>
                  </a:extLst>
                </a:gridCol>
              </a:tblGrid>
              <a:tr h="25627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The Market Approach - three months after Transaction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508695"/>
                  </a:ext>
                </a:extLst>
              </a:tr>
              <a:tr h="256271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399300"/>
                  </a:ext>
                </a:extLst>
              </a:tr>
              <a:tr h="25627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Maintainable EBITDA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2,170,736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206009"/>
                  </a:ext>
                </a:extLst>
              </a:tr>
              <a:tr h="256271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37904"/>
                  </a:ext>
                </a:extLst>
              </a:tr>
              <a:tr h="25627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Market based multiple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041855"/>
                  </a:ext>
                </a:extLst>
              </a:tr>
              <a:tr h="256271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679798"/>
                  </a:ext>
                </a:extLst>
              </a:tr>
              <a:tr h="25627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Enterprise value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25,180,538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110815"/>
                  </a:ext>
                </a:extLst>
              </a:tr>
              <a:tr h="25627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Less debt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(11,700,000)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778467"/>
                  </a:ext>
                </a:extLst>
              </a:tr>
              <a:tr h="25627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Value of 100% of equity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13,480,538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014154"/>
                  </a:ext>
                </a:extLst>
              </a:tr>
              <a:tr h="256271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25225"/>
                  </a:ext>
                </a:extLst>
              </a:tr>
              <a:tr h="25627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 share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855198"/>
                  </a:ext>
                </a:extLst>
              </a:tr>
              <a:tr h="25627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Less DLOC/DLOM 29.5%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167030"/>
                  </a:ext>
                </a:extLst>
              </a:tr>
              <a:tr h="25627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Minority value per share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863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81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F720E-1248-484E-8F1D-439FABC22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143AB-ECBD-4881-92E7-5892F8F50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133" y="2088775"/>
            <a:ext cx="6218920" cy="4056849"/>
          </a:xfrm>
        </p:spPr>
        <p:txBody>
          <a:bodyPr>
            <a:normAutofit/>
          </a:bodyPr>
          <a:lstStyle/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Language of International Valuation Standards</a:t>
            </a:r>
          </a:p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 approaches – market, income and cost</a:t>
            </a:r>
          </a:p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Various methods under the three approaches</a:t>
            </a:r>
          </a:p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same 6 valuation bases: market value, equitable value, synergistic value, etc</a:t>
            </a:r>
          </a:p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same four premises – two going concern and to liquidation premises</a:t>
            </a:r>
          </a:p>
          <a:p>
            <a:endParaRPr lang="en-GB" dirty="0"/>
          </a:p>
        </p:txBody>
      </p:sp>
      <p:pic>
        <p:nvPicPr>
          <p:cNvPr id="4098" name="Picture 2" descr="IVSC plans future agenda for valuation standards | Accounting Today">
            <a:extLst>
              <a:ext uri="{FF2B5EF4-FFF2-40B4-BE49-F238E27FC236}">
                <a16:creationId xmlns:a16="http://schemas.microsoft.com/office/drawing/2014/main" id="{4D08DF48-F403-464C-B238-2370156F48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64" y="1983037"/>
            <a:ext cx="4439797" cy="34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005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434C6-015A-45D0-B270-B95DE4D24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B73F-2C8C-4CE4-B17A-F7AB3CD58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Judge’s Decision – Valuation Three Months after Transaction</a:t>
            </a:r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4EE4EE-76EA-4F6B-B633-FFCDABB0E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266872"/>
              </p:ext>
            </p:extLst>
          </p:nvPr>
        </p:nvGraphicFramePr>
        <p:xfrm>
          <a:off x="3084723" y="2677100"/>
          <a:ext cx="6026225" cy="2765231"/>
        </p:xfrm>
        <a:graphic>
          <a:graphicData uri="http://schemas.openxmlformats.org/drawingml/2006/table">
            <a:tbl>
              <a:tblPr/>
              <a:tblGrid>
                <a:gridCol w="3155304">
                  <a:extLst>
                    <a:ext uri="{9D8B030D-6E8A-4147-A177-3AD203B41FA5}">
                      <a16:colId xmlns:a16="http://schemas.microsoft.com/office/drawing/2014/main" val="1272861662"/>
                    </a:ext>
                  </a:extLst>
                </a:gridCol>
                <a:gridCol w="1381292">
                  <a:extLst>
                    <a:ext uri="{9D8B030D-6E8A-4147-A177-3AD203B41FA5}">
                      <a16:colId xmlns:a16="http://schemas.microsoft.com/office/drawing/2014/main" val="926460257"/>
                    </a:ext>
                  </a:extLst>
                </a:gridCol>
                <a:gridCol w="1489629">
                  <a:extLst>
                    <a:ext uri="{9D8B030D-6E8A-4147-A177-3AD203B41FA5}">
                      <a16:colId xmlns:a16="http://schemas.microsoft.com/office/drawing/2014/main" val="3288635684"/>
                    </a:ext>
                  </a:extLst>
                </a:gridCol>
              </a:tblGrid>
              <a:tr h="39503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The Wisdom of Solomon?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998025"/>
                  </a:ext>
                </a:extLst>
              </a:tr>
              <a:tr h="395033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204435"/>
                  </a:ext>
                </a:extLst>
              </a:tr>
              <a:tr h="3950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Valuation: cost approach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302227"/>
                  </a:ext>
                </a:extLst>
              </a:tr>
              <a:tr h="395033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802612"/>
                  </a:ext>
                </a:extLst>
              </a:tr>
              <a:tr h="3950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Valuation market approach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294268"/>
                  </a:ext>
                </a:extLst>
              </a:tr>
              <a:tr h="395033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331495"/>
                  </a:ext>
                </a:extLst>
              </a:tr>
              <a:tr h="3950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085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2354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9F7AB-CB21-4527-B84B-0A6395D6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F98CC69-716D-46CE-8A0B-5DD00DA45E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7133" y="2070847"/>
          <a:ext cx="11520000" cy="3894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C45C472-2748-4B83-9292-B910AF625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8212" y="2581275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86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8E52-CE86-4C79-96C7-9D20E801D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3BBBA-412C-4AC3-96FB-2B7D6D4750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An Alternative Measure</a:t>
            </a:r>
          </a:p>
          <a:p>
            <a:pPr lvl="1"/>
            <a:r>
              <a:rPr lang="en-GB" dirty="0"/>
              <a:t>Calibrate multiple to purchase price </a:t>
            </a:r>
          </a:p>
          <a:p>
            <a:pPr lvl="1"/>
            <a:r>
              <a:rPr lang="en-GB" dirty="0"/>
              <a:t>Impute the discount from guideline public companies at that date</a:t>
            </a:r>
          </a:p>
          <a:p>
            <a:pPr lvl="1"/>
            <a:r>
              <a:rPr lang="en-GB" dirty="0"/>
              <a:t>Apply that discount at the later dates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AA3D36D-2301-4C42-B313-ED5E16E69A5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13449306"/>
              </p:ext>
            </p:extLst>
          </p:nvPr>
        </p:nvGraphicFramePr>
        <p:xfrm>
          <a:off x="7001668" y="2088776"/>
          <a:ext cx="4731295" cy="3204747"/>
        </p:xfrm>
        <a:graphic>
          <a:graphicData uri="http://schemas.openxmlformats.org/drawingml/2006/table">
            <a:tbl>
              <a:tblPr/>
              <a:tblGrid>
                <a:gridCol w="2477285">
                  <a:extLst>
                    <a:ext uri="{9D8B030D-6E8A-4147-A177-3AD203B41FA5}">
                      <a16:colId xmlns:a16="http://schemas.microsoft.com/office/drawing/2014/main" val="1094821217"/>
                    </a:ext>
                  </a:extLst>
                </a:gridCol>
                <a:gridCol w="1084477">
                  <a:extLst>
                    <a:ext uri="{9D8B030D-6E8A-4147-A177-3AD203B41FA5}">
                      <a16:colId xmlns:a16="http://schemas.microsoft.com/office/drawing/2014/main" val="778423222"/>
                    </a:ext>
                  </a:extLst>
                </a:gridCol>
                <a:gridCol w="1169533">
                  <a:extLst>
                    <a:ext uri="{9D8B030D-6E8A-4147-A177-3AD203B41FA5}">
                      <a16:colId xmlns:a16="http://schemas.microsoft.com/office/drawing/2014/main" val="645016679"/>
                    </a:ext>
                  </a:extLst>
                </a:gridCol>
              </a:tblGrid>
              <a:tr h="24651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Purchase of Lamb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949982"/>
                  </a:ext>
                </a:extLst>
              </a:tr>
              <a:tr h="246519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531215"/>
                  </a:ext>
                </a:extLst>
              </a:tr>
              <a:tr h="24651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Paid for equity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13,613,000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13,288,785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670832"/>
                  </a:ext>
                </a:extLst>
              </a:tr>
              <a:tr h="24651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Debt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66876"/>
                  </a:ext>
                </a:extLst>
              </a:tr>
              <a:tr h="24651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Enterprise value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15,113,000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14,788,785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98906"/>
                  </a:ext>
                </a:extLst>
              </a:tr>
              <a:tr h="246519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268596"/>
                  </a:ext>
                </a:extLst>
              </a:tr>
              <a:tr h="24651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Maintainable EBITDA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2,170,736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2,170,736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384855"/>
                  </a:ext>
                </a:extLst>
              </a:tr>
              <a:tr h="246519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796478"/>
                  </a:ext>
                </a:extLst>
              </a:tr>
              <a:tr h="24651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Implicit multiple in transaction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072091"/>
                  </a:ext>
                </a:extLst>
              </a:tr>
              <a:tr h="246519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654422"/>
                  </a:ext>
                </a:extLst>
              </a:tr>
              <a:tr h="24651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Multiple from markets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504536"/>
                  </a:ext>
                </a:extLst>
              </a:tr>
              <a:tr h="246519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705689"/>
                  </a:ext>
                </a:extLst>
              </a:tr>
              <a:tr h="24651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Discount in actual transaction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461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8597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210F1-F221-4AC8-8263-686B3442C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B30C6-66DE-4825-A7C0-D58235A61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it cannot be quantified objectively, it does not mean that it does not exist.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68F0FD-C55A-47AC-9CE4-21F247474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681" y="2985571"/>
            <a:ext cx="3690650" cy="323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05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9F63B-AB12-46D9-94F3-B39FBBC79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D7781D-D6D6-4FA0-8759-F96CECB37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0998" y="2038119"/>
            <a:ext cx="6191479" cy="412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787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7FBB4-7553-4971-BF7F-550027F0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5BA2B7F-789B-45C0-96FC-0FD3303D87B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9702511"/>
              </p:ext>
            </p:extLst>
          </p:nvPr>
        </p:nvGraphicFramePr>
        <p:xfrm>
          <a:off x="347133" y="2088776"/>
          <a:ext cx="5472000" cy="3386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27B1C68-6D9A-4B7E-8D82-1940D961AB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7359268" y="2203374"/>
            <a:ext cx="3492346" cy="327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192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C5989-486B-41F5-AC75-30E4270F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014B3A-45B5-4501-A2B7-0A38366B2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788" y="2005071"/>
            <a:ext cx="9452472" cy="344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6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0C82-D5A7-4B6A-BE31-2AF39AAD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8632A-DD38-4B23-BD25-34E962FAEE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Increasing Use of Computational Techniques</a:t>
            </a:r>
          </a:p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Quiet Revolution?</a:t>
            </a:r>
          </a:p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“Ipse dixit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en-GB" dirty="0"/>
          </a:p>
        </p:txBody>
      </p:sp>
      <p:pic>
        <p:nvPicPr>
          <p:cNvPr id="5122" name="Picture 2" descr="Ipse Dixit--Latin for &quot;Because I Said So.&quot; Great parenting tricks  #signsofthetimms | Sayings, Famous moms, Happy signs">
            <a:extLst>
              <a:ext uri="{FF2B5EF4-FFF2-40B4-BE49-F238E27FC236}">
                <a16:creationId xmlns:a16="http://schemas.microsoft.com/office/drawing/2014/main" id="{665618C6-FEA4-4940-84DA-00848585FE0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044" y="2258459"/>
            <a:ext cx="2693672" cy="312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397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E2B69-E655-4301-AF82-8BB1A3EE9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17FB-006E-48B2-9B2E-BF41C744D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461" y="2121826"/>
            <a:ext cx="5472000" cy="4056849"/>
          </a:xfrm>
        </p:spPr>
        <p:txBody>
          <a:bodyPr/>
          <a:lstStyle/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Green v HMRC [2015]</a:t>
            </a:r>
          </a:p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Chartersea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Valuation</a:t>
            </a:r>
          </a:p>
        </p:txBody>
      </p:sp>
      <p:pic>
        <p:nvPicPr>
          <p:cNvPr id="6146" name="Picture 2" descr="Practical Share Valuation: Amazon.co.uk: Nigel Eastaway: 9781845922320:  Books">
            <a:extLst>
              <a:ext uri="{FF2B5EF4-FFF2-40B4-BE49-F238E27FC236}">
                <a16:creationId xmlns:a16="http://schemas.microsoft.com/office/drawing/2014/main" id="{2CEF2C73-BDCE-433C-8416-889A0B425B5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03" y="2240585"/>
            <a:ext cx="2649802" cy="341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62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B748C-DB2F-4A3A-9E68-C2CB7B60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99EA7-240E-45FD-AEC4-D6784422A2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Computational Techniques</a:t>
            </a:r>
          </a:p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needs them?</a:t>
            </a:r>
          </a:p>
          <a:p>
            <a:endParaRPr lang="en-GB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2548C02-7921-4F86-B15B-965A43A4BA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513" y="2170324"/>
            <a:ext cx="5354198" cy="316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774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4664-7EAF-44B0-A5EC-4E0A0055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49C76-25B1-4DEC-94A1-A4FF023204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 you calculate the DLOM using restricted stock studies, IPO studies or a put option model? If not, can you please explain your reasons?</a:t>
            </a:r>
          </a:p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 you consider the valuation of this class of shares by reference to their option-like payoffs? </a:t>
            </a:r>
          </a:p>
          <a:p>
            <a:endParaRPr lang="en-GB" dirty="0"/>
          </a:p>
        </p:txBody>
      </p:sp>
      <p:pic>
        <p:nvPicPr>
          <p:cNvPr id="8194" name="Picture 2" descr="Business Valuation Basics Presented by John Hayes Managing">
            <a:extLst>
              <a:ext uri="{FF2B5EF4-FFF2-40B4-BE49-F238E27FC236}">
                <a16:creationId xmlns:a16="http://schemas.microsoft.com/office/drawing/2014/main" id="{509D0C5F-D72E-4E67-86EA-AC3400E5CD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188" y="2088775"/>
            <a:ext cx="5190679" cy="329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6947E-A623-4314-91AF-7DFBE944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Valuation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AE2A4-7676-4AE2-957D-F3517018CC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Thoughts on Value?</a:t>
            </a:r>
          </a:p>
          <a:p>
            <a:pPr marL="742950" lvl="1" indent="-28575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 shareholders, all with minority holdings</a:t>
            </a:r>
          </a:p>
          <a:p>
            <a:endParaRPr lang="en-GB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E20EE4D-2F95-4A0C-8F1E-CF3F5E3FD95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53975811"/>
              </p:ext>
            </p:extLst>
          </p:nvPr>
        </p:nvGraphicFramePr>
        <p:xfrm>
          <a:off x="517793" y="1972020"/>
          <a:ext cx="5133860" cy="3459759"/>
        </p:xfrm>
        <a:graphic>
          <a:graphicData uri="http://schemas.openxmlformats.org/drawingml/2006/table">
            <a:tbl>
              <a:tblPr/>
              <a:tblGrid>
                <a:gridCol w="2688066">
                  <a:extLst>
                    <a:ext uri="{9D8B030D-6E8A-4147-A177-3AD203B41FA5}">
                      <a16:colId xmlns:a16="http://schemas.microsoft.com/office/drawing/2014/main" val="2836336975"/>
                    </a:ext>
                  </a:extLst>
                </a:gridCol>
                <a:gridCol w="1176750">
                  <a:extLst>
                    <a:ext uri="{9D8B030D-6E8A-4147-A177-3AD203B41FA5}">
                      <a16:colId xmlns:a16="http://schemas.microsoft.com/office/drawing/2014/main" val="965754179"/>
                    </a:ext>
                  </a:extLst>
                </a:gridCol>
                <a:gridCol w="1269044">
                  <a:extLst>
                    <a:ext uri="{9D8B030D-6E8A-4147-A177-3AD203B41FA5}">
                      <a16:colId xmlns:a16="http://schemas.microsoft.com/office/drawing/2014/main" val="2188151891"/>
                    </a:ext>
                  </a:extLst>
                </a:gridCol>
              </a:tblGrid>
              <a:tr h="21140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The Valuation of Sheep plc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9256"/>
                  </a:ext>
                </a:extLst>
              </a:tr>
              <a:tr h="228627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Sheep plc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 share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877765"/>
                  </a:ext>
                </a:extLst>
              </a:tr>
              <a:tr h="228627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643163"/>
                  </a:ext>
                </a:extLst>
              </a:tr>
              <a:tr h="228627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654024"/>
                  </a:ext>
                </a:extLst>
              </a:tr>
              <a:tr h="22862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Cash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2,404,000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21727"/>
                  </a:ext>
                </a:extLst>
              </a:tr>
              <a:tr h="22862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Payable re costs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(474,000)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(3.90)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13011"/>
                  </a:ext>
                </a:extLst>
              </a:tr>
              <a:tr h="228627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524327"/>
                  </a:ext>
                </a:extLst>
              </a:tr>
              <a:tr h="240659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1,930,000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15556"/>
                  </a:ext>
                </a:extLst>
              </a:tr>
              <a:tr h="240659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474914"/>
                  </a:ext>
                </a:extLst>
              </a:tr>
              <a:tr h="22862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Share capital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60,757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613147"/>
                  </a:ext>
                </a:extLst>
              </a:tr>
              <a:tr h="22862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(12,151,400 shares of 0.5p)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637170"/>
                  </a:ext>
                </a:extLst>
              </a:tr>
              <a:tr h="22862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Share premium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2,343,243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550099"/>
                  </a:ext>
                </a:extLst>
              </a:tr>
              <a:tr h="22862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Costs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(474,000)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553800"/>
                  </a:ext>
                </a:extLst>
              </a:tr>
              <a:tr h="228627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578709"/>
                  </a:ext>
                </a:extLst>
              </a:tr>
              <a:tr h="240659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1,930,000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603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714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oway Bold"/>
        <a:ea typeface=""/>
        <a:cs typeface=""/>
      </a:majorFont>
      <a:minorFont>
        <a:latin typeface="PT Serif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Education" id="{8B996D14-9D23-4273-BCE9-523DDB4DD96A}" vid="{05EA0AC7-D286-4696-836D-2402E8FEE7F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4806</TotalTime>
  <Words>1264</Words>
  <Application>Microsoft Office PowerPoint</Application>
  <PresentationFormat>Widescreen</PresentationFormat>
  <Paragraphs>368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Noway Bold</vt:lpstr>
      <vt:lpstr>Noway Light</vt:lpstr>
      <vt:lpstr>PT Serif</vt:lpstr>
      <vt:lpstr>Wingdings</vt:lpstr>
      <vt:lpstr>Office Theme</vt:lpstr>
      <vt:lpstr>Office Theme</vt:lpstr>
      <vt:lpstr>       A Valuation Update   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PowerPoint Presentation</vt:lpstr>
      <vt:lpstr>PowerPoint Presentation</vt:lpstr>
      <vt:lpstr>PowerPoint Presentation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  <vt:lpstr>Valuation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Wright</dc:creator>
  <cp:lastModifiedBy>Hoan Nguyen</cp:lastModifiedBy>
  <cp:revision>83</cp:revision>
  <dcterms:created xsi:type="dcterms:W3CDTF">2021-04-27T12:56:28Z</dcterms:created>
  <dcterms:modified xsi:type="dcterms:W3CDTF">2021-11-15T11:01:33Z</dcterms:modified>
</cp:coreProperties>
</file>